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3" r:id="rId2"/>
    <p:sldId id="265" r:id="rId3"/>
    <p:sldId id="262" r:id="rId4"/>
    <p:sldId id="263" r:id="rId5"/>
    <p:sldId id="274" r:id="rId6"/>
    <p:sldId id="264" r:id="rId7"/>
    <p:sldId id="268" r:id="rId8"/>
    <p:sldId id="275" r:id="rId9"/>
    <p:sldId id="269" r:id="rId10"/>
    <p:sldId id="277" r:id="rId11"/>
    <p:sldId id="276" r:id="rId12"/>
    <p:sldId id="278" r:id="rId13"/>
    <p:sldId id="279" r:id="rId14"/>
    <p:sldId id="280" r:id="rId15"/>
    <p:sldId id="270" r:id="rId16"/>
    <p:sldId id="271" r:id="rId17"/>
    <p:sldId id="281" r:id="rId18"/>
    <p:sldId id="282" r:id="rId19"/>
    <p:sldId id="283"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82" autoAdjust="0"/>
    <p:restoredTop sz="94660"/>
  </p:normalViewPr>
  <p:slideViewPr>
    <p:cSldViewPr>
      <p:cViewPr varScale="1">
        <p:scale>
          <a:sx n="96" d="100"/>
          <a:sy n="96" d="100"/>
        </p:scale>
        <p:origin x="-27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4DB1A-96BC-4301-9919-0BEE0117233F}" type="datetimeFigureOut">
              <a:rPr lang="en-US" smtClean="0"/>
              <a:pPr/>
              <a:t>11/28/2015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E00D4-97B2-4507-99DF-FBA1B30C37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8E00D4-97B2-4507-99DF-FBA1B30C37A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8E00D4-97B2-4507-99DF-FBA1B30C37A7}"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8E00D4-97B2-4507-99DF-FBA1B30C37A7}"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8E00D4-97B2-4507-99DF-FBA1B30C37A7}"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11/28/2015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11/28/2015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 - Bible Vers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713222" y="1007275"/>
            <a:ext cx="7473085" cy="4968983"/>
          </a:xfrm>
        </p:spPr>
        <p:txBody>
          <a:bodyPr ancho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64928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11/28/2015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11/28/2015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14" cstate="print">
            <a:lum bright="-20000" contrast="10000"/>
          </a:blip>
          <a:stretch>
            <a:fillRect/>
          </a:stretch>
        </p:blipFill>
        <p:spPr>
          <a:xfrm>
            <a:off x="-1" y="0"/>
            <a:ext cx="9144001"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905000"/>
            <a:ext cx="8229600" cy="44196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spcBef>
          <a:spcPct val="0"/>
        </a:spcBef>
        <a:buNone/>
        <a:defRPr sz="4000" kern="1200">
          <a:solidFill>
            <a:srgbClr val="BFB18B"/>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ark-blue-background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5" name="Picture 4" descr="graceWorks.jpg"/>
          <p:cNvPicPr>
            <a:picLocks noChangeAspect="1"/>
          </p:cNvPicPr>
          <p:nvPr/>
        </p:nvPicPr>
        <p:blipFill>
          <a:blip r:embed="rId4" cstate="print">
            <a:lum bright="-30000" contrast="15000"/>
          </a:blip>
          <a:srcRect t="12781" b="6391"/>
          <a:stretch>
            <a:fillRect/>
          </a:stretch>
        </p:blipFill>
        <p:spPr>
          <a:xfrm>
            <a:off x="0" y="1523999"/>
            <a:ext cx="9144000" cy="3886201"/>
          </a:xfrm>
          <a:prstGeom prst="rect">
            <a:avLst/>
          </a:prstGeom>
        </p:spPr>
      </p:pic>
      <p:sp>
        <p:nvSpPr>
          <p:cNvPr id="2" name="Title 1"/>
          <p:cNvSpPr>
            <a:spLocks noGrp="1"/>
          </p:cNvSpPr>
          <p:nvPr>
            <p:ph type="ctrTitle"/>
          </p:nvPr>
        </p:nvSpPr>
        <p:spPr>
          <a:xfrm>
            <a:off x="762000" y="152400"/>
            <a:ext cx="7772400" cy="1085850"/>
          </a:xfrm>
        </p:spPr>
        <p:txBody>
          <a:bodyPr/>
          <a:lstStyle/>
          <a:p>
            <a:r>
              <a:rPr lang="en-US" dirty="0" smtClean="0">
                <a:solidFill>
                  <a:schemeClr val="bg2">
                    <a:lumMod val="75000"/>
                  </a:schemeClr>
                </a:solidFill>
              </a:rPr>
              <a:t>The True Grace of God</a:t>
            </a:r>
            <a:endParaRPr lang="en-US" dirty="0">
              <a:solidFill>
                <a:schemeClr val="bg2">
                  <a:lumMod val="75000"/>
                </a:schemeClr>
              </a:solidFill>
            </a:endParaRPr>
          </a:p>
        </p:txBody>
      </p:sp>
      <p:sp>
        <p:nvSpPr>
          <p:cNvPr id="3" name="Subtitle 2"/>
          <p:cNvSpPr>
            <a:spLocks noGrp="1"/>
          </p:cNvSpPr>
          <p:nvPr>
            <p:ph type="subTitle" idx="1"/>
          </p:nvPr>
        </p:nvSpPr>
        <p:spPr>
          <a:xfrm>
            <a:off x="1447800" y="5562600"/>
            <a:ext cx="6400800" cy="990600"/>
          </a:xfrm>
        </p:spPr>
        <p:txBody>
          <a:bodyPr>
            <a:normAutofit/>
          </a:bodyPr>
          <a:lstStyle/>
          <a:p>
            <a:r>
              <a:rPr lang="en-US" sz="4400" dirty="0" smtClean="0"/>
              <a:t>1 Peter 5:5-12</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escue_sea.2e16d0ba.fill-735x490.png"/>
          <p:cNvPicPr>
            <a:picLocks noChangeAspect="1"/>
          </p:cNvPicPr>
          <p:nvPr/>
        </p:nvPicPr>
        <p:blipFill>
          <a:blip r:embed="rId2" cstate="print">
            <a:lum bright="-20000" contrast="15000"/>
          </a:blip>
          <a:stretch>
            <a:fillRect/>
          </a:stretch>
        </p:blipFill>
        <p:spPr>
          <a:xfrm>
            <a:off x="0" y="0"/>
            <a:ext cx="9144001" cy="6172200"/>
          </a:xfrm>
          <a:prstGeom prst="rect">
            <a:avLst/>
          </a:prstGeom>
        </p:spPr>
      </p:pic>
      <p:sp>
        <p:nvSpPr>
          <p:cNvPr id="2" name="Title 1"/>
          <p:cNvSpPr>
            <a:spLocks noGrp="1"/>
          </p:cNvSpPr>
          <p:nvPr>
            <p:ph type="title"/>
          </p:nvPr>
        </p:nvSpPr>
        <p:spPr>
          <a:xfrm>
            <a:off x="457200" y="274638"/>
            <a:ext cx="5943600" cy="1143000"/>
          </a:xfrm>
          <a:solidFill>
            <a:schemeClr val="tx1">
              <a:alpha val="45000"/>
            </a:schemeClr>
          </a:solidFill>
        </p:spPr>
        <p:txBody>
          <a:bodyPr>
            <a:normAutofit/>
          </a:bodyPr>
          <a:lstStyle/>
          <a:p>
            <a:r>
              <a:rPr lang="en-US" dirty="0" smtClean="0"/>
              <a:t>Paul  in Romans..</a:t>
            </a:r>
            <a:endParaRPr lang="en-US" dirty="0"/>
          </a:p>
        </p:txBody>
      </p:sp>
      <p:sp>
        <p:nvSpPr>
          <p:cNvPr id="3" name="Content Placeholder 2"/>
          <p:cNvSpPr>
            <a:spLocks noGrp="1"/>
          </p:cNvSpPr>
          <p:nvPr>
            <p:ph idx="1"/>
          </p:nvPr>
        </p:nvSpPr>
        <p:spPr>
          <a:xfrm>
            <a:off x="304800" y="1905000"/>
            <a:ext cx="8229600" cy="2819400"/>
          </a:xfrm>
          <a:solidFill>
            <a:schemeClr val="tx1">
              <a:alpha val="40000"/>
            </a:schemeClr>
          </a:solidFill>
        </p:spPr>
        <p:txBody>
          <a:bodyPr/>
          <a:lstStyle/>
          <a:p>
            <a:pPr>
              <a:buNone/>
            </a:pPr>
            <a:r>
              <a:rPr lang="en-US" dirty="0" smtClean="0"/>
              <a:t>   For all have sinned and fall short of the glory of God, 24 being justified freely by His grace through the redemption that is in Christ Jesus..</a:t>
            </a:r>
          </a:p>
          <a:p>
            <a:pPr>
              <a:buNone/>
            </a:pPr>
            <a:r>
              <a:rPr lang="en-US" dirty="0" smtClean="0"/>
              <a:t>					Romans 3:23-24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normAutofit/>
          </a:bodyPr>
          <a:lstStyle/>
          <a:p>
            <a:r>
              <a:rPr lang="en-US" dirty="0" smtClean="0"/>
              <a:t>Paul in Romans..</a:t>
            </a:r>
            <a:endParaRPr lang="en-US" dirty="0"/>
          </a:p>
        </p:txBody>
      </p:sp>
      <p:sp>
        <p:nvSpPr>
          <p:cNvPr id="3" name="Content Placeholder 2"/>
          <p:cNvSpPr>
            <a:spLocks noGrp="1"/>
          </p:cNvSpPr>
          <p:nvPr>
            <p:ph idx="1"/>
          </p:nvPr>
        </p:nvSpPr>
        <p:spPr>
          <a:xfrm>
            <a:off x="304800" y="1905000"/>
            <a:ext cx="8229600" cy="4419600"/>
          </a:xfrm>
        </p:spPr>
        <p:txBody>
          <a:bodyPr>
            <a:normAutofit/>
          </a:bodyPr>
          <a:lstStyle/>
          <a:p>
            <a:pPr>
              <a:buNone/>
            </a:pPr>
            <a:r>
              <a:rPr lang="en-US" dirty="0" smtClean="0"/>
              <a:t>   Therefore we conclude that a man is justified by faith apart from the deeds of the law. .. Do we then make void the law through faith? Certainly not! On the contrary, we establish the law. </a:t>
            </a:r>
          </a:p>
          <a:p>
            <a:pPr>
              <a:buNone/>
            </a:pPr>
            <a:endParaRPr lang="en-US" dirty="0" smtClean="0"/>
          </a:p>
          <a:p>
            <a:pPr>
              <a:buNone/>
            </a:pPr>
            <a:r>
              <a:rPr lang="en-US" dirty="0" smtClean="0"/>
              <a:t>					Romans 3:28,31</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1143000"/>
          </a:xfrm>
        </p:spPr>
        <p:txBody>
          <a:bodyPr>
            <a:normAutofit/>
          </a:bodyPr>
          <a:lstStyle/>
          <a:p>
            <a:r>
              <a:rPr lang="en-US" dirty="0" smtClean="0"/>
              <a:t>Abraham justified by faith..</a:t>
            </a:r>
            <a:endParaRPr lang="en-US" dirty="0"/>
          </a:p>
        </p:txBody>
      </p:sp>
      <p:sp>
        <p:nvSpPr>
          <p:cNvPr id="3" name="Content Placeholder 2"/>
          <p:cNvSpPr>
            <a:spLocks noGrp="1"/>
          </p:cNvSpPr>
          <p:nvPr>
            <p:ph idx="1"/>
          </p:nvPr>
        </p:nvSpPr>
        <p:spPr>
          <a:xfrm>
            <a:off x="304800" y="1905000"/>
            <a:ext cx="8229600" cy="4419600"/>
          </a:xfrm>
        </p:spPr>
        <p:txBody>
          <a:bodyPr>
            <a:normAutofit fontScale="92500" lnSpcReduction="10000"/>
          </a:bodyPr>
          <a:lstStyle/>
          <a:p>
            <a:pPr>
              <a:buNone/>
            </a:pPr>
            <a:r>
              <a:rPr lang="en-US" dirty="0" smtClean="0"/>
              <a:t>   What then shall we say that Abraham our father has found according to the flesh?  2 For if Abraham was justified by works, he has something to boast about, but not before God. 3 For what does the Scripture say? "Abraham believed God, and it was accounted to him for righteousness." </a:t>
            </a:r>
          </a:p>
          <a:p>
            <a:pPr>
              <a:buNone/>
            </a:pPr>
            <a:endParaRPr lang="en-US" dirty="0" smtClean="0"/>
          </a:p>
          <a:p>
            <a:pPr>
              <a:buNone/>
            </a:pPr>
            <a:r>
              <a:rPr lang="en-US" dirty="0" smtClean="0"/>
              <a:t>					Romans 4:1-3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braham-sacrifices-isaac.jpg"/>
          <p:cNvPicPr>
            <a:picLocks noChangeAspect="1"/>
          </p:cNvPicPr>
          <p:nvPr/>
        </p:nvPicPr>
        <p:blipFill>
          <a:blip r:embed="rId2" cstate="print">
            <a:lum bright="-10000" contrast="15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7162800" cy="1143000"/>
          </a:xfrm>
        </p:spPr>
        <p:txBody>
          <a:bodyPr>
            <a:normAutofit/>
          </a:bodyPr>
          <a:lstStyle/>
          <a:p>
            <a:r>
              <a:rPr lang="en-US" dirty="0" smtClean="0"/>
              <a:t>James 2:21-24..</a:t>
            </a:r>
            <a:endParaRPr lang="en-US" dirty="0"/>
          </a:p>
        </p:txBody>
      </p:sp>
      <p:sp>
        <p:nvSpPr>
          <p:cNvPr id="3" name="Content Placeholder 2"/>
          <p:cNvSpPr>
            <a:spLocks noGrp="1"/>
          </p:cNvSpPr>
          <p:nvPr>
            <p:ph idx="1"/>
          </p:nvPr>
        </p:nvSpPr>
        <p:spPr>
          <a:xfrm>
            <a:off x="381000" y="3810000"/>
            <a:ext cx="8458200" cy="2819400"/>
          </a:xfrm>
        </p:spPr>
        <p:txBody>
          <a:bodyPr>
            <a:normAutofit fontScale="92500" lnSpcReduction="10000"/>
          </a:bodyPr>
          <a:lstStyle/>
          <a:p>
            <a:pPr>
              <a:buNone/>
            </a:pPr>
            <a:r>
              <a:rPr lang="en-US" dirty="0" smtClean="0"/>
              <a:t>   </a:t>
            </a:r>
            <a:r>
              <a:rPr lang="en-US" sz="3200" dirty="0" smtClean="0"/>
              <a:t>Was not Abraham our father justified by works when he offered Isaac his son on the altar? 22 Do you see that faith was working together with his works, and by works faith was made perfect? .. 24 You see then that a man is justified by works, and not by faith only.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ad_tree.jpg"/>
          <p:cNvPicPr>
            <a:picLocks noChangeAspect="1"/>
          </p:cNvPicPr>
          <p:nvPr/>
        </p:nvPicPr>
        <p:blipFill>
          <a:blip r:embed="rId2" cstate="print">
            <a:lum bright="-15000" contrast="15000"/>
          </a:blip>
          <a:stretch>
            <a:fillRect/>
          </a:stretch>
        </p:blipFill>
        <p:spPr>
          <a:xfrm>
            <a:off x="0" y="0"/>
            <a:ext cx="9144000" cy="6858000"/>
          </a:xfrm>
          <a:prstGeom prst="rect">
            <a:avLst/>
          </a:prstGeom>
        </p:spPr>
      </p:pic>
      <p:sp>
        <p:nvSpPr>
          <p:cNvPr id="2" name="Title 1"/>
          <p:cNvSpPr>
            <a:spLocks noGrp="1"/>
          </p:cNvSpPr>
          <p:nvPr>
            <p:ph type="title"/>
          </p:nvPr>
        </p:nvSpPr>
        <p:spPr>
          <a:xfrm>
            <a:off x="304800" y="228600"/>
            <a:ext cx="7162800" cy="762000"/>
          </a:xfrm>
          <a:solidFill>
            <a:schemeClr val="tx1">
              <a:alpha val="45000"/>
            </a:schemeClr>
          </a:solidFill>
        </p:spPr>
        <p:txBody>
          <a:bodyPr>
            <a:normAutofit fontScale="90000"/>
          </a:bodyPr>
          <a:lstStyle/>
          <a:p>
            <a:r>
              <a:rPr lang="en-US" dirty="0" smtClean="0"/>
              <a:t>Why James emphasizes works..</a:t>
            </a:r>
            <a:endParaRPr lang="en-US" dirty="0"/>
          </a:p>
        </p:txBody>
      </p:sp>
      <p:sp>
        <p:nvSpPr>
          <p:cNvPr id="3" name="Content Placeholder 2"/>
          <p:cNvSpPr>
            <a:spLocks noGrp="1"/>
          </p:cNvSpPr>
          <p:nvPr>
            <p:ph idx="1"/>
          </p:nvPr>
        </p:nvSpPr>
        <p:spPr>
          <a:xfrm>
            <a:off x="3048000" y="1600200"/>
            <a:ext cx="5715000" cy="4267200"/>
          </a:xfrm>
          <a:solidFill>
            <a:schemeClr val="tx1">
              <a:alpha val="40000"/>
            </a:schemeClr>
          </a:solidFill>
        </p:spPr>
        <p:txBody>
          <a:bodyPr>
            <a:normAutofit fontScale="55000" lnSpcReduction="20000"/>
          </a:bodyPr>
          <a:lstStyle/>
          <a:p>
            <a:pPr marL="91440">
              <a:spcBef>
                <a:spcPts val="0"/>
              </a:spcBef>
              <a:buNone/>
            </a:pPr>
            <a:endParaRPr lang="en-US" sz="400" dirty="0" smtClean="0"/>
          </a:p>
          <a:p>
            <a:pPr marL="91440">
              <a:spcBef>
                <a:spcPts val="1200"/>
              </a:spcBef>
              <a:buNone/>
            </a:pPr>
            <a:r>
              <a:rPr lang="en-US" sz="4400" dirty="0" smtClean="0"/>
              <a:t>14 </a:t>
            </a:r>
            <a:r>
              <a:rPr lang="en-US" sz="4400" dirty="0" smtClean="0"/>
              <a:t>What </a:t>
            </a:r>
            <a:r>
              <a:rPr lang="en-US" sz="4400" dirty="0" smtClean="0"/>
              <a:t>does it profit, my brethren, if someone says he has faith but does not have works? Can faith save him? </a:t>
            </a:r>
            <a:endParaRPr lang="en-US" sz="4400" dirty="0" smtClean="0"/>
          </a:p>
          <a:p>
            <a:pPr marL="91440">
              <a:buNone/>
            </a:pPr>
            <a:r>
              <a:rPr lang="en-US" sz="4400" dirty="0" smtClean="0"/>
              <a:t>15 </a:t>
            </a:r>
            <a:r>
              <a:rPr lang="en-US" sz="4400" dirty="0" smtClean="0"/>
              <a:t>If a brother or sister is naked and destitute of daily food, 16 and one of you says to them, "Depart in peace, be warmed and filled," but you do not give them the things which are needed for the body, what does it profit? </a:t>
            </a:r>
            <a:endParaRPr lang="en-US" sz="4400" dirty="0" smtClean="0"/>
          </a:p>
          <a:p>
            <a:pPr marL="91440">
              <a:buNone/>
            </a:pPr>
            <a:r>
              <a:rPr lang="en-US" sz="4400" dirty="0" smtClean="0"/>
              <a:t>17 </a:t>
            </a:r>
            <a:r>
              <a:rPr lang="en-US" sz="4400" dirty="0" smtClean="0"/>
              <a:t>Thus also faith by itself, if it does not have works, is dead. </a:t>
            </a:r>
          </a:p>
          <a:p>
            <a:pPr>
              <a:buNone/>
            </a:pPr>
            <a:endParaRPr lang="en-US" sz="1500" dirty="0" smtClean="0"/>
          </a:p>
          <a:p>
            <a:pPr>
              <a:buNone/>
            </a:pPr>
            <a:r>
              <a:rPr lang="en-US" sz="4400" dirty="0" smtClean="0"/>
              <a:t>				James 2:14-17</a:t>
            </a:r>
            <a:endParaRPr lang="en-US"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contexts..</a:t>
            </a:r>
            <a:endParaRPr lang="en-US" dirty="0"/>
          </a:p>
        </p:txBody>
      </p:sp>
      <p:sp>
        <p:nvSpPr>
          <p:cNvPr id="3" name="Content Placeholder 2"/>
          <p:cNvSpPr>
            <a:spLocks noGrp="1"/>
          </p:cNvSpPr>
          <p:nvPr>
            <p:ph idx="1"/>
          </p:nvPr>
        </p:nvSpPr>
        <p:spPr>
          <a:xfrm>
            <a:off x="457200" y="1600200"/>
            <a:ext cx="8229600" cy="4724400"/>
          </a:xfrm>
        </p:spPr>
        <p:txBody>
          <a:bodyPr/>
          <a:lstStyle/>
          <a:p>
            <a:r>
              <a:rPr lang="en-US" dirty="0" smtClean="0"/>
              <a:t>Paul is dealing with justification..</a:t>
            </a:r>
          </a:p>
          <a:p>
            <a:pPr lvl="1"/>
            <a:r>
              <a:rPr lang="en-US" dirty="0" smtClean="0"/>
              <a:t>Not through merit but through grace</a:t>
            </a:r>
          </a:p>
          <a:p>
            <a:pPr lvl="1"/>
            <a:r>
              <a:rPr lang="en-US" dirty="0" smtClean="0"/>
              <a:t>Both Jew and Gentile have sinned</a:t>
            </a:r>
          </a:p>
          <a:p>
            <a:pPr lvl="1"/>
            <a:r>
              <a:rPr lang="en-US" dirty="0" smtClean="0"/>
              <a:t>Both must be saved by faith in Christ</a:t>
            </a:r>
          </a:p>
          <a:p>
            <a:r>
              <a:rPr lang="en-US" dirty="0" smtClean="0"/>
              <a:t>James exhorts us to faith that works..</a:t>
            </a:r>
          </a:p>
          <a:p>
            <a:pPr lvl="1"/>
            <a:r>
              <a:rPr lang="en-US" dirty="0" smtClean="0"/>
              <a:t>What good is it to “say” we believe in God</a:t>
            </a:r>
          </a:p>
          <a:p>
            <a:pPr lvl="1"/>
            <a:r>
              <a:rPr lang="en-US" dirty="0" smtClean="0"/>
              <a:t>We must show our faith by doing His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Paul and James agree..</a:t>
            </a:r>
            <a:endParaRPr lang="en-US" dirty="0"/>
          </a:p>
        </p:txBody>
      </p:sp>
      <p:sp>
        <p:nvSpPr>
          <p:cNvPr id="3" name="Content Placeholder 2"/>
          <p:cNvSpPr>
            <a:spLocks noGrp="1"/>
          </p:cNvSpPr>
          <p:nvPr>
            <p:ph idx="1"/>
          </p:nvPr>
        </p:nvSpPr>
        <p:spPr>
          <a:xfrm>
            <a:off x="304800" y="1676400"/>
            <a:ext cx="8229600" cy="4038600"/>
          </a:xfrm>
        </p:spPr>
        <p:txBody>
          <a:bodyPr>
            <a:normAutofit lnSpcReduction="10000"/>
          </a:bodyPr>
          <a:lstStyle/>
          <a:p>
            <a:pPr>
              <a:buNone/>
            </a:pPr>
            <a:r>
              <a:rPr lang="en-US" dirty="0" smtClean="0"/>
              <a:t>   What shall we say then? Shall we continue in sin that grace may abound? 2 Certainly not! How shall we who died to sin live any longer in it? 3 Or do you not know that as many of us as were baptized into Christ Jesus were baptized into His death? </a:t>
            </a:r>
          </a:p>
          <a:p>
            <a:pPr>
              <a:buNone/>
            </a:pPr>
            <a:r>
              <a:rPr lang="en-US" dirty="0" smtClean="0"/>
              <a:t>					Romans 6:1-3</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Paul and James agree..</a:t>
            </a:r>
            <a:endParaRPr lang="en-US" dirty="0"/>
          </a:p>
        </p:txBody>
      </p:sp>
      <p:sp>
        <p:nvSpPr>
          <p:cNvPr id="3" name="Content Placeholder 2"/>
          <p:cNvSpPr>
            <a:spLocks noGrp="1"/>
          </p:cNvSpPr>
          <p:nvPr>
            <p:ph idx="1"/>
          </p:nvPr>
        </p:nvSpPr>
        <p:spPr>
          <a:xfrm>
            <a:off x="304800" y="1524000"/>
            <a:ext cx="8458200" cy="5105400"/>
          </a:xfrm>
        </p:spPr>
        <p:txBody>
          <a:bodyPr>
            <a:normAutofit fontScale="85000" lnSpcReduction="20000"/>
          </a:bodyPr>
          <a:lstStyle/>
          <a:p>
            <a:pPr>
              <a:buNone/>
            </a:pPr>
            <a:r>
              <a:rPr lang="en-US" dirty="0" smtClean="0"/>
              <a:t>    Shall we sin because we are not under law but under grace? Certainly not! 16 Do you not know that to whom you present yourselves slaves to obey, you are that one's slaves whom you obey, whether of sin leading to death, or of obedience leading to righteousness? 17 But God be thanked that though you were slaves of sin, yet you obeyed from the heart that form of doctrine to which you were delivered. 18 And having been set free from sin, you became slaves of righteousness. </a:t>
            </a:r>
          </a:p>
          <a:p>
            <a:pPr>
              <a:buNone/>
            </a:pPr>
            <a:endParaRPr lang="en-US" dirty="0" smtClean="0"/>
          </a:p>
          <a:p>
            <a:pPr>
              <a:buNone/>
            </a:pPr>
            <a:r>
              <a:rPr lang="en-US" dirty="0" smtClean="0"/>
              <a:t>					Romans 6:14-18</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Paul and James agree..</a:t>
            </a:r>
            <a:endParaRPr lang="en-US" dirty="0"/>
          </a:p>
        </p:txBody>
      </p:sp>
      <p:sp>
        <p:nvSpPr>
          <p:cNvPr id="3" name="Content Placeholder 2"/>
          <p:cNvSpPr>
            <a:spLocks noGrp="1"/>
          </p:cNvSpPr>
          <p:nvPr>
            <p:ph idx="1"/>
          </p:nvPr>
        </p:nvSpPr>
        <p:spPr>
          <a:xfrm>
            <a:off x="304800" y="1524000"/>
            <a:ext cx="8458200" cy="5105400"/>
          </a:xfrm>
        </p:spPr>
        <p:txBody>
          <a:bodyPr>
            <a:normAutofit fontScale="92500" lnSpcReduction="20000"/>
          </a:bodyPr>
          <a:lstStyle/>
          <a:p>
            <a:pPr>
              <a:buNone/>
            </a:pPr>
            <a:r>
              <a:rPr lang="en-US" dirty="0" smtClean="0"/>
              <a:t>    But be doers of the word, and not hearers only, deceiving yourselves. </a:t>
            </a:r>
            <a:r>
              <a:rPr lang="en-US" dirty="0" smtClean="0"/>
              <a:t>23 </a:t>
            </a:r>
            <a:r>
              <a:rPr lang="en-US" dirty="0" smtClean="0"/>
              <a:t>For if anyone is a hearer of the word and not a doer, he is like a man observing his natural face in a mirror; 24 for he observes himself, goes away, and immediately forgets what kind of man he was. 25 But he who looks into the perfect law of liberty and continues in it, and is not a forgetful hearer but a doer of the work, this one will be blessed in what he does. </a:t>
            </a:r>
          </a:p>
          <a:p>
            <a:pPr>
              <a:buNone/>
            </a:pPr>
            <a:r>
              <a:rPr lang="en-US" dirty="0" smtClean="0"/>
              <a:t>					James 1:22-25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Paul and James agree..</a:t>
            </a:r>
            <a:endParaRPr lang="en-US" dirty="0"/>
          </a:p>
        </p:txBody>
      </p:sp>
      <p:sp>
        <p:nvSpPr>
          <p:cNvPr id="3" name="Content Placeholder 2"/>
          <p:cNvSpPr>
            <a:spLocks noGrp="1"/>
          </p:cNvSpPr>
          <p:nvPr>
            <p:ph idx="1"/>
          </p:nvPr>
        </p:nvSpPr>
        <p:spPr>
          <a:xfrm>
            <a:off x="304800" y="1524000"/>
            <a:ext cx="8458200" cy="4114800"/>
          </a:xfrm>
        </p:spPr>
        <p:txBody>
          <a:bodyPr>
            <a:normAutofit fontScale="92500" lnSpcReduction="10000"/>
          </a:bodyPr>
          <a:lstStyle/>
          <a:p>
            <a:pPr>
              <a:buNone/>
            </a:pPr>
            <a:r>
              <a:rPr lang="en-US" dirty="0" smtClean="0"/>
              <a:t>    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 </a:t>
            </a:r>
          </a:p>
          <a:p>
            <a:pPr>
              <a:buNone/>
            </a:pPr>
            <a:r>
              <a:rPr lang="en-US" dirty="0" smtClean="0"/>
              <a:t>					James 2:10-12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57200" y="1295400"/>
            <a:ext cx="8153400" cy="4572000"/>
          </a:xfrm>
        </p:spPr>
        <p:txBody>
          <a:bodyPr>
            <a:normAutofit lnSpcReduction="10000"/>
          </a:bodyPr>
          <a:lstStyle/>
          <a:p>
            <a:pPr>
              <a:buNone/>
            </a:pPr>
            <a:r>
              <a:rPr lang="en-US" dirty="0" smtClean="0"/>
              <a:t>    .. may the God of all grace, who called us to His eternal glory by Christ Jesus, after you have suffered a while, perfect, establish, strengthen, and settle you…   I have written to you briefly, exhorting and testifying that this is the true grace of God in which you stand. </a:t>
            </a:r>
          </a:p>
          <a:p>
            <a:endParaRPr lang="en-US" dirty="0" smtClean="0"/>
          </a:p>
          <a:p>
            <a:pPr>
              <a:buNone/>
            </a:pPr>
            <a:r>
              <a:rPr lang="en-US" dirty="0" smtClean="0"/>
              <a:t>					1 Peter 5:10-12 </a:t>
            </a:r>
            <a:endParaRPr lang="en-US" dirty="0"/>
          </a:p>
        </p:txBody>
      </p:sp>
    </p:spTree>
    <p:extLst>
      <p:ext uri="{BB962C8B-B14F-4D97-AF65-F5344CB8AC3E}">
        <p14:creationId xmlns:p14="http://schemas.microsoft.com/office/powerpoint/2010/main" xmlns="" val="2606883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ark-blue-background 02.jpg"/>
          <p:cNvPicPr>
            <a:picLocks noChangeAspect="1"/>
          </p:cNvPicPr>
          <p:nvPr/>
        </p:nvPicPr>
        <p:blipFill>
          <a:blip r:embed="rId3" cstate="print">
            <a:lum bright="-20000" contrast="10000"/>
          </a:blip>
          <a:stretch>
            <a:fillRect/>
          </a:stretch>
        </p:blipFill>
        <p:spPr>
          <a:xfrm>
            <a:off x="0" y="0"/>
            <a:ext cx="9144000" cy="6858000"/>
          </a:xfrm>
          <a:prstGeom prst="rect">
            <a:avLst/>
          </a:prstGeom>
        </p:spPr>
      </p:pic>
      <p:pic>
        <p:nvPicPr>
          <p:cNvPr id="5" name="Picture 4" descr="graceWorks.jpg"/>
          <p:cNvPicPr>
            <a:picLocks noChangeAspect="1"/>
          </p:cNvPicPr>
          <p:nvPr/>
        </p:nvPicPr>
        <p:blipFill>
          <a:blip r:embed="rId4" cstate="print">
            <a:lum bright="-30000" contrast="15000"/>
          </a:blip>
          <a:srcRect t="12781" b="6391"/>
          <a:stretch>
            <a:fillRect/>
          </a:stretch>
        </p:blipFill>
        <p:spPr>
          <a:xfrm>
            <a:off x="0" y="1523999"/>
            <a:ext cx="9144000" cy="3886201"/>
          </a:xfrm>
          <a:prstGeom prst="rect">
            <a:avLst/>
          </a:prstGeom>
        </p:spPr>
      </p:pic>
      <p:sp>
        <p:nvSpPr>
          <p:cNvPr id="2" name="Title 1"/>
          <p:cNvSpPr>
            <a:spLocks noGrp="1"/>
          </p:cNvSpPr>
          <p:nvPr>
            <p:ph type="ctrTitle"/>
          </p:nvPr>
        </p:nvSpPr>
        <p:spPr>
          <a:xfrm>
            <a:off x="762000" y="152400"/>
            <a:ext cx="7772400" cy="1085850"/>
          </a:xfrm>
        </p:spPr>
        <p:txBody>
          <a:bodyPr/>
          <a:lstStyle/>
          <a:p>
            <a:r>
              <a:rPr lang="en-US" dirty="0" smtClean="0">
                <a:solidFill>
                  <a:schemeClr val="bg2">
                    <a:lumMod val="75000"/>
                  </a:schemeClr>
                </a:solidFill>
              </a:rPr>
              <a:t>The True Grace of God</a:t>
            </a:r>
            <a:endParaRPr lang="en-US" dirty="0">
              <a:solidFill>
                <a:schemeClr val="bg2">
                  <a:lumMod val="75000"/>
                </a:schemeClr>
              </a:solidFill>
            </a:endParaRPr>
          </a:p>
        </p:txBody>
      </p:sp>
      <p:sp>
        <p:nvSpPr>
          <p:cNvPr id="3" name="Subtitle 2"/>
          <p:cNvSpPr>
            <a:spLocks noGrp="1"/>
          </p:cNvSpPr>
          <p:nvPr>
            <p:ph type="subTitle" idx="1"/>
          </p:nvPr>
        </p:nvSpPr>
        <p:spPr>
          <a:xfrm>
            <a:off x="1447800" y="5562600"/>
            <a:ext cx="6400800" cy="990600"/>
          </a:xfrm>
        </p:spPr>
        <p:txBody>
          <a:bodyPr>
            <a:normAutofit/>
          </a:bodyPr>
          <a:lstStyle/>
          <a:p>
            <a:r>
              <a:rPr lang="en-US" sz="4400" dirty="0" smtClean="0"/>
              <a:t>1 Peter 5:5-12</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fe-in-Christjpg.jpg"/>
          <p:cNvPicPr>
            <a:picLocks noChangeAspect="1"/>
          </p:cNvPicPr>
          <p:nvPr/>
        </p:nvPicPr>
        <p:blipFill>
          <a:blip r:embed="rId2" cstate="print"/>
          <a:stretch>
            <a:fillRect/>
          </a:stretch>
        </p:blipFill>
        <p:spPr>
          <a:xfrm>
            <a:off x="0" y="844123"/>
            <a:ext cx="9144000" cy="5169753"/>
          </a:xfrm>
          <a:prstGeom prst="rect">
            <a:avLst/>
          </a:prstGeom>
        </p:spPr>
      </p:pic>
      <p:sp>
        <p:nvSpPr>
          <p:cNvPr id="4" name="Rectangle 3"/>
          <p:cNvSpPr/>
          <p:nvPr/>
        </p:nvSpPr>
        <p:spPr>
          <a:xfrm>
            <a:off x="0" y="838200"/>
            <a:ext cx="9144000" cy="5181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0"/>
          </p:nvPr>
        </p:nvSpPr>
        <p:spPr>
          <a:xfrm>
            <a:off x="304800" y="1143000"/>
            <a:ext cx="5638799" cy="4968983"/>
          </a:xfrm>
        </p:spPr>
        <p:txBody>
          <a:bodyPr>
            <a:normAutofit/>
          </a:bodyPr>
          <a:lstStyle/>
          <a:p>
            <a:r>
              <a:rPr lang="en-US" dirty="0" smtClean="0"/>
              <a:t>CHARIS = GRACE</a:t>
            </a:r>
          </a:p>
          <a:p>
            <a:pPr marL="0" indent="0">
              <a:spcBef>
                <a:spcPts val="0"/>
              </a:spcBef>
              <a:buNone/>
            </a:pPr>
            <a:r>
              <a:rPr lang="en-US" sz="2800" dirty="0"/>
              <a:t> </a:t>
            </a:r>
            <a:r>
              <a:rPr lang="en-US" sz="2800" dirty="0" smtClean="0"/>
              <a:t>    (Greek)		</a:t>
            </a:r>
            <a:r>
              <a:rPr lang="en-US" sz="2800" dirty="0"/>
              <a:t> </a:t>
            </a:r>
            <a:r>
              <a:rPr lang="en-US" sz="2800" dirty="0" smtClean="0"/>
              <a:t>(English)</a:t>
            </a:r>
          </a:p>
          <a:p>
            <a:pPr marL="0" indent="0">
              <a:spcBef>
                <a:spcPts val="0"/>
              </a:spcBef>
              <a:buNone/>
            </a:pPr>
            <a:endParaRPr lang="en-US" sz="1800" dirty="0" smtClean="0"/>
          </a:p>
          <a:p>
            <a:pPr>
              <a:spcBef>
                <a:spcPts val="0"/>
              </a:spcBef>
            </a:pPr>
            <a:r>
              <a:rPr lang="en-US" dirty="0" smtClean="0"/>
              <a:t>CHARA = Beautiful, Lovely, Delightful</a:t>
            </a:r>
          </a:p>
          <a:p>
            <a:pPr marL="0" indent="0">
              <a:spcBef>
                <a:spcPts val="0"/>
              </a:spcBef>
              <a:buNone/>
            </a:pPr>
            <a:endParaRPr lang="en-US" sz="1600" dirty="0" smtClean="0"/>
          </a:p>
          <a:p>
            <a:pPr>
              <a:spcBef>
                <a:spcPts val="0"/>
              </a:spcBef>
            </a:pPr>
            <a:r>
              <a:rPr lang="en-US" dirty="0" smtClean="0"/>
              <a:t>N.T. = Joy/Rejoicing</a:t>
            </a:r>
          </a:p>
          <a:p>
            <a:pPr>
              <a:spcBef>
                <a:spcPts val="0"/>
              </a:spcBef>
            </a:pPr>
            <a:endParaRPr lang="en-US" sz="1600" dirty="0" smtClean="0"/>
          </a:p>
          <a:p>
            <a:pPr>
              <a:spcBef>
                <a:spcPts val="0"/>
              </a:spcBef>
            </a:pPr>
            <a:r>
              <a:rPr lang="en-US" dirty="0" smtClean="0"/>
              <a:t>LATIN = Gratitude</a:t>
            </a:r>
            <a:endParaRPr lang="en-US" dirty="0"/>
          </a:p>
        </p:txBody>
      </p:sp>
    </p:spTree>
    <p:extLst>
      <p:ext uri="{BB962C8B-B14F-4D97-AF65-F5344CB8AC3E}">
        <p14:creationId xmlns:p14="http://schemas.microsoft.com/office/powerpoint/2010/main" xmlns="" val="1685933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d is light 02.jpg"/>
          <p:cNvPicPr>
            <a:picLocks noChangeAspect="1"/>
          </p:cNvPicPr>
          <p:nvPr/>
        </p:nvPicPr>
        <p:blipFill>
          <a:blip r:embed="rId2" cstate="print"/>
          <a:stretch>
            <a:fillRect/>
          </a:stretch>
        </p:blipFill>
        <p:spPr>
          <a:xfrm>
            <a:off x="0" y="0"/>
            <a:ext cx="9144000" cy="6858000"/>
          </a:xfrm>
          <a:prstGeom prst="rect">
            <a:avLst/>
          </a:prstGeom>
        </p:spPr>
      </p:pic>
      <p:sp>
        <p:nvSpPr>
          <p:cNvPr id="6" name="Rectangle 5"/>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0"/>
          </p:nvPr>
        </p:nvSpPr>
        <p:spPr>
          <a:xfrm>
            <a:off x="970127" y="2817107"/>
            <a:ext cx="2274861" cy="1159391"/>
          </a:xfrm>
        </p:spPr>
        <p:txBody>
          <a:bodyPr/>
          <a:lstStyle/>
          <a:p>
            <a:pPr marL="0" indent="0">
              <a:buNone/>
            </a:pPr>
            <a:r>
              <a:rPr lang="en-US" sz="4000" b="1" dirty="0" smtClean="0"/>
              <a:t>GRACE</a:t>
            </a:r>
          </a:p>
        </p:txBody>
      </p:sp>
      <p:sp>
        <p:nvSpPr>
          <p:cNvPr id="3" name="Right Brace 2"/>
          <p:cNvSpPr/>
          <p:nvPr/>
        </p:nvSpPr>
        <p:spPr>
          <a:xfrm>
            <a:off x="3244987" y="2637655"/>
            <a:ext cx="411010" cy="1338843"/>
          </a:xfrm>
          <a:prstGeom prst="rightBrace">
            <a:avLst>
              <a:gd name="adj1" fmla="val 39521"/>
              <a:gd name="adj2" fmla="val 50000"/>
            </a:avLst>
          </a:prstGeom>
          <a:noFill/>
          <a:ln>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000"/>
          </a:p>
        </p:txBody>
      </p:sp>
      <p:sp>
        <p:nvSpPr>
          <p:cNvPr id="4" name="TextBox 3"/>
          <p:cNvSpPr txBox="1"/>
          <p:nvPr/>
        </p:nvSpPr>
        <p:spPr>
          <a:xfrm>
            <a:off x="3856121" y="2637655"/>
            <a:ext cx="4847802" cy="1077218"/>
          </a:xfrm>
          <a:prstGeom prst="rect">
            <a:avLst/>
          </a:prstGeom>
          <a:noFill/>
        </p:spPr>
        <p:txBody>
          <a:bodyPr wrap="none" rtlCol="0">
            <a:spAutoFit/>
          </a:bodyPr>
          <a:lstStyle/>
          <a:p>
            <a:pPr algn="ctr"/>
            <a:r>
              <a:rPr lang="en-US" sz="3200" dirty="0" smtClean="0">
                <a:solidFill>
                  <a:schemeClr val="bg1"/>
                </a:solidFill>
                <a:latin typeface="Georgia" pitchFamily="18" charset="0"/>
              </a:rPr>
              <a:t>God’s attitude &amp; </a:t>
            </a:r>
          </a:p>
          <a:p>
            <a:pPr algn="ctr"/>
            <a:r>
              <a:rPr lang="en-US" sz="3200" dirty="0" smtClean="0">
                <a:solidFill>
                  <a:schemeClr val="bg1"/>
                </a:solidFill>
                <a:latin typeface="Georgia" pitchFamily="18" charset="0"/>
              </a:rPr>
              <a:t>Actions towards Mankind</a:t>
            </a:r>
            <a:endParaRPr lang="en-US" sz="3200" dirty="0">
              <a:solidFill>
                <a:schemeClr val="bg1"/>
              </a:solidFill>
              <a:latin typeface="Georgia" pitchFamily="18" charset="0"/>
            </a:endParaRPr>
          </a:p>
        </p:txBody>
      </p:sp>
    </p:spTree>
    <p:extLst>
      <p:ext uri="{BB962C8B-B14F-4D97-AF65-F5344CB8AC3E}">
        <p14:creationId xmlns:p14="http://schemas.microsoft.com/office/powerpoint/2010/main" xmlns="" val="1332496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options…</a:t>
            </a:r>
            <a:endParaRPr lang="en-US" dirty="0"/>
          </a:p>
        </p:txBody>
      </p:sp>
      <p:sp>
        <p:nvSpPr>
          <p:cNvPr id="3" name="Content Placeholder 2"/>
          <p:cNvSpPr>
            <a:spLocks noGrp="1"/>
          </p:cNvSpPr>
          <p:nvPr>
            <p:ph idx="1"/>
          </p:nvPr>
        </p:nvSpPr>
        <p:spPr>
          <a:xfrm>
            <a:off x="457200" y="1752600"/>
            <a:ext cx="8229600" cy="4572000"/>
          </a:xfrm>
        </p:spPr>
        <p:txBody>
          <a:bodyPr>
            <a:normAutofit/>
          </a:bodyPr>
          <a:lstStyle/>
          <a:p>
            <a:r>
              <a:rPr lang="en-US" sz="3800" dirty="0" smtClean="0"/>
              <a:t>To destroy man ..</a:t>
            </a:r>
          </a:p>
          <a:p>
            <a:endParaRPr lang="en-US" sz="1200" dirty="0" smtClean="0"/>
          </a:p>
          <a:p>
            <a:r>
              <a:rPr lang="en-US" sz="3800" dirty="0" smtClean="0"/>
              <a:t>Take away man’s free will ..</a:t>
            </a:r>
          </a:p>
          <a:p>
            <a:endParaRPr lang="en-US" sz="1200" dirty="0" smtClean="0"/>
          </a:p>
          <a:p>
            <a:r>
              <a:rPr lang="en-US" sz="3800" dirty="0" smtClean="0"/>
              <a:t>Offer man salvation in Christ ..</a:t>
            </a:r>
            <a:endParaRPr lang="en-US" sz="3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ce-and-truth1.jpg"/>
          <p:cNvPicPr>
            <a:picLocks noChangeAspect="1"/>
          </p:cNvPicPr>
          <p:nvPr/>
        </p:nvPicPr>
        <p:blipFill>
          <a:blip r:embed="rId3" cstate="print">
            <a:lum bright="-15000" contrast="15000"/>
          </a:blip>
          <a:stretch>
            <a:fillRect/>
          </a:stretch>
        </p:blipFill>
        <p:spPr>
          <a:xfrm>
            <a:off x="228601" y="457200"/>
            <a:ext cx="8610600" cy="5654439"/>
          </a:xfrm>
          <a:prstGeom prst="rect">
            <a:avLst/>
          </a:prstGeom>
        </p:spPr>
      </p:pic>
      <p:sp>
        <p:nvSpPr>
          <p:cNvPr id="3" name="Text Placeholder 2"/>
          <p:cNvSpPr>
            <a:spLocks noGrp="1"/>
          </p:cNvSpPr>
          <p:nvPr>
            <p:ph type="body" sz="quarter" idx="10"/>
          </p:nvPr>
        </p:nvSpPr>
        <p:spPr>
          <a:xfrm>
            <a:off x="838200" y="1676400"/>
            <a:ext cx="7473085" cy="3505200"/>
          </a:xfrm>
          <a:solidFill>
            <a:schemeClr val="tx1">
              <a:alpha val="50000"/>
            </a:schemeClr>
          </a:solidFill>
        </p:spPr>
        <p:txBody>
          <a:bodyPr>
            <a:normAutofit fontScale="92500" lnSpcReduction="20000"/>
          </a:bodyPr>
          <a:lstStyle/>
          <a:p>
            <a:pPr marL="0" indent="0">
              <a:buNone/>
            </a:pPr>
            <a:endParaRPr lang="en-US" b="1" baseline="30000" dirty="0" smtClean="0"/>
          </a:p>
          <a:p>
            <a:pPr marL="0" indent="0" algn="ctr">
              <a:buNone/>
            </a:pPr>
            <a:r>
              <a:rPr lang="en-US" sz="3900" dirty="0" smtClean="0">
                <a:solidFill>
                  <a:srgbClr val="FFC000"/>
                </a:solidFill>
              </a:rPr>
              <a:t>John 1:17</a:t>
            </a:r>
          </a:p>
          <a:p>
            <a:pPr marL="0" indent="0" algn="ctr">
              <a:buNone/>
            </a:pPr>
            <a:endParaRPr lang="en-US" b="1" baseline="30000" dirty="0" smtClean="0"/>
          </a:p>
          <a:p>
            <a:pPr marL="0" indent="0" algn="ctr">
              <a:buNone/>
            </a:pPr>
            <a:endParaRPr lang="en-US" b="1" baseline="30000" dirty="0"/>
          </a:p>
          <a:p>
            <a:pPr marL="0" indent="0" algn="ctr">
              <a:lnSpc>
                <a:spcPts val="2800"/>
              </a:lnSpc>
              <a:buNone/>
            </a:pPr>
            <a:r>
              <a:rPr lang="en-US" sz="3200" dirty="0" smtClean="0"/>
              <a:t>For</a:t>
            </a:r>
            <a:r>
              <a:rPr lang="en-US" sz="3200" dirty="0"/>
              <a:t> the Law was given through </a:t>
            </a:r>
            <a:r>
              <a:rPr lang="en-US" sz="3200" dirty="0" smtClean="0"/>
              <a:t>Moses…</a:t>
            </a:r>
            <a:r>
              <a:rPr lang="en-US" sz="3200" dirty="0"/>
              <a:t> </a:t>
            </a:r>
            <a:endParaRPr lang="en-US" sz="3200" dirty="0" smtClean="0"/>
          </a:p>
          <a:p>
            <a:pPr marL="0" indent="0" algn="ctr">
              <a:lnSpc>
                <a:spcPts val="2800"/>
              </a:lnSpc>
              <a:buNone/>
            </a:pPr>
            <a:r>
              <a:rPr lang="en-US" sz="3200" dirty="0" smtClean="0"/>
              <a:t>Grace </a:t>
            </a:r>
            <a:r>
              <a:rPr lang="en-US" sz="3200" dirty="0"/>
              <a:t>and truth </a:t>
            </a:r>
            <a:r>
              <a:rPr lang="en-US" sz="3200" dirty="0" smtClean="0"/>
              <a:t>came </a:t>
            </a:r>
            <a:r>
              <a:rPr lang="en-US" sz="3200" dirty="0"/>
              <a:t>through </a:t>
            </a:r>
            <a:endParaRPr lang="en-US" sz="3200" dirty="0" smtClean="0"/>
          </a:p>
          <a:p>
            <a:pPr marL="0" indent="0" algn="ctr">
              <a:lnSpc>
                <a:spcPts val="2800"/>
              </a:lnSpc>
              <a:buNone/>
            </a:pPr>
            <a:r>
              <a:rPr lang="en-US" sz="3200" dirty="0" smtClean="0"/>
              <a:t>Jesus </a:t>
            </a:r>
            <a:r>
              <a:rPr lang="en-US" sz="3200" dirty="0"/>
              <a:t>Christ</a:t>
            </a:r>
            <a:r>
              <a:rPr lang="en-US" sz="3200" dirty="0" smtClean="0"/>
              <a:t>.</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xmlns="" val="3867397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phesians%202_8-9%20-%20Light%20House%20At%20Sunset.jpg"/>
          <p:cNvPicPr>
            <a:picLocks noChangeAspect="1"/>
          </p:cNvPicPr>
          <p:nvPr/>
        </p:nvPicPr>
        <p:blipFill>
          <a:blip r:embed="rId3" cstate="print">
            <a:lum contrast="15000"/>
          </a:blip>
          <a:stretch>
            <a:fillRect/>
          </a:stretch>
        </p:blipFill>
        <p:spPr>
          <a:xfrm>
            <a:off x="0" y="1371600"/>
            <a:ext cx="9144000" cy="4191000"/>
          </a:xfrm>
          <a:prstGeom prst="rect">
            <a:avLst/>
          </a:prstGeom>
        </p:spPr>
      </p:pic>
      <p:sp>
        <p:nvSpPr>
          <p:cNvPr id="6" name="Rectangle 5"/>
          <p:cNvSpPr/>
          <p:nvPr/>
        </p:nvSpPr>
        <p:spPr>
          <a:xfrm>
            <a:off x="0" y="1371600"/>
            <a:ext cx="9144000" cy="4191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5715000" cy="1143000"/>
          </a:xfrm>
        </p:spPr>
        <p:txBody>
          <a:bodyPr>
            <a:normAutofit/>
          </a:bodyPr>
          <a:lstStyle/>
          <a:p>
            <a:r>
              <a:rPr lang="en-US" dirty="0" smtClean="0"/>
              <a:t>NT Emphasis ..</a:t>
            </a:r>
            <a:endParaRPr lang="en-US" dirty="0"/>
          </a:p>
        </p:txBody>
      </p:sp>
      <p:sp>
        <p:nvSpPr>
          <p:cNvPr id="3" name="Content Placeholder 2"/>
          <p:cNvSpPr>
            <a:spLocks noGrp="1"/>
          </p:cNvSpPr>
          <p:nvPr>
            <p:ph idx="1"/>
          </p:nvPr>
        </p:nvSpPr>
        <p:spPr/>
        <p:txBody>
          <a:bodyPr/>
          <a:lstStyle/>
          <a:p>
            <a:r>
              <a:rPr lang="en-US" dirty="0" smtClean="0"/>
              <a:t>Salvation is result of God’s grace..</a:t>
            </a:r>
          </a:p>
          <a:p>
            <a:endParaRPr lang="en-US" sz="1200" dirty="0" smtClean="0"/>
          </a:p>
          <a:p>
            <a:r>
              <a:rPr lang="en-US" dirty="0" smtClean="0"/>
              <a:t>All have sinned/cannot save ourselves..</a:t>
            </a:r>
          </a:p>
          <a:p>
            <a:endParaRPr lang="en-US" sz="1200" dirty="0" smtClean="0"/>
          </a:p>
          <a:p>
            <a:r>
              <a:rPr lang="en-US" dirty="0" smtClean="0"/>
              <a:t>We are justified by grace through faith..</a:t>
            </a:r>
          </a:p>
          <a:p>
            <a:endParaRPr lang="en-US" sz="1200" dirty="0" smtClean="0"/>
          </a:p>
          <a:p>
            <a:r>
              <a:rPr lang="en-US" dirty="0" smtClean="0"/>
              <a:t>Salvation is a gift/we cannot boast..</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0" indent="0">
              <a:buNone/>
            </a:pPr>
            <a:endParaRPr lang="en-US" b="1" baseline="30000" dirty="0" smtClean="0"/>
          </a:p>
          <a:p>
            <a:pPr marL="0" indent="0">
              <a:buNone/>
            </a:pPr>
            <a:endParaRPr lang="en-US" b="1" baseline="30000" dirty="0"/>
          </a:p>
          <a:p>
            <a:pPr marL="0" indent="0">
              <a:buNone/>
            </a:pPr>
            <a:r>
              <a:rPr lang="en-US" dirty="0" smtClean="0"/>
              <a:t>For</a:t>
            </a:r>
            <a:r>
              <a:rPr lang="en-US" dirty="0"/>
              <a:t> the Law was given through Moses; grace and truth </a:t>
            </a:r>
            <a:r>
              <a:rPr lang="en-US" dirty="0" smtClean="0"/>
              <a:t>were </a:t>
            </a:r>
            <a:r>
              <a:rPr lang="en-US" dirty="0"/>
              <a:t>realized through Jesus Christ</a:t>
            </a:r>
            <a:r>
              <a:rPr lang="en-US" dirty="0" smtClean="0"/>
              <a:t>.</a:t>
            </a:r>
          </a:p>
          <a:p>
            <a:pPr marL="0" indent="0">
              <a:buNone/>
            </a:pPr>
            <a:r>
              <a:rPr lang="en-US" dirty="0"/>
              <a:t>	</a:t>
            </a:r>
            <a:r>
              <a:rPr lang="en-US" dirty="0" smtClean="0"/>
              <a:t>									John 1:17</a:t>
            </a:r>
            <a:endParaRPr lang="en-US" dirty="0"/>
          </a:p>
        </p:txBody>
      </p:sp>
    </p:spTree>
    <p:extLst>
      <p:ext uri="{BB962C8B-B14F-4D97-AF65-F5344CB8AC3E}">
        <p14:creationId xmlns:p14="http://schemas.microsoft.com/office/powerpoint/2010/main" xmlns="" val="3867397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p:spPr>
        <p:txBody>
          <a:bodyPr>
            <a:normAutofit/>
          </a:bodyPr>
          <a:lstStyle/>
          <a:p>
            <a:r>
              <a:rPr lang="en-US" dirty="0" smtClean="0"/>
              <a:t>Paul  in Romans..</a:t>
            </a:r>
            <a:endParaRPr lang="en-US" dirty="0"/>
          </a:p>
        </p:txBody>
      </p:sp>
      <p:sp>
        <p:nvSpPr>
          <p:cNvPr id="3" name="Content Placeholder 2"/>
          <p:cNvSpPr>
            <a:spLocks noGrp="1"/>
          </p:cNvSpPr>
          <p:nvPr>
            <p:ph idx="1"/>
          </p:nvPr>
        </p:nvSpPr>
        <p:spPr>
          <a:xfrm>
            <a:off x="304800" y="1905000"/>
            <a:ext cx="8229600" cy="4419600"/>
          </a:xfrm>
        </p:spPr>
        <p:txBody>
          <a:bodyPr>
            <a:normAutofit/>
          </a:bodyPr>
          <a:lstStyle/>
          <a:p>
            <a:pPr>
              <a:buNone/>
            </a:pPr>
            <a:r>
              <a:rPr lang="en-US" dirty="0" smtClean="0"/>
              <a:t>    Therefore by the deeds of the law no flesh will be justified in His sight, for by the law is the knowledge of sin. </a:t>
            </a:r>
          </a:p>
          <a:p>
            <a:pPr>
              <a:buNone/>
            </a:pPr>
            <a:endParaRPr lang="en-US" dirty="0" smtClean="0"/>
          </a:p>
          <a:p>
            <a:pPr>
              <a:buNone/>
            </a:pPr>
            <a:r>
              <a:rPr lang="en-US" dirty="0" smtClean="0"/>
              <a:t>					Romans 3:20-21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TotalTime>
  <Words>905</Words>
  <Application>Microsoft Office PowerPoint</Application>
  <PresentationFormat>On-screen Show (4:3)</PresentationFormat>
  <Paragraphs>93</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True Grace of God</vt:lpstr>
      <vt:lpstr>Slide 2</vt:lpstr>
      <vt:lpstr>Slide 3</vt:lpstr>
      <vt:lpstr>Slide 4</vt:lpstr>
      <vt:lpstr>God’s options…</vt:lpstr>
      <vt:lpstr>Slide 6</vt:lpstr>
      <vt:lpstr>NT Emphasis ..</vt:lpstr>
      <vt:lpstr>Slide 8</vt:lpstr>
      <vt:lpstr>Paul  in Romans..</vt:lpstr>
      <vt:lpstr>Paul  in Romans..</vt:lpstr>
      <vt:lpstr>Paul in Romans..</vt:lpstr>
      <vt:lpstr>Abraham justified by faith..</vt:lpstr>
      <vt:lpstr>James 2:21-24..</vt:lpstr>
      <vt:lpstr>Why James emphasizes works..</vt:lpstr>
      <vt:lpstr>Different contexts..</vt:lpstr>
      <vt:lpstr>Paul and James agree..</vt:lpstr>
      <vt:lpstr>Paul and James agree..</vt:lpstr>
      <vt:lpstr>Paul and James agree..</vt:lpstr>
      <vt:lpstr>Paul and James agree..</vt:lpstr>
      <vt:lpstr>The True Grace of God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25</cp:revision>
  <dcterms:created xsi:type="dcterms:W3CDTF">2015-10-04T04:19:18Z</dcterms:created>
  <dcterms:modified xsi:type="dcterms:W3CDTF">2015-11-28T18:25:13Z</dcterms:modified>
</cp:coreProperties>
</file>