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B1B"/>
    <a:srgbClr val="360000"/>
    <a:srgbClr val="1D1D1D"/>
    <a:srgbClr val="474747"/>
    <a:srgbClr val="000000"/>
    <a:srgbClr val="0D1F35"/>
    <a:srgbClr val="2C2C2C"/>
    <a:srgbClr val="0094C8"/>
    <a:srgbClr val="180000"/>
    <a:srgbClr val="1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1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FFC000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200" b="0">
                <a:solidFill>
                  <a:schemeClr val="bg1"/>
                </a:solidFill>
                <a:latin typeface="Georgia" pitchFamily="18" charset="0"/>
              </a:defRPr>
            </a:lvl1pPr>
            <a:lvl2pPr>
              <a:defRPr sz="2800" b="0">
                <a:solidFill>
                  <a:schemeClr val="bg1"/>
                </a:solidFill>
                <a:latin typeface="Georgia" pitchFamily="18" charset="0"/>
              </a:defRPr>
            </a:lvl2pPr>
            <a:lvl3pPr>
              <a:defRPr sz="1800" b="0">
                <a:solidFill>
                  <a:schemeClr val="bg1"/>
                </a:solidFill>
                <a:latin typeface="Georgia" pitchFamily="18" charset="0"/>
              </a:defRPr>
            </a:lvl3pPr>
            <a:lvl4pPr>
              <a:defRPr sz="1800" b="0">
                <a:solidFill>
                  <a:schemeClr val="bg1"/>
                </a:solidFill>
                <a:latin typeface="Georgia" pitchFamily="18" charset="0"/>
              </a:defRPr>
            </a:lvl4pPr>
            <a:lvl5pPr>
              <a:defRPr sz="1800" b="0">
                <a:solidFill>
                  <a:schemeClr val="bg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lpineChurch.jpg"/>
          <p:cNvPicPr>
            <a:picLocks noChangeAspect="1"/>
          </p:cNvPicPr>
          <p:nvPr userDrawn="1"/>
        </p:nvPicPr>
        <p:blipFill>
          <a:blip r:embed="rId13" cstate="print">
            <a:lum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D1D1D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hurch leadership  02.jpg"/>
          <p:cNvPicPr>
            <a:picLocks noChangeAspect="1"/>
          </p:cNvPicPr>
          <p:nvPr userDrawn="1"/>
        </p:nvPicPr>
        <p:blipFill>
          <a:blip r:embed="rId14" cstate="print">
            <a:lum bright="-12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10" name="Picture 9" descr="medium_6977209156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1600200"/>
            <a:ext cx="9144000" cy="4572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1corinthians.jpg"/>
          <p:cNvPicPr>
            <a:picLocks noChangeAspect="1"/>
          </p:cNvPicPr>
          <p:nvPr userDrawn="1"/>
        </p:nvPicPr>
        <p:blipFill>
          <a:blip r:embed="rId16" cstate="print">
            <a:lum bright="-10000" contrast="10000"/>
          </a:blip>
          <a:stretch>
            <a:fillRect/>
          </a:stretch>
        </p:blipFill>
        <p:spPr>
          <a:xfrm>
            <a:off x="7772400" y="6172199"/>
            <a:ext cx="1219200" cy="68580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hurch leadership  02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90600"/>
          </a:xfrm>
          <a:noFill/>
        </p:spPr>
        <p:txBody>
          <a:bodyPr/>
          <a:lstStyle/>
          <a:p>
            <a:r>
              <a:rPr lang="en-US" sz="4800" dirty="0" smtClean="0"/>
              <a:t>Immorality in the Church</a:t>
            </a:r>
            <a:endParaRPr lang="en-US" sz="48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47800" y="5867400"/>
            <a:ext cx="6400800" cy="838200"/>
          </a:xfrm>
          <a:solidFill>
            <a:srgbClr val="1D1D1D">
              <a:alpha val="40000"/>
            </a:srgbClr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1 Corinthians 5:1-13</a:t>
            </a:r>
            <a:endParaRPr lang="en-US" sz="4400" dirty="0"/>
          </a:p>
        </p:txBody>
      </p:sp>
      <p:pic>
        <p:nvPicPr>
          <p:cNvPr id="12" name="Picture 11" descr="medium_697720915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600200"/>
            <a:ext cx="9144000" cy="4181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hurch leadership  02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90600"/>
          </a:xfrm>
          <a:noFill/>
        </p:spPr>
        <p:txBody>
          <a:bodyPr/>
          <a:lstStyle/>
          <a:p>
            <a:r>
              <a:rPr lang="en-US" sz="4800" dirty="0" smtClean="0"/>
              <a:t>Immorality in the Church</a:t>
            </a:r>
            <a:endParaRPr lang="en-US" sz="48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47800" y="5867400"/>
            <a:ext cx="6400800" cy="838200"/>
          </a:xfrm>
          <a:solidFill>
            <a:srgbClr val="1D1D1D">
              <a:alpha val="40000"/>
            </a:srgbClr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1 Corinthians 5:1-13</a:t>
            </a:r>
            <a:endParaRPr lang="en-US" sz="4400" dirty="0"/>
          </a:p>
        </p:txBody>
      </p:sp>
      <p:pic>
        <p:nvPicPr>
          <p:cNvPr id="12" name="Picture 11" descr="medium_697720915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600200"/>
            <a:ext cx="9144000" cy="4181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problem..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49763"/>
          </a:xfrm>
        </p:spPr>
        <p:txBody>
          <a:bodyPr/>
          <a:lstStyle/>
          <a:p>
            <a:r>
              <a:rPr lang="en-US" dirty="0" smtClean="0"/>
              <a:t>Ch 1-4 Problem of Division</a:t>
            </a:r>
          </a:p>
          <a:p>
            <a:pPr lvl="1"/>
            <a:r>
              <a:rPr lang="en-US" dirty="0" smtClean="0"/>
              <a:t>Report from Chloe’s household</a:t>
            </a:r>
          </a:p>
          <a:p>
            <a:pPr lvl="1"/>
            <a:r>
              <a:rPr lang="en-US" dirty="0" smtClean="0"/>
              <a:t>Contentions over different teachers</a:t>
            </a:r>
          </a:p>
          <a:p>
            <a:pPr lvl="1"/>
            <a:r>
              <a:rPr lang="en-US" dirty="0" smtClean="0"/>
              <a:t>Wisdom of God foolishness to world</a:t>
            </a:r>
          </a:p>
          <a:p>
            <a:pPr lvl="1">
              <a:buNone/>
            </a:pPr>
            <a:r>
              <a:rPr lang="en-US" i="1" dirty="0" smtClean="0">
                <a:solidFill>
                  <a:srgbClr val="FFC000"/>
                </a:solidFill>
              </a:rPr>
              <a:t>	   (PHILOSOPHICAL SINS)</a:t>
            </a:r>
          </a:p>
          <a:p>
            <a:pPr lvl="1">
              <a:buNone/>
            </a:pPr>
            <a:endParaRPr lang="en-US" i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Ch 5  Problem of Immorality</a:t>
            </a:r>
          </a:p>
          <a:p>
            <a:pPr lvl="1">
              <a:buNone/>
            </a:pPr>
            <a:r>
              <a:rPr lang="en-US" i="1" dirty="0" smtClean="0">
                <a:solidFill>
                  <a:srgbClr val="FFC000"/>
                </a:solidFill>
              </a:rPr>
              <a:t>       (FLESHLY PHYSICAL SINS)</a:t>
            </a:r>
          </a:p>
          <a:p>
            <a:pPr>
              <a:buNone/>
            </a:pPr>
            <a:endParaRPr lang="en-US" i="1" dirty="0">
              <a:solidFill>
                <a:srgbClr val="FFC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4800600"/>
            <a:ext cx="548640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1-2  A Shocking Sin..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5:1  a man living with his father’s wife</a:t>
            </a:r>
          </a:p>
          <a:p>
            <a:pPr lvl="1"/>
            <a:r>
              <a:rPr lang="en-US" sz="2800" dirty="0" smtClean="0"/>
              <a:t>The sin was well known</a:t>
            </a:r>
          </a:p>
          <a:p>
            <a:pPr lvl="1"/>
            <a:r>
              <a:rPr lang="en-US" dirty="0" smtClean="0"/>
              <a:t>Still going on at present</a:t>
            </a:r>
          </a:p>
          <a:p>
            <a:pPr lvl="1"/>
            <a:r>
              <a:rPr lang="en-US" sz="2800" dirty="0" smtClean="0"/>
              <a:t>A sin not acceptable to pagans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1-2  A Strange Response..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5:2 the church not disturbed </a:t>
            </a:r>
          </a:p>
          <a:p>
            <a:pPr lvl="1"/>
            <a:r>
              <a:rPr lang="en-US" dirty="0" smtClean="0"/>
              <a:t>Puffed up (arrogant)</a:t>
            </a:r>
          </a:p>
          <a:p>
            <a:pPr lvl="1"/>
            <a:r>
              <a:rPr lang="en-US" dirty="0" smtClean="0"/>
              <a:t>No sense of shame or guilt</a:t>
            </a:r>
          </a:p>
          <a:p>
            <a:pPr lvl="1"/>
            <a:r>
              <a:rPr lang="en-US" dirty="0" smtClean="0"/>
              <a:t>Need for recognizing and confronting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3-5  Tough Love..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5:3  Paul’s attitude </a:t>
            </a:r>
          </a:p>
          <a:p>
            <a:pPr lvl="1"/>
            <a:r>
              <a:rPr lang="en-US" dirty="0" smtClean="0"/>
              <a:t>Absent but Judged the man guilty</a:t>
            </a:r>
          </a:p>
          <a:p>
            <a:pPr lvl="1"/>
            <a:r>
              <a:rPr lang="en-US" dirty="0" smtClean="0"/>
              <a:t>Not same as critical judgmental spirit</a:t>
            </a:r>
          </a:p>
          <a:p>
            <a:r>
              <a:rPr lang="en-US" dirty="0" smtClean="0"/>
              <a:t>5:4  Action for the church</a:t>
            </a:r>
          </a:p>
          <a:p>
            <a:pPr lvl="1"/>
            <a:r>
              <a:rPr lang="en-US" dirty="0" smtClean="0"/>
              <a:t>Gather together to deal with</a:t>
            </a:r>
          </a:p>
          <a:p>
            <a:pPr lvl="1"/>
            <a:r>
              <a:rPr lang="en-US" dirty="0" smtClean="0"/>
              <a:t>With power of Christ</a:t>
            </a:r>
          </a:p>
          <a:p>
            <a:pPr lvl="1"/>
            <a:r>
              <a:rPr lang="en-US" dirty="0" smtClean="0"/>
              <a:t>Deliver to Satan (remove from church)</a:t>
            </a:r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3-5  Tough Love..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5:5  Hopeful goal of repentance</a:t>
            </a:r>
          </a:p>
          <a:p>
            <a:pPr lvl="1"/>
            <a:r>
              <a:rPr lang="en-US" dirty="0" smtClean="0"/>
              <a:t>Destruction of flesh (painful)</a:t>
            </a:r>
          </a:p>
          <a:p>
            <a:pPr lvl="1"/>
            <a:r>
              <a:rPr lang="en-US" dirty="0" smtClean="0"/>
              <a:t>Spirit may be saved in day of Lord</a:t>
            </a:r>
          </a:p>
          <a:p>
            <a:pPr lvl="1"/>
            <a:r>
              <a:rPr lang="en-US" dirty="0" smtClean="0"/>
              <a:t>Numbered with saints when Jesus returns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6-8 Why Sin Can’t be Ignored..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5:6  Spread of leaven..</a:t>
            </a:r>
          </a:p>
          <a:p>
            <a:pPr lvl="1"/>
            <a:r>
              <a:rPr lang="en-US" dirty="0" smtClean="0"/>
              <a:t>Sin unchecked will permeate church</a:t>
            </a:r>
          </a:p>
          <a:p>
            <a:pPr lvl="1"/>
            <a:r>
              <a:rPr lang="en-US" dirty="0" smtClean="0"/>
              <a:t>Christ our Lamb offered Himself</a:t>
            </a:r>
          </a:p>
          <a:p>
            <a:pPr lvl="1"/>
            <a:r>
              <a:rPr lang="en-US" dirty="0" smtClean="0"/>
              <a:t>Keep feast with purity and sincerity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9-13 An Important Clarification..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5:9  How to apply our relationships</a:t>
            </a:r>
          </a:p>
          <a:p>
            <a:pPr lvl="1"/>
            <a:r>
              <a:rPr lang="en-US" dirty="0" smtClean="0"/>
              <a:t>Previous letter as to sexually immoral</a:t>
            </a:r>
          </a:p>
          <a:p>
            <a:pPr lvl="1"/>
            <a:r>
              <a:rPr lang="en-US" dirty="0" smtClean="0"/>
              <a:t>Does not refer to those immoral in world</a:t>
            </a:r>
          </a:p>
          <a:p>
            <a:pPr lvl="1"/>
            <a:r>
              <a:rPr lang="en-US" dirty="0" smtClean="0"/>
              <a:t>Separate from Christian disciplined by church</a:t>
            </a:r>
          </a:p>
          <a:p>
            <a:pPr lvl="1"/>
            <a:r>
              <a:rPr lang="en-US" dirty="0" smtClean="0"/>
              <a:t>Leave those outside for God to judge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principles..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449763"/>
          </a:xfrm>
        </p:spPr>
        <p:txBody>
          <a:bodyPr/>
          <a:lstStyle/>
          <a:p>
            <a:r>
              <a:rPr lang="en-US" dirty="0" smtClean="0"/>
              <a:t>Never judge non-Christians by Christian standards</a:t>
            </a:r>
          </a:p>
          <a:p>
            <a:r>
              <a:rPr lang="en-US" dirty="0" smtClean="0"/>
              <a:t>Infiltrate the world – not isolate from it</a:t>
            </a:r>
          </a:p>
          <a:p>
            <a:r>
              <a:rPr lang="en-US" dirty="0" smtClean="0"/>
              <a:t>Church discipline applies to church – not your family</a:t>
            </a:r>
          </a:p>
          <a:p>
            <a:r>
              <a:rPr lang="en-US" dirty="0" smtClean="0"/>
              <a:t>The purpose is restoration, not punishment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4288</TotalTime>
  <Words>264</Words>
  <Application>Microsoft Office PowerPoint</Application>
  <PresentationFormat>On-screen Show (4:3)</PresentationFormat>
  <Paragraphs>55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Immorality in the Church</vt:lpstr>
      <vt:lpstr>A different problem..</vt:lpstr>
      <vt:lpstr>1-2  A Shocking Sin.. </vt:lpstr>
      <vt:lpstr>1-2  A Strange Response.. </vt:lpstr>
      <vt:lpstr>3-5  Tough Love.. </vt:lpstr>
      <vt:lpstr>3-5  Tough Love.. </vt:lpstr>
      <vt:lpstr>6-8 Why Sin Can’t be Ignored.. </vt:lpstr>
      <vt:lpstr>9-13 An Important Clarification.. </vt:lpstr>
      <vt:lpstr>Important principles..</vt:lpstr>
      <vt:lpstr>Immorality in the Church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326</cp:revision>
  <dcterms:created xsi:type="dcterms:W3CDTF">2011-02-15T07:29:10Z</dcterms:created>
  <dcterms:modified xsi:type="dcterms:W3CDTF">2015-12-31T23:51:37Z</dcterms:modified>
</cp:coreProperties>
</file>