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66" r:id="rId3"/>
    <p:sldId id="268" r:id="rId4"/>
    <p:sldId id="269" r:id="rId5"/>
    <p:sldId id="270" r:id="rId6"/>
    <p:sldId id="272" r:id="rId7"/>
    <p:sldId id="271" r:id="rId8"/>
    <p:sldId id="273" r:id="rId9"/>
    <p:sldId id="274" r:id="rId10"/>
    <p:sldId id="267" r:id="rId11"/>
    <p:sldId id="276" r:id="rId12"/>
    <p:sldId id="275" r:id="rId13"/>
    <p:sldId id="277" r:id="rId14"/>
    <p:sldId id="278" r:id="rId15"/>
    <p:sldId id="279" r:id="rId16"/>
    <p:sldId id="280" r:id="rId17"/>
    <p:sldId id="281" r:id="rId18"/>
    <p:sldId id="282" r:id="rId19"/>
    <p:sldId id="283" r:id="rId20"/>
    <p:sldId id="284"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360000"/>
    <a:srgbClr val="1D1D1D"/>
    <a:srgbClr val="474747"/>
    <a:srgbClr val="000000"/>
    <a:srgbClr val="0D1F35"/>
    <a:srgbClr val="2C2C2C"/>
    <a:srgbClr val="0094C8"/>
    <a:srgbClr val="180000"/>
    <a:srgbClr val="1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93" d="100"/>
          <a:sy n="93" d="100"/>
        </p:scale>
        <p:origin x="-114"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12/31/2015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6BB74-C65B-4A59-B95B-EDD151E518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6BB74-C65B-4A59-B95B-EDD151E518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6BB74-C65B-4A59-B95B-EDD151E518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2800" b="0">
                <a:solidFill>
                  <a:schemeClr val="bg1"/>
                </a:solidFill>
                <a:latin typeface="Georgia" pitchFamily="18" charset="0"/>
              </a:defRPr>
            </a:lvl1pPr>
            <a:lvl2pPr>
              <a:defRPr sz="24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12/31/2015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12/31/2015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urch leadership  02.jpg"/>
          <p:cNvPicPr>
            <a:picLocks noChangeAspect="1"/>
          </p:cNvPicPr>
          <p:nvPr userDrawn="1"/>
        </p:nvPicPr>
        <p:blipFill>
          <a:blip r:embed="rId13" cstate="print">
            <a:lum bright="-12000" contrast="10000"/>
          </a:blip>
          <a:stretch>
            <a:fillRect/>
          </a:stretch>
        </p:blipFill>
        <p:spPr>
          <a:xfrm>
            <a:off x="0" y="0"/>
            <a:ext cx="9144000" cy="6858000"/>
          </a:xfrm>
          <a:prstGeom prst="rect">
            <a:avLst/>
          </a:prstGeom>
        </p:spPr>
      </p:pic>
      <p:pic>
        <p:nvPicPr>
          <p:cNvPr id="8" name="Picture 7" descr="Universe.jpg"/>
          <p:cNvPicPr>
            <a:picLocks noChangeAspect="1"/>
          </p:cNvPicPr>
          <p:nvPr userDrawn="1"/>
        </p:nvPicPr>
        <p:blipFill>
          <a:blip r:embed="rId14" cstate="print"/>
          <a:stretch>
            <a:fillRect/>
          </a:stretch>
        </p:blipFill>
        <p:spPr>
          <a:xfrm>
            <a:off x="0" y="2177"/>
            <a:ext cx="9144000" cy="6853646"/>
          </a:xfrm>
          <a:prstGeom prst="rect">
            <a:avLst/>
          </a:prstGeom>
        </p:spPr>
      </p:pic>
      <p:sp>
        <p:nvSpPr>
          <p:cNvPr id="9" name="Rectangle 8"/>
          <p:cNvSpPr/>
          <p:nvPr userDrawn="1"/>
        </p:nvSpPr>
        <p:spPr>
          <a:xfrm>
            <a:off x="0" y="0"/>
            <a:ext cx="9144000" cy="6858000"/>
          </a:xfrm>
          <a:prstGeom prst="rect">
            <a:avLst/>
          </a:prstGeom>
          <a:solidFill>
            <a:srgbClr val="1D1D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background_blue_.jpg"/>
          <p:cNvPicPr>
            <a:picLocks noChangeAspect="1"/>
          </p:cNvPicPr>
          <p:nvPr/>
        </p:nvPicPr>
        <p:blipFill>
          <a:blip r:embed="rId3" cstate="print">
            <a:lum bright="-40000" contrast="10000"/>
          </a:blip>
          <a:srcRect b="2778"/>
          <a:stretch>
            <a:fillRect/>
          </a:stretch>
        </p:blipFill>
        <p:spPr>
          <a:xfrm>
            <a:off x="0" y="0"/>
            <a:ext cx="9144000" cy="6858000"/>
          </a:xfrm>
          <a:prstGeom prst="rect">
            <a:avLst/>
          </a:prstGeom>
        </p:spPr>
      </p:pic>
      <p:sp>
        <p:nvSpPr>
          <p:cNvPr id="11" name="Rectangle 10"/>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urch leadership  02.jpg"/>
          <p:cNvPicPr>
            <a:picLocks noChangeAspect="1"/>
          </p:cNvPicPr>
          <p:nvPr/>
        </p:nvPicPr>
        <p:blipFill>
          <a:blip r:embed="rId4" cstate="print">
            <a:lum bright="-10000" contrast="10000"/>
          </a:blip>
          <a:stretch>
            <a:fillRect/>
          </a:stretch>
        </p:blipFill>
        <p:spPr>
          <a:xfrm>
            <a:off x="0" y="0"/>
            <a:ext cx="9144000" cy="6858000"/>
          </a:xfrm>
          <a:prstGeom prst="rect">
            <a:avLst/>
          </a:prstGeom>
        </p:spPr>
      </p:pic>
      <p:pic>
        <p:nvPicPr>
          <p:cNvPr id="13" name="Picture 12" descr="Universe.jpg"/>
          <p:cNvPicPr>
            <a:picLocks noChangeAspect="1"/>
          </p:cNvPicPr>
          <p:nvPr/>
        </p:nvPicPr>
        <p:blipFill>
          <a:blip r:embed="rId5" cstate="print">
            <a:lum bright="-5000" contrast="10000"/>
          </a:blip>
          <a:stretch>
            <a:fillRect/>
          </a:stretch>
        </p:blipFill>
        <p:spPr>
          <a:xfrm>
            <a:off x="0" y="4354"/>
            <a:ext cx="9144000" cy="6853646"/>
          </a:xfrm>
          <a:prstGeom prst="rect">
            <a:avLst/>
          </a:prstGeom>
        </p:spPr>
      </p:pic>
      <p:sp>
        <p:nvSpPr>
          <p:cNvPr id="5" name="Title 4"/>
          <p:cNvSpPr>
            <a:spLocks noGrp="1"/>
          </p:cNvSpPr>
          <p:nvPr>
            <p:ph type="ctrTitle"/>
          </p:nvPr>
        </p:nvSpPr>
        <p:spPr>
          <a:xfrm>
            <a:off x="228600" y="1981200"/>
            <a:ext cx="7772400" cy="1828800"/>
          </a:xfrm>
          <a:noFill/>
        </p:spPr>
        <p:txBody>
          <a:bodyPr/>
          <a:lstStyle/>
          <a:p>
            <a:r>
              <a:rPr lang="en-US" sz="4800" dirty="0" smtClean="0"/>
              <a:t>Three Arguments </a:t>
            </a:r>
            <a:r>
              <a:rPr lang="en-US" sz="4000" dirty="0" smtClean="0"/>
              <a:t>for </a:t>
            </a:r>
            <a:r>
              <a:rPr lang="en-US" dirty="0" smtClean="0"/>
              <a:t/>
            </a:r>
            <a:br>
              <a:rPr lang="en-US" dirty="0" smtClean="0"/>
            </a:br>
            <a:r>
              <a:rPr lang="en-US" dirty="0" smtClean="0"/>
              <a:t>God’s Existence</a:t>
            </a:r>
            <a:endParaRPr lang="en-US" dirty="0"/>
          </a:p>
        </p:txBody>
      </p:sp>
      <p:sp>
        <p:nvSpPr>
          <p:cNvPr id="8" name="Subtitle 7"/>
          <p:cNvSpPr>
            <a:spLocks noGrp="1"/>
          </p:cNvSpPr>
          <p:nvPr>
            <p:ph type="subTitle" idx="1"/>
          </p:nvPr>
        </p:nvSpPr>
        <p:spPr>
          <a:xfrm>
            <a:off x="762000" y="4419600"/>
            <a:ext cx="6400800" cy="1066800"/>
          </a:xfrm>
          <a:noFill/>
        </p:spPr>
        <p:txBody>
          <a:bodyPr>
            <a:normAutofit/>
          </a:bodyPr>
          <a:lstStyle/>
          <a:p>
            <a:r>
              <a:rPr lang="en-US" sz="4000" dirty="0" smtClean="0"/>
              <a:t>Psalm 19:1</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ggs Boson.jpg"/>
          <p:cNvPicPr>
            <a:picLocks noChangeAspect="1"/>
          </p:cNvPicPr>
          <p:nvPr/>
        </p:nvPicPr>
        <p:blipFill>
          <a:blip r:embed="rId2" cstate="print">
            <a:lum bright="-10000" contrast="10000"/>
          </a:blip>
          <a:stretch>
            <a:fillRect/>
          </a:stretch>
        </p:blipFill>
        <p:spPr>
          <a:xfrm>
            <a:off x="228600" y="1295400"/>
            <a:ext cx="3202665" cy="4464050"/>
          </a:xfrm>
          <a:prstGeom prst="rect">
            <a:avLst/>
          </a:prstGeom>
        </p:spPr>
      </p:pic>
      <p:pic>
        <p:nvPicPr>
          <p:cNvPr id="9" name="Picture 8" descr="God_large.jpg"/>
          <p:cNvPicPr>
            <a:picLocks noChangeAspect="1"/>
          </p:cNvPicPr>
          <p:nvPr/>
        </p:nvPicPr>
        <p:blipFill>
          <a:blip r:embed="rId3" cstate="print">
            <a:lum bright="-10000" contrast="10000"/>
          </a:blip>
          <a:stretch>
            <a:fillRect/>
          </a:stretch>
        </p:blipFill>
        <p:spPr>
          <a:xfrm>
            <a:off x="3660363" y="304800"/>
            <a:ext cx="5483637" cy="2781199"/>
          </a:xfrm>
          <a:prstGeom prst="rect">
            <a:avLst/>
          </a:prstGeom>
        </p:spPr>
      </p:pic>
      <p:pic>
        <p:nvPicPr>
          <p:cNvPr id="11" name="Picture 10" descr="tevatron-aerial.jpg"/>
          <p:cNvPicPr>
            <a:picLocks noChangeAspect="1"/>
          </p:cNvPicPr>
          <p:nvPr/>
        </p:nvPicPr>
        <p:blipFill>
          <a:blip r:embed="rId4" cstate="print"/>
          <a:stretch>
            <a:fillRect/>
          </a:stretch>
        </p:blipFill>
        <p:spPr>
          <a:xfrm>
            <a:off x="3657600" y="3333750"/>
            <a:ext cx="5486400" cy="3268980"/>
          </a:xfrm>
          <a:prstGeom prst="rect">
            <a:avLst/>
          </a:prstGeom>
        </p:spPr>
      </p:pic>
      <p:pic>
        <p:nvPicPr>
          <p:cNvPr id="12" name="Picture 11" descr="The God Particle.jpg"/>
          <p:cNvPicPr>
            <a:picLocks noChangeAspect="1"/>
          </p:cNvPicPr>
          <p:nvPr/>
        </p:nvPicPr>
        <p:blipFill>
          <a:blip r:embed="rId5" cstate="print"/>
          <a:stretch>
            <a:fillRect/>
          </a:stretch>
        </p:blipFill>
        <p:spPr>
          <a:xfrm>
            <a:off x="809037" y="0"/>
            <a:ext cx="752592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743200"/>
            <a:ext cx="7010400" cy="2209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u="sng" dirty="0" smtClean="0">
                <a:solidFill>
                  <a:srgbClr val="FFC000"/>
                </a:solidFill>
                <a:latin typeface="Georgia" pitchFamily="18" charset="0"/>
                <a:cs typeface="Times New Roman" pitchFamily="18" charset="0"/>
              </a:rPr>
              <a:t>Is Matter or Mind Eternal?</a:t>
            </a:r>
            <a:endParaRPr lang="en-US" sz="3600" u="sng" noProof="0" dirty="0" smtClean="0">
              <a:solidFill>
                <a:srgbClr val="FFC000"/>
              </a:solidFill>
              <a:latin typeface="Georgia"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bg1"/>
                </a:solidFill>
                <a:latin typeface="Georgia" pitchFamily="18" charset="0"/>
                <a:cs typeface="Times New Roman" pitchFamily="18" charset="0"/>
              </a:rPr>
              <a:t>- God created matter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dirty="0" smtClean="0">
                <a:ln>
                  <a:noFill/>
                </a:ln>
                <a:solidFill>
                  <a:schemeClr val="bg1"/>
                </a:solidFill>
                <a:effectLst/>
                <a:uLnTx/>
                <a:uFillTx/>
                <a:latin typeface="Georgia" pitchFamily="18" charset="0"/>
                <a:ea typeface="+mn-ea"/>
                <a:cs typeface="Times New Roman" pitchFamily="18" charset="0"/>
              </a:rPr>
              <a:t>- Matter created mind</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ar_1280x1024.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Teleological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Intelligent Design</a:t>
            </a:r>
          </a:p>
          <a:p>
            <a:endParaRPr lang="en-US" dirty="0"/>
          </a:p>
        </p:txBody>
      </p:sp>
      <p:sp>
        <p:nvSpPr>
          <p:cNvPr id="5" name="Content Placeholder 9"/>
          <p:cNvSpPr txBox="1">
            <a:spLocks/>
          </p:cNvSpPr>
          <p:nvPr/>
        </p:nvSpPr>
        <p:spPr>
          <a:xfrm>
            <a:off x="990600" y="2971800"/>
            <a:ext cx="7010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When an object reflects</a:t>
            </a:r>
            <a:r>
              <a:rPr kumimoji="0" lang="en-US" sz="3600" b="0" i="0" u="none" strike="noStrike" kern="1200" cap="none" spc="0" normalizeH="0" noProof="0" dirty="0" smtClean="0">
                <a:ln>
                  <a:noFill/>
                </a:ln>
                <a:solidFill>
                  <a:schemeClr val="bg1"/>
                </a:solidFill>
                <a:effectLst/>
                <a:uLnTx/>
                <a:uFillTx/>
                <a:latin typeface="Georgia" pitchFamily="18" charset="0"/>
                <a:ea typeface="+mn-ea"/>
                <a:cs typeface="Times New Roman" pitchFamily="18" charset="0"/>
              </a:rPr>
              <a:t> a purpose, goal, or design…</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lang="en-US" sz="3600" baseline="0" dirty="0" smtClean="0">
                <a:solidFill>
                  <a:schemeClr val="bg1"/>
                </a:solidFill>
                <a:latin typeface="Georgia" pitchFamily="18" charset="0"/>
                <a:cs typeface="Times New Roman" pitchFamily="18" charset="0"/>
              </a:rPr>
              <a:t>It must have</a:t>
            </a:r>
            <a:r>
              <a:rPr lang="en-US" sz="3600" dirty="0" smtClean="0">
                <a:solidFill>
                  <a:schemeClr val="bg1"/>
                </a:solidFill>
                <a:latin typeface="Georgia" pitchFamily="18" charset="0"/>
                <a:cs typeface="Times New Roman" pitchFamily="18" charset="0"/>
              </a:rPr>
              <a:t> had a designer</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Teleological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Intelligent Design</a:t>
            </a:r>
          </a:p>
          <a:p>
            <a:endParaRPr lang="en-US" dirty="0"/>
          </a:p>
        </p:txBody>
      </p:sp>
      <p:sp>
        <p:nvSpPr>
          <p:cNvPr id="5" name="Content Placeholder 9"/>
          <p:cNvSpPr txBox="1">
            <a:spLocks/>
          </p:cNvSpPr>
          <p:nvPr/>
        </p:nvSpPr>
        <p:spPr>
          <a:xfrm>
            <a:off x="990600" y="2971800"/>
            <a:ext cx="7010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God’s fingerprints are seen in the world above us…</a:t>
            </a:r>
          </a:p>
          <a:p>
            <a:pPr marL="0" marR="0" lvl="0" indent="0" algn="ctr"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Psalm 19:1</a:t>
            </a:r>
            <a:endParaRPr lang="en-US" sz="3600" dirty="0"/>
          </a:p>
        </p:txBody>
      </p:sp>
      <p:sp>
        <p:nvSpPr>
          <p:cNvPr id="10" name="Content Placeholder 9"/>
          <p:cNvSpPr>
            <a:spLocks noGrp="1"/>
          </p:cNvSpPr>
          <p:nvPr>
            <p:ph type="subTitle" idx="1"/>
          </p:nvPr>
        </p:nvSpPr>
        <p:spPr>
          <a:xfrm>
            <a:off x="1219200" y="2743200"/>
            <a:ext cx="6400800" cy="1752600"/>
          </a:xfrm>
        </p:spPr>
        <p:txBody>
          <a:bodyPr/>
          <a:lstStyle/>
          <a:p>
            <a:r>
              <a:rPr lang="en-US" dirty="0" smtClean="0"/>
              <a:t>The heavens declare the glory of God; and the firmament shows His handiwork..</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_p12.jpg"/>
          <p:cNvPicPr>
            <a:picLocks noChangeAspect="1"/>
          </p:cNvPicPr>
          <p:nvPr/>
        </p:nvPicPr>
        <p:blipFill>
          <a:blip r:embed="rId2" cstate="print"/>
          <a:stretch>
            <a:fillRect/>
          </a:stretch>
        </p:blipFill>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ur solar system.jpg"/>
          <p:cNvPicPr>
            <a:picLocks noChangeAspect="1"/>
          </p:cNvPicPr>
          <p:nvPr/>
        </p:nvPicPr>
        <p:blipFill>
          <a:blip r:embed="rId2" cstate="print">
            <a:lum bright="-10000" contrast="10000"/>
          </a:blip>
          <a:stretch>
            <a:fillRect/>
          </a:stretch>
        </p:blipFill>
        <p:spPr>
          <a:xfrm>
            <a:off x="-1" y="0"/>
            <a:ext cx="9125063"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457200" y="1524000"/>
            <a:ext cx="7772400" cy="838200"/>
          </a:xfrm>
        </p:spPr>
        <p:txBody>
          <a:bodyPr/>
          <a:lstStyle/>
          <a:p>
            <a:r>
              <a:rPr lang="en-US" sz="3600" dirty="0" smtClean="0"/>
              <a:t>Isaiah 42:7</a:t>
            </a:r>
            <a:endParaRPr lang="en-US" sz="3600" dirty="0"/>
          </a:p>
        </p:txBody>
      </p:sp>
      <p:sp>
        <p:nvSpPr>
          <p:cNvPr id="10" name="Content Placeholder 9"/>
          <p:cNvSpPr>
            <a:spLocks noGrp="1"/>
          </p:cNvSpPr>
          <p:nvPr>
            <p:ph type="subTitle" idx="1"/>
          </p:nvPr>
        </p:nvSpPr>
        <p:spPr>
          <a:xfrm>
            <a:off x="914400" y="2286000"/>
            <a:ext cx="7010400" cy="2743200"/>
          </a:xfrm>
        </p:spPr>
        <p:txBody>
          <a:bodyPr>
            <a:normAutofit fontScale="92500" lnSpcReduction="20000"/>
          </a:bodyPr>
          <a:lstStyle/>
          <a:p>
            <a:r>
              <a:rPr lang="en-US" dirty="0" smtClean="0"/>
              <a:t>Thus says God the Lord, Who created the heavens and stretched them out, Who spread forth the earth and that which comes from it, Who gives breath to the people on it, And spirit to those who walk on it: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bird-and-lilac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Psalms 14:1</a:t>
            </a:r>
            <a:endParaRPr lang="en-US" sz="3600" dirty="0"/>
          </a:p>
        </p:txBody>
      </p:sp>
      <p:sp>
        <p:nvSpPr>
          <p:cNvPr id="10" name="Content Placeholder 9"/>
          <p:cNvSpPr>
            <a:spLocks noGrp="1"/>
          </p:cNvSpPr>
          <p:nvPr>
            <p:ph type="subTitle" idx="1"/>
          </p:nvPr>
        </p:nvSpPr>
        <p:spPr>
          <a:xfrm>
            <a:off x="1219200" y="2743200"/>
            <a:ext cx="6400800" cy="1752600"/>
          </a:xfrm>
        </p:spPr>
        <p:txBody>
          <a:bodyPr/>
          <a:lstStyle/>
          <a:p>
            <a:r>
              <a:rPr lang="en-US" dirty="0" smtClean="0"/>
              <a:t>The fool has said in his heart, "There is no God."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rculatory system.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ayerna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Genesis 1:1</a:t>
            </a:r>
            <a:endParaRPr lang="en-US" sz="3600" dirty="0"/>
          </a:p>
        </p:txBody>
      </p:sp>
      <p:sp>
        <p:nvSpPr>
          <p:cNvPr id="10" name="Content Placeholder 9"/>
          <p:cNvSpPr>
            <a:spLocks noGrp="1"/>
          </p:cNvSpPr>
          <p:nvPr>
            <p:ph type="subTitle" idx="1"/>
          </p:nvPr>
        </p:nvSpPr>
        <p:spPr>
          <a:xfrm>
            <a:off x="1219200" y="2743200"/>
            <a:ext cx="6400800" cy="1752600"/>
          </a:xfrm>
        </p:spPr>
        <p:txBody>
          <a:bodyPr/>
          <a:lstStyle/>
          <a:p>
            <a:r>
              <a:rPr lang="en-US" dirty="0" smtClean="0"/>
              <a:t>“God, in the beginning, created the heaven and the earth..”</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Romans 1:20</a:t>
            </a:r>
            <a:endParaRPr lang="en-US" sz="3600" dirty="0"/>
          </a:p>
        </p:txBody>
      </p:sp>
      <p:sp>
        <p:nvSpPr>
          <p:cNvPr id="10" name="Content Placeholder 9"/>
          <p:cNvSpPr>
            <a:spLocks noGrp="1"/>
          </p:cNvSpPr>
          <p:nvPr>
            <p:ph type="subTitle" idx="1"/>
          </p:nvPr>
        </p:nvSpPr>
        <p:spPr>
          <a:xfrm>
            <a:off x="990600" y="2743200"/>
            <a:ext cx="6858000" cy="2286000"/>
          </a:xfrm>
        </p:spPr>
        <p:txBody>
          <a:bodyPr>
            <a:normAutofit fontScale="77500" lnSpcReduction="20000"/>
          </a:bodyPr>
          <a:lstStyle/>
          <a:p>
            <a:r>
              <a:rPr lang="en-US" dirty="0" smtClean="0"/>
              <a:t>For since the creation of the world His invisible attributes are clearly seen, being understood by the things that are made, even His eternal power and Godhead, so that they are without excuse..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533400" y="1981200"/>
            <a:ext cx="7772400" cy="838200"/>
          </a:xfrm>
        </p:spPr>
        <p:txBody>
          <a:bodyPr/>
          <a:lstStyle/>
          <a:p>
            <a:r>
              <a:rPr lang="en-US" sz="3600" dirty="0" smtClean="0"/>
              <a:t>Hebrews 11:6</a:t>
            </a:r>
            <a:endParaRPr lang="en-US" sz="3600" dirty="0"/>
          </a:p>
        </p:txBody>
      </p:sp>
      <p:sp>
        <p:nvSpPr>
          <p:cNvPr id="10" name="Content Placeholder 9"/>
          <p:cNvSpPr>
            <a:spLocks noGrp="1"/>
          </p:cNvSpPr>
          <p:nvPr>
            <p:ph type="subTitle" idx="1"/>
          </p:nvPr>
        </p:nvSpPr>
        <p:spPr>
          <a:xfrm>
            <a:off x="838200" y="2743200"/>
            <a:ext cx="7010400" cy="1828800"/>
          </a:xfrm>
        </p:spPr>
        <p:txBody>
          <a:bodyPr>
            <a:normAutofit fontScale="77500" lnSpcReduction="20000"/>
          </a:bodyPr>
          <a:lstStyle/>
          <a:p>
            <a:r>
              <a:rPr lang="en-US" dirty="0" smtClean="0"/>
              <a:t>But without faith it is impossible to please Him, … for he who comes to God must believe that He is, and that He is a </a:t>
            </a:r>
            <a:r>
              <a:rPr lang="en-US" dirty="0" err="1" smtClean="0"/>
              <a:t>rewarder</a:t>
            </a:r>
            <a:r>
              <a:rPr lang="en-US" dirty="0" smtClean="0"/>
              <a:t> of those who diligently seek Him.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is-god-3-638.jpg"/>
          <p:cNvPicPr>
            <a:picLocks noChangeAspect="1"/>
          </p:cNvPicPr>
          <p:nvPr/>
        </p:nvPicPr>
        <p:blipFill>
          <a:blip r:embed="rId2" cstate="print"/>
          <a:stretch>
            <a:fillRect/>
          </a:stretch>
        </p:blipFill>
        <p:spPr>
          <a:xfrm>
            <a:off x="520700" y="387350"/>
            <a:ext cx="8102600" cy="6083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971800"/>
            <a:ext cx="7010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 The universe exists.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bg1"/>
                </a:solidFill>
                <a:latin typeface="Georgia" pitchFamily="18" charset="0"/>
                <a:cs typeface="Times New Roman" pitchFamily="18" charset="0"/>
              </a:rPr>
              <a:t>- Therefore, God exists.</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743200"/>
            <a:ext cx="7010400" cy="22098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u="sng" noProof="0" dirty="0" smtClean="0">
                <a:solidFill>
                  <a:srgbClr val="FFC000"/>
                </a:solidFill>
                <a:latin typeface="Georgia" pitchFamily="18" charset="0"/>
                <a:cs typeface="Times New Roman" pitchFamily="18" charset="0"/>
              </a:rPr>
              <a:t>Three Possibilities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dirty="0" smtClean="0">
                <a:ln>
                  <a:noFill/>
                </a:ln>
                <a:solidFill>
                  <a:schemeClr val="bg1"/>
                </a:solidFill>
                <a:effectLst/>
                <a:uLnTx/>
                <a:uFillTx/>
                <a:latin typeface="Georgia" pitchFamily="18" charset="0"/>
                <a:ea typeface="+mn-ea"/>
                <a:cs typeface="Times New Roman" pitchFamily="18" charset="0"/>
              </a:rPr>
              <a:t>It</a:t>
            </a:r>
            <a:r>
              <a:rPr kumimoji="0" lang="en-US" sz="3600" b="0" i="0" u="none" strike="noStrike" kern="1200" cap="none" spc="0" normalizeH="0" dirty="0" smtClean="0">
                <a:ln>
                  <a:noFill/>
                </a:ln>
                <a:solidFill>
                  <a:schemeClr val="bg1"/>
                </a:solidFill>
                <a:effectLst/>
                <a:uLnTx/>
                <a:uFillTx/>
                <a:latin typeface="Georgia" pitchFamily="18" charset="0"/>
                <a:ea typeface="+mn-ea"/>
                <a:cs typeface="Times New Roman" pitchFamily="18" charset="0"/>
              </a:rPr>
              <a:t> made itself</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baseline="0" noProof="0" dirty="0" smtClean="0">
                <a:solidFill>
                  <a:schemeClr val="bg1"/>
                </a:solidFill>
                <a:latin typeface="Georgia" pitchFamily="18" charset="0"/>
                <a:cs typeface="Times New Roman" pitchFamily="18" charset="0"/>
              </a:rPr>
              <a:t>It</a:t>
            </a:r>
            <a:r>
              <a:rPr lang="en-US" sz="3600" noProof="0" dirty="0" smtClean="0">
                <a:solidFill>
                  <a:schemeClr val="bg1"/>
                </a:solidFill>
                <a:latin typeface="Georgia" pitchFamily="18" charset="0"/>
                <a:cs typeface="Times New Roman" pitchFamily="18" charset="0"/>
              </a:rPr>
              <a:t> is eternal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dirty="0" smtClean="0">
                <a:ln>
                  <a:noFill/>
                </a:ln>
                <a:solidFill>
                  <a:schemeClr val="bg1"/>
                </a:solidFill>
                <a:effectLst/>
                <a:uLnTx/>
                <a:uFillTx/>
                <a:latin typeface="Georgia" pitchFamily="18" charset="0"/>
                <a:ea typeface="+mn-ea"/>
                <a:cs typeface="Times New Roman" pitchFamily="18" charset="0"/>
              </a:rPr>
              <a:t>It</a:t>
            </a:r>
            <a:r>
              <a:rPr kumimoji="0" lang="en-US" sz="3600" b="0" i="0" u="none" strike="noStrike" kern="1200" cap="none" spc="0" normalizeH="0" dirty="0" smtClean="0">
                <a:ln>
                  <a:noFill/>
                </a:ln>
                <a:solidFill>
                  <a:schemeClr val="bg1"/>
                </a:solidFill>
                <a:effectLst/>
                <a:uLnTx/>
                <a:uFillTx/>
                <a:latin typeface="Georgia" pitchFamily="18" charset="0"/>
                <a:ea typeface="+mn-ea"/>
                <a:cs typeface="Times New Roman" pitchFamily="18" charset="0"/>
              </a:rPr>
              <a:t> was created </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1066800"/>
            <a:ext cx="7772400" cy="838200"/>
          </a:xfrm>
        </p:spPr>
        <p:txBody>
          <a:bodyPr/>
          <a:lstStyle/>
          <a:p>
            <a:r>
              <a:rPr lang="en-US" sz="4400" dirty="0" smtClean="0"/>
              <a:t>The Cosmological Argument</a:t>
            </a:r>
            <a:endParaRPr lang="en-US" sz="4400" dirty="0"/>
          </a:p>
        </p:txBody>
      </p:sp>
      <p:sp>
        <p:nvSpPr>
          <p:cNvPr id="10" name="Content Placeholder 9"/>
          <p:cNvSpPr>
            <a:spLocks noGrp="1"/>
          </p:cNvSpPr>
          <p:nvPr>
            <p:ph type="subTitle" idx="1"/>
          </p:nvPr>
        </p:nvSpPr>
        <p:spPr>
          <a:xfrm>
            <a:off x="990600" y="1905000"/>
            <a:ext cx="7010400" cy="838200"/>
          </a:xfrm>
        </p:spPr>
        <p:txBody>
          <a:bodyPr>
            <a:normAutofit/>
          </a:bodyPr>
          <a:lstStyle/>
          <a:p>
            <a:r>
              <a:rPr lang="en-US" dirty="0" smtClean="0"/>
              <a:t>Cause &amp; Effect</a:t>
            </a:r>
          </a:p>
          <a:p>
            <a:endParaRPr lang="en-US" dirty="0"/>
          </a:p>
        </p:txBody>
      </p:sp>
      <p:sp>
        <p:nvSpPr>
          <p:cNvPr id="5" name="Content Placeholder 9"/>
          <p:cNvSpPr txBox="1">
            <a:spLocks/>
          </p:cNvSpPr>
          <p:nvPr/>
        </p:nvSpPr>
        <p:spPr>
          <a:xfrm>
            <a:off x="990600" y="2743200"/>
            <a:ext cx="7010400" cy="2209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u="sng" noProof="0" dirty="0" smtClean="0">
                <a:solidFill>
                  <a:srgbClr val="FFC000"/>
                </a:solidFill>
                <a:latin typeface="Georgia" pitchFamily="18" charset="0"/>
                <a:cs typeface="Times New Roman" pitchFamily="18" charset="0"/>
              </a:rPr>
              <a:t>The Big Bang?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dirty="0" smtClean="0">
                <a:solidFill>
                  <a:schemeClr val="bg1"/>
                </a:solidFill>
                <a:latin typeface="Georgia" pitchFamily="18" charset="0"/>
                <a:cs typeface="Times New Roman" pitchFamily="18" charset="0"/>
              </a:rPr>
              <a:t>This assumes matter existed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dirty="0" smtClean="0">
                <a:ln>
                  <a:noFill/>
                </a:ln>
                <a:solidFill>
                  <a:schemeClr val="bg1"/>
                </a:solidFill>
                <a:effectLst/>
                <a:uLnTx/>
                <a:uFillTx/>
                <a:latin typeface="Georgia" pitchFamily="18" charset="0"/>
                <a:ea typeface="+mn-ea"/>
                <a:cs typeface="Times New Roman" pitchFamily="18" charset="0"/>
              </a:rPr>
              <a:t>Where did matter come from? </a:t>
            </a:r>
            <a:endParaRPr kumimoji="0" lang="en-US" sz="36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4302</TotalTime>
  <Words>303</Words>
  <Application>Microsoft Office PowerPoint</Application>
  <PresentationFormat>On-screen Show (4:3)</PresentationFormat>
  <Paragraphs>54</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Three Arguments for  God’s Existence</vt:lpstr>
      <vt:lpstr>Psalms 14:1</vt:lpstr>
      <vt:lpstr>Genesis 1:1</vt:lpstr>
      <vt:lpstr>Romans 1:20</vt:lpstr>
      <vt:lpstr>Hebrews 11:6</vt:lpstr>
      <vt:lpstr>Slide 6</vt:lpstr>
      <vt:lpstr>The Cosmological Argument</vt:lpstr>
      <vt:lpstr>The Cosmological Argument</vt:lpstr>
      <vt:lpstr>The Cosmological Argument</vt:lpstr>
      <vt:lpstr>Slide 10</vt:lpstr>
      <vt:lpstr>The Cosmological Argument</vt:lpstr>
      <vt:lpstr>Slide 12</vt:lpstr>
      <vt:lpstr>The Teleological Argument</vt:lpstr>
      <vt:lpstr>The Teleological Argument</vt:lpstr>
      <vt:lpstr>Psalm 19:1</vt:lpstr>
      <vt:lpstr>Slide 16</vt:lpstr>
      <vt:lpstr>Slide 17</vt:lpstr>
      <vt:lpstr>Isaiah 42:7</vt:lpstr>
      <vt:lpstr>Slide 19</vt:lpstr>
      <vt:lpstr>Slide 20</vt:lpstr>
      <vt:lpstr>Slide 21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317</cp:revision>
  <dcterms:created xsi:type="dcterms:W3CDTF">2011-02-15T07:29:10Z</dcterms:created>
  <dcterms:modified xsi:type="dcterms:W3CDTF">2015-12-31T23:53:34Z</dcterms:modified>
</cp:coreProperties>
</file>