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7" r:id="rId2"/>
    <p:sldId id="276" r:id="rId3"/>
    <p:sldId id="268" r:id="rId4"/>
    <p:sldId id="269" r:id="rId5"/>
    <p:sldId id="271" r:id="rId6"/>
    <p:sldId id="270" r:id="rId7"/>
    <p:sldId id="272" r:id="rId8"/>
    <p:sldId id="273" r:id="rId9"/>
    <p:sldId id="274" r:id="rId10"/>
    <p:sldId id="275" r:id="rId11"/>
    <p:sldId id="277" r:id="rId12"/>
    <p:sldId id="278" r:id="rId13"/>
    <p:sldId id="279" r:id="rId14"/>
    <p:sldId id="280" r:id="rId15"/>
    <p:sldId id="28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B1B"/>
    <a:srgbClr val="360000"/>
    <a:srgbClr val="1D1D1D"/>
    <a:srgbClr val="474747"/>
    <a:srgbClr val="000000"/>
    <a:srgbClr val="0D1F35"/>
    <a:srgbClr val="2C2C2C"/>
    <a:srgbClr val="0094C8"/>
    <a:srgbClr val="180000"/>
    <a:srgbClr val="1E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620"/>
    <p:restoredTop sz="94660"/>
  </p:normalViewPr>
  <p:slideViewPr>
    <p:cSldViewPr>
      <p:cViewPr varScale="1">
        <p:scale>
          <a:sx n="93" d="100"/>
          <a:sy n="93" d="100"/>
        </p:scale>
        <p:origin x="-114" y="-1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85800"/>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3200" b="0">
                <a:solidFill>
                  <a:schemeClr val="bg1"/>
                </a:solidFill>
                <a:latin typeface="Georgia" pitchFamily="18" charset="0"/>
              </a:defRPr>
            </a:lvl1pPr>
            <a:lvl2pPr>
              <a:defRPr sz="2400" b="0">
                <a:solidFill>
                  <a:schemeClr val="bg1"/>
                </a:solidFill>
                <a:latin typeface="Georgia" pitchFamily="18" charset="0"/>
              </a:defRPr>
            </a:lvl2pPr>
            <a:lvl3pPr>
              <a:defRPr sz="1800" b="0">
                <a:solidFill>
                  <a:schemeClr val="bg1"/>
                </a:solidFill>
                <a:latin typeface="Georgia" pitchFamily="18" charset="0"/>
              </a:defRPr>
            </a:lvl3pPr>
            <a:lvl4pPr>
              <a:defRPr sz="1800" b="0">
                <a:solidFill>
                  <a:schemeClr val="bg1"/>
                </a:solidFill>
                <a:latin typeface="Georgia" pitchFamily="18" charset="0"/>
              </a:defRPr>
            </a:lvl4pPr>
            <a:lvl5pPr>
              <a:defRPr sz="1800"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pic>
        <p:nvPicPr>
          <p:cNvPr id="6" name="Picture 5" descr="burning-bush1.jpg"/>
          <p:cNvPicPr>
            <a:picLocks noChangeAspect="1"/>
          </p:cNvPicPr>
          <p:nvPr userDrawn="1"/>
        </p:nvPicPr>
        <p:blipFill>
          <a:blip r:embed="rId14" cstate="print">
            <a:lum bright="-35000" contrast="10000"/>
          </a:blip>
          <a:stretch>
            <a:fillRect/>
          </a:stretch>
        </p:blipFill>
        <p:spPr>
          <a:xfrm>
            <a:off x="0" y="0"/>
            <a:ext cx="9144000" cy="6858000"/>
          </a:xfrm>
          <a:prstGeom prst="rect">
            <a:avLst/>
          </a:prstGeom>
        </p:spPr>
      </p:pic>
      <p:sp>
        <p:nvSpPr>
          <p:cNvPr id="9" name="Rectangle 8"/>
          <p:cNvSpPr/>
          <p:nvPr userDrawn="1"/>
        </p:nvSpPr>
        <p:spPr>
          <a:xfrm>
            <a:off x="0" y="0"/>
            <a:ext cx="9144000" cy="6858000"/>
          </a:xfrm>
          <a:prstGeom prst="rect">
            <a:avLst/>
          </a:prstGeom>
          <a:solidFill>
            <a:srgbClr val="1D1D1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533400" y="1828800"/>
            <a:ext cx="8229600" cy="4449763"/>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6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urning-bush1.jpg"/>
          <p:cNvPicPr>
            <a:picLocks noChangeAspect="1"/>
          </p:cNvPicPr>
          <p:nvPr/>
        </p:nvPicPr>
        <p:blipFill>
          <a:blip r:embed="rId2" cstate="print">
            <a:lum bright="-30000" contrast="10000"/>
          </a:blip>
          <a:stretch>
            <a:fillRect/>
          </a:stretch>
        </p:blipFill>
        <p:spPr>
          <a:xfrm>
            <a:off x="0" y="0"/>
            <a:ext cx="9144000" cy="6858000"/>
          </a:xfrm>
          <a:prstGeom prst="rect">
            <a:avLst/>
          </a:prstGeom>
        </p:spPr>
      </p:pic>
      <p:sp>
        <p:nvSpPr>
          <p:cNvPr id="4" name="Title 3"/>
          <p:cNvSpPr>
            <a:spLocks noGrp="1"/>
          </p:cNvSpPr>
          <p:nvPr>
            <p:ph type="ctrTitle"/>
          </p:nvPr>
        </p:nvSpPr>
        <p:spPr>
          <a:xfrm>
            <a:off x="685800" y="685800"/>
            <a:ext cx="7772400" cy="1600200"/>
          </a:xfrm>
        </p:spPr>
        <p:txBody>
          <a:bodyPr/>
          <a:lstStyle/>
          <a:p>
            <a:pPr>
              <a:lnSpc>
                <a:spcPts val="4800"/>
              </a:lnSpc>
            </a:pPr>
            <a:r>
              <a:rPr lang="en-US" sz="6000" u="sng" dirty="0" smtClean="0">
                <a:latin typeface="ArtBrush" pitchFamily="34" charset="0"/>
              </a:rPr>
              <a:t>Yahweh</a:t>
            </a:r>
            <a:r>
              <a:rPr lang="en-US" sz="4800" dirty="0" smtClean="0"/>
              <a:t/>
            </a:r>
            <a:br>
              <a:rPr lang="en-US" sz="4800" dirty="0" smtClean="0"/>
            </a:br>
            <a:r>
              <a:rPr lang="en-US" sz="3600" dirty="0" smtClean="0"/>
              <a:t>Unchanging Personal God</a:t>
            </a:r>
            <a:endParaRPr lang="en-US" sz="3600" dirty="0"/>
          </a:p>
        </p:txBody>
      </p:sp>
      <p:sp>
        <p:nvSpPr>
          <p:cNvPr id="5" name="Subtitle 4"/>
          <p:cNvSpPr>
            <a:spLocks noGrp="1"/>
          </p:cNvSpPr>
          <p:nvPr>
            <p:ph type="subTitle" idx="1"/>
          </p:nvPr>
        </p:nvSpPr>
        <p:spPr>
          <a:xfrm>
            <a:off x="1295400" y="5638800"/>
            <a:ext cx="6400800" cy="838200"/>
          </a:xfrm>
        </p:spPr>
        <p:txBody>
          <a:bodyPr/>
          <a:lstStyle/>
          <a:p>
            <a:r>
              <a:rPr lang="en-US" dirty="0" smtClean="0"/>
              <a:t>Exodus 3:1-15</a:t>
            </a:r>
            <a:endParaRPr lang="en-US" dirty="0"/>
          </a:p>
        </p:txBody>
      </p:sp>
      <p:pic>
        <p:nvPicPr>
          <p:cNvPr id="7" name="Picture 6" descr="Yahweh unchanging personal God.jpg"/>
          <p:cNvPicPr>
            <a:picLocks noChangeAspect="1"/>
          </p:cNvPicPr>
          <p:nvPr/>
        </p:nvPicPr>
        <p:blipFill>
          <a:blip r:embed="rId3" cstate="prin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248400" cy="1143000"/>
          </a:xfrm>
        </p:spPr>
        <p:txBody>
          <a:bodyPr>
            <a:normAutofit/>
          </a:bodyPr>
          <a:lstStyle/>
          <a:p>
            <a:r>
              <a:rPr lang="en-US" sz="3400" dirty="0" smtClean="0"/>
              <a:t>I AM WHO I AM (</a:t>
            </a:r>
            <a:r>
              <a:rPr lang="en-US" sz="3400" dirty="0" smtClean="0">
                <a:latin typeface="ArtBrush" pitchFamily="34" charset="0"/>
              </a:rPr>
              <a:t>YAHWEH</a:t>
            </a:r>
            <a:r>
              <a:rPr lang="en-US" sz="3400" dirty="0" smtClean="0"/>
              <a:t>)..</a:t>
            </a:r>
            <a:endParaRPr lang="en-US" sz="3400" dirty="0"/>
          </a:p>
        </p:txBody>
      </p:sp>
      <p:sp>
        <p:nvSpPr>
          <p:cNvPr id="3" name="Content Placeholder 2"/>
          <p:cNvSpPr>
            <a:spLocks noGrp="1"/>
          </p:cNvSpPr>
          <p:nvPr>
            <p:ph idx="1"/>
          </p:nvPr>
        </p:nvSpPr>
        <p:spPr/>
        <p:txBody>
          <a:bodyPr/>
          <a:lstStyle/>
          <a:p>
            <a:r>
              <a:rPr lang="en-US" sz="3600" dirty="0" smtClean="0"/>
              <a:t>Self-Existing, Unchanging..</a:t>
            </a:r>
          </a:p>
          <a:p>
            <a:pPr lvl="1"/>
            <a:r>
              <a:rPr lang="en-US" sz="3200" dirty="0" smtClean="0"/>
              <a:t>Exists in Himself</a:t>
            </a:r>
          </a:p>
          <a:p>
            <a:pPr lvl="1"/>
            <a:r>
              <a:rPr lang="en-US" sz="3200" dirty="0" smtClean="0"/>
              <a:t>Unchanging </a:t>
            </a:r>
          </a:p>
          <a:p>
            <a:pPr lvl="2"/>
            <a:r>
              <a:rPr lang="en-US" sz="2800" dirty="0" smtClean="0"/>
              <a:t>Malachi 3:6 For I, the LORD (Yahweh),    do not change.. </a:t>
            </a:r>
          </a:p>
          <a:p>
            <a:pPr lvl="2">
              <a:buNone/>
            </a:pP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un and earth.jpg"/>
          <p:cNvPicPr>
            <a:picLocks noChangeAspect="1"/>
          </p:cNvPicPr>
          <p:nvPr/>
        </p:nvPicPr>
        <p:blipFill>
          <a:blip r:embed="rId2" cstate="print">
            <a:lum contrast="10000"/>
          </a:blip>
          <a:stretch>
            <a:fillRect/>
          </a:stretch>
        </p:blipFill>
        <p:spPr>
          <a:xfrm>
            <a:off x="-1" y="0"/>
            <a:ext cx="9144001" cy="6858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248400" cy="1143000"/>
          </a:xfrm>
        </p:spPr>
        <p:txBody>
          <a:bodyPr>
            <a:normAutofit/>
          </a:bodyPr>
          <a:lstStyle/>
          <a:p>
            <a:r>
              <a:rPr lang="en-US" sz="3400" dirty="0" smtClean="0"/>
              <a:t>I AM WHO I AM (</a:t>
            </a:r>
            <a:r>
              <a:rPr lang="en-US" sz="3400" dirty="0" smtClean="0">
                <a:latin typeface="ArtBrush" pitchFamily="34" charset="0"/>
              </a:rPr>
              <a:t>YAHWEH</a:t>
            </a:r>
            <a:r>
              <a:rPr lang="en-US" sz="3400" dirty="0" smtClean="0"/>
              <a:t>)..</a:t>
            </a:r>
            <a:endParaRPr lang="en-US" sz="3400" dirty="0"/>
          </a:p>
        </p:txBody>
      </p:sp>
      <p:sp>
        <p:nvSpPr>
          <p:cNvPr id="3" name="Content Placeholder 2"/>
          <p:cNvSpPr>
            <a:spLocks noGrp="1"/>
          </p:cNvSpPr>
          <p:nvPr>
            <p:ph idx="1"/>
          </p:nvPr>
        </p:nvSpPr>
        <p:spPr/>
        <p:txBody>
          <a:bodyPr/>
          <a:lstStyle/>
          <a:p>
            <a:r>
              <a:rPr lang="en-US" sz="3600" dirty="0" smtClean="0"/>
              <a:t>God of revelation..</a:t>
            </a:r>
          </a:p>
          <a:p>
            <a:pPr lvl="1"/>
            <a:r>
              <a:rPr lang="en-US" sz="2800" dirty="0" smtClean="0">
                <a:solidFill>
                  <a:srgbClr val="FFC000"/>
                </a:solidFill>
              </a:rPr>
              <a:t>Genesis 2:4 </a:t>
            </a:r>
            <a:r>
              <a:rPr lang="en-US" sz="2800" dirty="0" smtClean="0"/>
              <a:t>This is the history of the heavens and the earth when they were created, in the day that the </a:t>
            </a:r>
            <a:r>
              <a:rPr lang="en-US" sz="2800" u="sng" dirty="0" smtClean="0">
                <a:solidFill>
                  <a:srgbClr val="FFC000"/>
                </a:solidFill>
              </a:rPr>
              <a:t>Lord God</a:t>
            </a:r>
            <a:r>
              <a:rPr lang="en-US" sz="2800" dirty="0" smtClean="0">
                <a:solidFill>
                  <a:srgbClr val="FFC000"/>
                </a:solidFill>
              </a:rPr>
              <a:t> </a:t>
            </a:r>
            <a:r>
              <a:rPr lang="en-US" sz="2800" dirty="0" smtClean="0"/>
              <a:t>made the earth and the heavens...</a:t>
            </a:r>
          </a:p>
          <a:p>
            <a:pPr lvl="1"/>
            <a:r>
              <a:rPr lang="en-US" sz="2800" dirty="0" smtClean="0"/>
              <a:t>“Thus </a:t>
            </a:r>
            <a:r>
              <a:rPr lang="en-US" sz="2800" dirty="0" err="1" smtClean="0"/>
              <a:t>saith</a:t>
            </a:r>
            <a:r>
              <a:rPr lang="en-US" sz="2800" dirty="0" smtClean="0"/>
              <a:t> the LORD (Yahweh)”..</a:t>
            </a:r>
          </a:p>
          <a:p>
            <a:pPr lvl="1"/>
            <a:endParaRPr lang="en-US" sz="3200" dirty="0" smtClean="0"/>
          </a:p>
          <a:p>
            <a:pPr lvl="2">
              <a:buNone/>
            </a:pP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248400" cy="1143000"/>
          </a:xfrm>
        </p:spPr>
        <p:txBody>
          <a:bodyPr>
            <a:normAutofit/>
          </a:bodyPr>
          <a:lstStyle/>
          <a:p>
            <a:r>
              <a:rPr lang="en-US" sz="3400" dirty="0" smtClean="0"/>
              <a:t>I AM WHO I AM (</a:t>
            </a:r>
            <a:r>
              <a:rPr lang="en-US" sz="3400" dirty="0" smtClean="0">
                <a:latin typeface="ArtBrush" pitchFamily="34" charset="0"/>
              </a:rPr>
              <a:t>YAHWEH</a:t>
            </a:r>
            <a:r>
              <a:rPr lang="en-US" sz="3400" dirty="0" smtClean="0"/>
              <a:t>)..</a:t>
            </a:r>
            <a:endParaRPr lang="en-US" sz="3400" dirty="0"/>
          </a:p>
        </p:txBody>
      </p:sp>
      <p:sp>
        <p:nvSpPr>
          <p:cNvPr id="3" name="Content Placeholder 2"/>
          <p:cNvSpPr>
            <a:spLocks noGrp="1"/>
          </p:cNvSpPr>
          <p:nvPr>
            <p:ph idx="1"/>
          </p:nvPr>
        </p:nvSpPr>
        <p:spPr/>
        <p:txBody>
          <a:bodyPr>
            <a:normAutofit lnSpcReduction="10000"/>
          </a:bodyPr>
          <a:lstStyle/>
          <a:p>
            <a:r>
              <a:rPr lang="en-US" sz="3600" dirty="0" smtClean="0"/>
              <a:t>God of holiness..</a:t>
            </a:r>
          </a:p>
          <a:p>
            <a:pPr lvl="1"/>
            <a:r>
              <a:rPr lang="en-US" sz="2800" dirty="0" smtClean="0"/>
              <a:t>Gen 2:4-25  Yahweh </a:t>
            </a:r>
            <a:r>
              <a:rPr lang="en-US" sz="2800" dirty="0" err="1" smtClean="0"/>
              <a:t>Elohim</a:t>
            </a:r>
            <a:endParaRPr lang="en-US" sz="2800" dirty="0" smtClean="0"/>
          </a:p>
          <a:p>
            <a:pPr lvl="1"/>
            <a:r>
              <a:rPr lang="en-US" sz="2800" dirty="0" smtClean="0"/>
              <a:t>Genesis 3:1-5.. </a:t>
            </a:r>
            <a:r>
              <a:rPr lang="en-US" sz="2800" dirty="0" err="1" smtClean="0"/>
              <a:t>Elohim</a:t>
            </a:r>
            <a:r>
              <a:rPr lang="en-US" sz="2800" dirty="0" smtClean="0"/>
              <a:t> only</a:t>
            </a:r>
          </a:p>
          <a:p>
            <a:pPr lvl="1"/>
            <a:r>
              <a:rPr lang="en-US" sz="2800" dirty="0" smtClean="0"/>
              <a:t>Genesis 3:8-23 .. Yahweh </a:t>
            </a:r>
            <a:r>
              <a:rPr lang="en-US" sz="2800" dirty="0" err="1" smtClean="0"/>
              <a:t>Elohim</a:t>
            </a:r>
            <a:endParaRPr lang="en-US" sz="2800" dirty="0" smtClean="0"/>
          </a:p>
          <a:p>
            <a:pPr lvl="1"/>
            <a:r>
              <a:rPr lang="en-US" sz="2800" dirty="0" smtClean="0"/>
              <a:t>Psalms 11:7 For the Lord is righteous, He loves righteousness; His countenance beholds the upright. </a:t>
            </a:r>
          </a:p>
          <a:p>
            <a:pPr lvl="1"/>
            <a:r>
              <a:rPr lang="en-US" sz="2800" dirty="0" smtClean="0"/>
              <a:t>Leviticus 19:2 'You shall be holy, for I the Lord your God am holy. </a:t>
            </a:r>
          </a:p>
          <a:p>
            <a:pPr lvl="1"/>
            <a:endParaRPr lang="en-US" sz="3200" dirty="0" smtClean="0"/>
          </a:p>
          <a:p>
            <a:pPr lvl="2">
              <a:buNone/>
            </a:pP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248400" cy="1143000"/>
          </a:xfrm>
        </p:spPr>
        <p:txBody>
          <a:bodyPr>
            <a:normAutofit/>
          </a:bodyPr>
          <a:lstStyle/>
          <a:p>
            <a:r>
              <a:rPr lang="en-US" sz="3400" dirty="0" smtClean="0"/>
              <a:t>I AM WHO I AM (</a:t>
            </a:r>
            <a:r>
              <a:rPr lang="en-US" sz="3400" dirty="0" smtClean="0">
                <a:latin typeface="ArtBrush" pitchFamily="34" charset="0"/>
              </a:rPr>
              <a:t>YAHWEH</a:t>
            </a:r>
            <a:r>
              <a:rPr lang="en-US" sz="3400" dirty="0" smtClean="0"/>
              <a:t>)..</a:t>
            </a:r>
            <a:endParaRPr lang="en-US" sz="3400" dirty="0"/>
          </a:p>
        </p:txBody>
      </p:sp>
      <p:sp>
        <p:nvSpPr>
          <p:cNvPr id="3" name="Content Placeholder 2"/>
          <p:cNvSpPr>
            <a:spLocks noGrp="1"/>
          </p:cNvSpPr>
          <p:nvPr>
            <p:ph idx="1"/>
          </p:nvPr>
        </p:nvSpPr>
        <p:spPr>
          <a:xfrm>
            <a:off x="533400" y="1676400"/>
            <a:ext cx="8229600" cy="4602163"/>
          </a:xfrm>
        </p:spPr>
        <p:txBody>
          <a:bodyPr>
            <a:normAutofit fontScale="92500" lnSpcReduction="10000"/>
          </a:bodyPr>
          <a:lstStyle/>
          <a:p>
            <a:r>
              <a:rPr lang="en-US" sz="3600" dirty="0" smtClean="0"/>
              <a:t>God of relationship (covenant)</a:t>
            </a:r>
          </a:p>
          <a:p>
            <a:pPr lvl="1"/>
            <a:r>
              <a:rPr lang="en-US" sz="2800" dirty="0" smtClean="0"/>
              <a:t>Exodus 33:18 Show me your glory</a:t>
            </a:r>
          </a:p>
          <a:p>
            <a:pPr lvl="1"/>
            <a:r>
              <a:rPr lang="en-US" sz="2800" dirty="0" smtClean="0"/>
              <a:t>Ex 33:19-23 Yahweh passes by Moses</a:t>
            </a:r>
          </a:p>
          <a:p>
            <a:pPr lvl="1"/>
            <a:r>
              <a:rPr lang="en-US" sz="2800" dirty="0" smtClean="0"/>
              <a:t>Ex 34:6-7"The Lord, the Lord God, merciful and gracious, longsuffering, and abounding in goodness and truth, 7 keeping mercy for thousands, forgiving iniquity and transgression and sin, by no means clearing the guilty, visiting the iniquity of the fathers upon the children and the children's children to the third and the fourth generation." </a:t>
            </a:r>
          </a:p>
          <a:p>
            <a:pPr lvl="1"/>
            <a:endParaRPr lang="en-US" sz="2800" dirty="0" smtClean="0"/>
          </a:p>
          <a:p>
            <a:pPr lvl="1"/>
            <a:endParaRPr lang="en-US" sz="3200" dirty="0" smtClean="0"/>
          </a:p>
          <a:p>
            <a:pPr lvl="2">
              <a:buNone/>
            </a:pP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urning-bush1.jpg"/>
          <p:cNvPicPr>
            <a:picLocks noChangeAspect="1"/>
          </p:cNvPicPr>
          <p:nvPr/>
        </p:nvPicPr>
        <p:blipFill>
          <a:blip r:embed="rId2" cstate="print">
            <a:lum bright="-30000" contrast="10000"/>
          </a:blip>
          <a:stretch>
            <a:fillRect/>
          </a:stretch>
        </p:blipFill>
        <p:spPr>
          <a:xfrm>
            <a:off x="0" y="0"/>
            <a:ext cx="9144000" cy="6858000"/>
          </a:xfrm>
          <a:prstGeom prst="rect">
            <a:avLst/>
          </a:prstGeom>
        </p:spPr>
      </p:pic>
      <p:sp>
        <p:nvSpPr>
          <p:cNvPr id="4" name="Title 3"/>
          <p:cNvSpPr>
            <a:spLocks noGrp="1"/>
          </p:cNvSpPr>
          <p:nvPr>
            <p:ph type="ctrTitle"/>
          </p:nvPr>
        </p:nvSpPr>
        <p:spPr>
          <a:xfrm>
            <a:off x="685800" y="685800"/>
            <a:ext cx="7772400" cy="1600200"/>
          </a:xfrm>
        </p:spPr>
        <p:txBody>
          <a:bodyPr/>
          <a:lstStyle/>
          <a:p>
            <a:pPr>
              <a:lnSpc>
                <a:spcPts val="4800"/>
              </a:lnSpc>
            </a:pPr>
            <a:r>
              <a:rPr lang="en-US" sz="6000" u="sng" dirty="0" smtClean="0">
                <a:latin typeface="ArtBrush" pitchFamily="34" charset="0"/>
              </a:rPr>
              <a:t>Yahweh</a:t>
            </a:r>
            <a:r>
              <a:rPr lang="en-US" sz="4800" dirty="0" smtClean="0"/>
              <a:t/>
            </a:r>
            <a:br>
              <a:rPr lang="en-US" sz="4800" dirty="0" smtClean="0"/>
            </a:br>
            <a:r>
              <a:rPr lang="en-US" sz="3600" dirty="0" smtClean="0"/>
              <a:t>Unchanging Personal God</a:t>
            </a:r>
            <a:endParaRPr lang="en-US" sz="3600" dirty="0"/>
          </a:p>
        </p:txBody>
      </p:sp>
      <p:sp>
        <p:nvSpPr>
          <p:cNvPr id="5" name="Subtitle 4"/>
          <p:cNvSpPr>
            <a:spLocks noGrp="1"/>
          </p:cNvSpPr>
          <p:nvPr>
            <p:ph type="subTitle" idx="1"/>
          </p:nvPr>
        </p:nvSpPr>
        <p:spPr>
          <a:xfrm>
            <a:off x="1295400" y="5638800"/>
            <a:ext cx="6400800" cy="838200"/>
          </a:xfrm>
        </p:spPr>
        <p:txBody>
          <a:bodyPr/>
          <a:lstStyle/>
          <a:p>
            <a:r>
              <a:rPr lang="en-US" dirty="0" smtClean="0"/>
              <a:t>Exodus 3:1-15</a:t>
            </a:r>
            <a:endParaRPr lang="en-US" dirty="0"/>
          </a:p>
        </p:txBody>
      </p:sp>
      <p:pic>
        <p:nvPicPr>
          <p:cNvPr id="7" name="Picture 6" descr="Yahweh unchanging personal God.jpg"/>
          <p:cNvPicPr>
            <a:picLocks noChangeAspect="1"/>
          </p:cNvPicPr>
          <p:nvPr/>
        </p:nvPicPr>
        <p:blipFill>
          <a:blip r:embed="rId3" cstate="prin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amond-symbol-of-the-self.jpg"/>
          <p:cNvPicPr>
            <a:picLocks noChangeAspect="1"/>
          </p:cNvPicPr>
          <p:nvPr/>
        </p:nvPicPr>
        <p:blipFill>
          <a:blip r:embed="rId2" cstate="print"/>
          <a:stretch>
            <a:fillRect/>
          </a:stretch>
        </p:blipFill>
        <p:spPr>
          <a:xfrm>
            <a:off x="0" y="0"/>
            <a:ext cx="9144000" cy="6858000"/>
          </a:xfrm>
          <a:prstGeom prst="rect">
            <a:avLst/>
          </a:prstGeom>
        </p:spPr>
      </p:pic>
      <p:sp>
        <p:nvSpPr>
          <p:cNvPr id="4" name="Subtitle 3"/>
          <p:cNvSpPr>
            <a:spLocks noGrp="1"/>
          </p:cNvSpPr>
          <p:nvPr>
            <p:ph type="subTitle" idx="1"/>
          </p:nvPr>
        </p:nvSpPr>
        <p:spPr>
          <a:xfrm>
            <a:off x="1447800" y="5562600"/>
            <a:ext cx="6400800" cy="990600"/>
          </a:xfrm>
        </p:spPr>
        <p:txBody>
          <a:bodyPr anchor="ctr">
            <a:normAutofit/>
          </a:bodyPr>
          <a:lstStyle/>
          <a:p>
            <a:r>
              <a:rPr lang="en-US" sz="4400" dirty="0" smtClean="0"/>
              <a:t>Our God is multi-faceted</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Elohim Strong Creator background blue.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81200"/>
            <a:ext cx="8382000" cy="1981200"/>
          </a:xfrm>
        </p:spPr>
        <p:txBody>
          <a:bodyPr>
            <a:normAutofit fontScale="85000" lnSpcReduction="10000"/>
          </a:bodyPr>
          <a:lstStyle/>
          <a:p>
            <a:pPr algn="ctr">
              <a:buNone/>
            </a:pPr>
            <a:r>
              <a:rPr lang="en-US" sz="4400" dirty="0" smtClean="0"/>
              <a:t>    </a:t>
            </a:r>
            <a:r>
              <a:rPr lang="en-US" sz="4200" u="sng" dirty="0" smtClean="0">
                <a:solidFill>
                  <a:srgbClr val="FFC000"/>
                </a:solidFill>
              </a:rPr>
              <a:t>Isaiah 42:8</a:t>
            </a:r>
            <a:r>
              <a:rPr lang="en-US" sz="4200" u="sng" dirty="0" smtClean="0"/>
              <a:t> </a:t>
            </a:r>
            <a:endParaRPr lang="en-US" sz="900" u="sng" dirty="0" smtClean="0"/>
          </a:p>
          <a:p>
            <a:pPr algn="ctr">
              <a:buNone/>
            </a:pPr>
            <a:r>
              <a:rPr lang="en-US" sz="3900" dirty="0" smtClean="0"/>
              <a:t>I am the Lord (Yahweh), that is My name; And My glory I will not give to another..</a:t>
            </a:r>
          </a:p>
          <a:p>
            <a:endParaRPr lang="en-US" dirty="0"/>
          </a:p>
        </p:txBody>
      </p:sp>
      <p:sp>
        <p:nvSpPr>
          <p:cNvPr id="5" name="Title 3"/>
          <p:cNvSpPr txBox="1">
            <a:spLocks/>
          </p:cNvSpPr>
          <p:nvPr/>
        </p:nvSpPr>
        <p:spPr>
          <a:xfrm>
            <a:off x="685800" y="685800"/>
            <a:ext cx="7772400" cy="1066800"/>
          </a:xfrm>
          <a:prstGeom prst="rect">
            <a:avLst/>
          </a:prstGeom>
          <a:noFill/>
        </p:spPr>
        <p:txBody>
          <a:bodyPr vert="horz" lIns="91440" tIns="45720" rIns="91440" bIns="45720" rtlCol="0" anchor="ctr">
            <a:normAutofit/>
          </a:bodyPr>
          <a:lstStyle/>
          <a:p>
            <a:pPr marL="0" marR="0" lvl="0" indent="0" algn="ctr" defTabSz="914400" rtl="0" eaLnBrk="1" fontAlgn="auto" latinLnBrk="0" hangingPunct="1">
              <a:lnSpc>
                <a:spcPts val="4800"/>
              </a:lnSpc>
              <a:spcBef>
                <a:spcPct val="0"/>
              </a:spcBef>
              <a:spcAft>
                <a:spcPts val="0"/>
              </a:spcAft>
              <a:buClrTx/>
              <a:buSzTx/>
              <a:buFontTx/>
              <a:buNone/>
              <a:tabLst/>
              <a:defRPr/>
            </a:pPr>
            <a:r>
              <a:rPr kumimoji="0" lang="en-US" sz="6000" b="0" i="0" u="sng" strike="noStrike" kern="1200" cap="none" spc="0" normalizeH="0" baseline="0" noProof="0" dirty="0" smtClean="0">
                <a:ln>
                  <a:noFill/>
                </a:ln>
                <a:solidFill>
                  <a:srgbClr val="FFC000"/>
                </a:solidFill>
                <a:effectLst/>
                <a:uLnTx/>
                <a:uFillTx/>
                <a:latin typeface="ArtBrush" pitchFamily="34" charset="0"/>
                <a:ea typeface="+mj-ea"/>
                <a:cs typeface="Times New Roman" pitchFamily="18" charset="0"/>
              </a:rPr>
              <a:t>Yahweh</a:t>
            </a:r>
            <a:endParaRPr kumimoji="0" lang="en-US" sz="3600" b="0" i="0" u="none" strike="noStrike" kern="1200" cap="none" spc="0" normalizeH="0" baseline="0" noProof="0" dirty="0">
              <a:ln>
                <a:noFill/>
              </a:ln>
              <a:solidFill>
                <a:srgbClr val="FFC000"/>
              </a:solidFill>
              <a:effectLst/>
              <a:uLnTx/>
              <a:uFillTx/>
              <a:latin typeface="Georgia"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personal name..</a:t>
            </a:r>
            <a:endParaRPr lang="en-US" dirty="0"/>
          </a:p>
        </p:txBody>
      </p:sp>
      <p:sp>
        <p:nvSpPr>
          <p:cNvPr id="3" name="Content Placeholder 2"/>
          <p:cNvSpPr>
            <a:spLocks noGrp="1"/>
          </p:cNvSpPr>
          <p:nvPr>
            <p:ph idx="1"/>
          </p:nvPr>
        </p:nvSpPr>
        <p:spPr/>
        <p:txBody>
          <a:bodyPr/>
          <a:lstStyle/>
          <a:p>
            <a:r>
              <a:rPr lang="en-US" dirty="0" smtClean="0">
                <a:solidFill>
                  <a:srgbClr val="FFC000"/>
                </a:solidFill>
              </a:rPr>
              <a:t>Isaiah 42:8</a:t>
            </a:r>
            <a:r>
              <a:rPr lang="en-US" dirty="0" smtClean="0"/>
              <a:t>..</a:t>
            </a:r>
          </a:p>
          <a:p>
            <a:pPr lvl="1"/>
            <a:r>
              <a:rPr lang="en-US" sz="2800" dirty="0" smtClean="0"/>
              <a:t>I am the Lord (Yahweh), that is My name;  And My glory I will not give to another..</a:t>
            </a:r>
          </a:p>
          <a:p>
            <a:r>
              <a:rPr lang="en-US" dirty="0" smtClean="0">
                <a:solidFill>
                  <a:srgbClr val="FFC000"/>
                </a:solidFill>
              </a:rPr>
              <a:t>Yahweh </a:t>
            </a:r>
            <a:r>
              <a:rPr lang="en-US" sz="2800" dirty="0" smtClean="0"/>
              <a:t>(Jehovah)</a:t>
            </a:r>
            <a:r>
              <a:rPr lang="en-US" dirty="0" smtClean="0"/>
              <a:t>..</a:t>
            </a:r>
          </a:p>
          <a:p>
            <a:pPr lvl="1"/>
            <a:r>
              <a:rPr lang="en-US" sz="2800" dirty="0" smtClean="0"/>
              <a:t>Most used name .. 6,823 times</a:t>
            </a:r>
          </a:p>
          <a:p>
            <a:pPr lvl="1"/>
            <a:r>
              <a:rPr lang="en-US" sz="2800" dirty="0" smtClean="0"/>
              <a:t>LORD (Yahweh)…  Lord (</a:t>
            </a:r>
            <a:r>
              <a:rPr lang="en-US" sz="2800" dirty="0" err="1" smtClean="0"/>
              <a:t>Adonai</a:t>
            </a:r>
            <a:r>
              <a:rPr lang="en-US" sz="28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HWH.jpg"/>
          <p:cNvPicPr>
            <a:picLocks noChangeAspect="1"/>
          </p:cNvPicPr>
          <p:nvPr/>
        </p:nvPicPr>
        <p:blipFill>
          <a:blip r:embed="rId2" cstate="print">
            <a:lum bright="-10000" contrast="10000"/>
          </a:blip>
          <a:srcRect t="15868"/>
          <a:stretch>
            <a:fillRect/>
          </a:stretch>
        </p:blipFill>
        <p:spPr>
          <a:xfrm>
            <a:off x="381000" y="1524000"/>
            <a:ext cx="8225942" cy="3962400"/>
          </a:xfrm>
          <a:prstGeom prst="rect">
            <a:avLst/>
          </a:prstGeom>
        </p:spPr>
      </p:pic>
      <p:sp>
        <p:nvSpPr>
          <p:cNvPr id="5" name="Title 4"/>
          <p:cNvSpPr>
            <a:spLocks noGrp="1"/>
          </p:cNvSpPr>
          <p:nvPr>
            <p:ph type="title"/>
          </p:nvPr>
        </p:nvSpPr>
        <p:spPr/>
        <p:txBody>
          <a:bodyPr/>
          <a:lstStyle/>
          <a:p>
            <a:r>
              <a:rPr lang="en-US" dirty="0" smtClean="0"/>
              <a:t>YHWH (four consonants)</a:t>
            </a:r>
            <a:endParaRPr lang="en-US" dirty="0"/>
          </a:p>
        </p:txBody>
      </p:sp>
      <p:sp>
        <p:nvSpPr>
          <p:cNvPr id="6" name="Content Placeholder 5"/>
          <p:cNvSpPr>
            <a:spLocks noGrp="1"/>
          </p:cNvSpPr>
          <p:nvPr>
            <p:ph idx="1"/>
          </p:nvPr>
        </p:nvSpPr>
        <p:spPr>
          <a:xfrm>
            <a:off x="381000" y="5486400"/>
            <a:ext cx="8229600" cy="990600"/>
          </a:xfrm>
        </p:spPr>
        <p:txBody>
          <a:bodyPr anchor="ctr">
            <a:normAutofit/>
          </a:bodyPr>
          <a:lstStyle/>
          <a:p>
            <a:pPr algn="ctr">
              <a:buNone/>
            </a:pPr>
            <a:r>
              <a:rPr lang="en-US" sz="3600" dirty="0" smtClean="0"/>
              <a:t>The “</a:t>
            </a:r>
            <a:r>
              <a:rPr lang="en-US" sz="3600" dirty="0" err="1" smtClean="0"/>
              <a:t>Tetragrammaton</a:t>
            </a:r>
            <a:r>
              <a:rPr lang="en-US" sz="3600" dirty="0" smtClean="0"/>
              <a:t>”</a:t>
            </a:r>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Yahweh </a:t>
            </a:r>
            <a:r>
              <a:rPr lang="en-US" dirty="0" err="1" smtClean="0"/>
              <a:t>Elohim</a:t>
            </a:r>
            <a:r>
              <a:rPr lang="en-US" dirty="0" smtClean="0"/>
              <a:t> .. </a:t>
            </a:r>
            <a:endParaRPr lang="en-US" dirty="0"/>
          </a:p>
        </p:txBody>
      </p:sp>
      <p:sp>
        <p:nvSpPr>
          <p:cNvPr id="3" name="Content Placeholder 2"/>
          <p:cNvSpPr>
            <a:spLocks noGrp="1"/>
          </p:cNvSpPr>
          <p:nvPr>
            <p:ph idx="1"/>
          </p:nvPr>
        </p:nvSpPr>
        <p:spPr>
          <a:xfrm>
            <a:off x="381000" y="1676400"/>
            <a:ext cx="8229600" cy="4449763"/>
          </a:xfrm>
        </p:spPr>
        <p:txBody>
          <a:bodyPr>
            <a:normAutofit lnSpcReduction="10000"/>
          </a:bodyPr>
          <a:lstStyle/>
          <a:p>
            <a:r>
              <a:rPr lang="en-US" dirty="0" smtClean="0">
                <a:solidFill>
                  <a:srgbClr val="FFC000"/>
                </a:solidFill>
              </a:rPr>
              <a:t>Genesis 2:4 </a:t>
            </a:r>
            <a:r>
              <a:rPr lang="en-US" dirty="0" smtClean="0"/>
              <a:t>This is the history of the heavens and the earth when they were created, in the day that the </a:t>
            </a:r>
            <a:r>
              <a:rPr lang="en-US" u="sng" dirty="0" smtClean="0">
                <a:solidFill>
                  <a:srgbClr val="FFC000"/>
                </a:solidFill>
              </a:rPr>
              <a:t>Lord God</a:t>
            </a:r>
            <a:r>
              <a:rPr lang="en-US" dirty="0" smtClean="0">
                <a:solidFill>
                  <a:srgbClr val="FFC000"/>
                </a:solidFill>
              </a:rPr>
              <a:t> </a:t>
            </a:r>
            <a:r>
              <a:rPr lang="en-US" dirty="0" smtClean="0"/>
              <a:t>made the earth and the heavens...</a:t>
            </a:r>
          </a:p>
          <a:p>
            <a:r>
              <a:rPr lang="en-US" dirty="0" smtClean="0">
                <a:solidFill>
                  <a:srgbClr val="FFC000"/>
                </a:solidFill>
              </a:rPr>
              <a:t>Genesis 28:13 </a:t>
            </a:r>
            <a:r>
              <a:rPr lang="en-US" dirty="0" smtClean="0"/>
              <a:t>And behold, the Lord stood above it and said: "I am the </a:t>
            </a:r>
            <a:r>
              <a:rPr lang="en-US" u="sng" dirty="0" smtClean="0">
                <a:solidFill>
                  <a:srgbClr val="FFC000"/>
                </a:solidFill>
              </a:rPr>
              <a:t>Lord God</a:t>
            </a:r>
            <a:r>
              <a:rPr lang="en-US" dirty="0" smtClean="0">
                <a:solidFill>
                  <a:srgbClr val="FFC000"/>
                </a:solidFill>
              </a:rPr>
              <a:t> </a:t>
            </a:r>
            <a:r>
              <a:rPr lang="en-US" dirty="0" smtClean="0"/>
              <a:t>of Abraham your father and the God of Isaac; the land on which you lie I will give to you and your descendants.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562600" cy="1295400"/>
          </a:xfrm>
        </p:spPr>
        <p:txBody>
          <a:bodyPr>
            <a:normAutofit/>
          </a:bodyPr>
          <a:lstStyle/>
          <a:p>
            <a:r>
              <a:rPr lang="en-US" dirty="0" smtClean="0"/>
              <a:t>God reveals His name.. (</a:t>
            </a:r>
            <a:r>
              <a:rPr lang="en-US" sz="3200" dirty="0" smtClean="0"/>
              <a:t>Exodus 3)</a:t>
            </a:r>
            <a:endParaRPr lang="en-US" sz="3200" dirty="0"/>
          </a:p>
        </p:txBody>
      </p:sp>
      <p:sp>
        <p:nvSpPr>
          <p:cNvPr id="3" name="Content Placeholder 2"/>
          <p:cNvSpPr>
            <a:spLocks noGrp="1"/>
          </p:cNvSpPr>
          <p:nvPr>
            <p:ph idx="1"/>
          </p:nvPr>
        </p:nvSpPr>
        <p:spPr/>
        <p:txBody>
          <a:bodyPr/>
          <a:lstStyle/>
          <a:p>
            <a:r>
              <a:rPr lang="en-US" dirty="0" smtClean="0">
                <a:solidFill>
                  <a:srgbClr val="FFC000"/>
                </a:solidFill>
              </a:rPr>
              <a:t>3:1-6</a:t>
            </a:r>
            <a:r>
              <a:rPr lang="en-US" dirty="0" smtClean="0"/>
              <a:t>  Moses sees burning bush ..</a:t>
            </a:r>
          </a:p>
          <a:p>
            <a:pPr lvl="1"/>
            <a:r>
              <a:rPr lang="en-US" sz="2800" dirty="0" smtClean="0"/>
              <a:t>God of Abraham, Isaac, Jacob</a:t>
            </a:r>
          </a:p>
          <a:p>
            <a:pPr lvl="1"/>
            <a:r>
              <a:rPr lang="en-US" sz="2800" dirty="0" smtClean="0"/>
              <a:t>The same God .. </a:t>
            </a:r>
          </a:p>
          <a:p>
            <a:r>
              <a:rPr lang="en-US" dirty="0" smtClean="0">
                <a:solidFill>
                  <a:srgbClr val="FFC000"/>
                </a:solidFill>
              </a:rPr>
              <a:t>3:7-11</a:t>
            </a:r>
            <a:r>
              <a:rPr lang="en-US" dirty="0" smtClean="0"/>
              <a:t> God’s announcement..</a:t>
            </a:r>
          </a:p>
          <a:p>
            <a:pPr lvl="1"/>
            <a:r>
              <a:rPr lang="en-US" sz="2800" dirty="0" smtClean="0"/>
              <a:t>Deliver My people in Egypt</a:t>
            </a:r>
          </a:p>
          <a:p>
            <a:pPr lvl="1"/>
            <a:r>
              <a:rPr lang="en-US" sz="2800" dirty="0" smtClean="0"/>
              <a:t>I will send you to Pharaoh</a:t>
            </a:r>
          </a:p>
          <a:p>
            <a:pPr>
              <a:buNone/>
            </a:pPr>
            <a:endParaRPr lang="en-US"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ssolve">
                                      <p:cBhvr>
                                        <p:cTn id="25" dur="500"/>
                                        <p:tgtEl>
                                          <p:spTgt spid="3">
                                            <p:txEl>
                                              <p:pRg st="4" end="4"/>
                                            </p:txEl>
                                          </p:spTgt>
                                        </p:tgtEl>
                                      </p:cBhvr>
                                    </p:animEffect>
                                  </p:childTnLst>
                                </p:cTn>
                              </p:par>
                              <p:par>
                                <p:cTn id="26" presetID="9"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ssolv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562600" cy="1295400"/>
          </a:xfrm>
        </p:spPr>
        <p:txBody>
          <a:bodyPr>
            <a:normAutofit/>
          </a:bodyPr>
          <a:lstStyle/>
          <a:p>
            <a:r>
              <a:rPr lang="en-US" dirty="0" smtClean="0"/>
              <a:t>God reveals His name.. (</a:t>
            </a:r>
            <a:r>
              <a:rPr lang="en-US" sz="3200" dirty="0" smtClean="0"/>
              <a:t>Exodus 3)</a:t>
            </a:r>
            <a:endParaRPr lang="en-US" sz="3200" dirty="0"/>
          </a:p>
        </p:txBody>
      </p:sp>
      <p:sp>
        <p:nvSpPr>
          <p:cNvPr id="3" name="Content Placeholder 2"/>
          <p:cNvSpPr>
            <a:spLocks noGrp="1"/>
          </p:cNvSpPr>
          <p:nvPr>
            <p:ph idx="1"/>
          </p:nvPr>
        </p:nvSpPr>
        <p:spPr/>
        <p:txBody>
          <a:bodyPr>
            <a:normAutofit fontScale="70000" lnSpcReduction="20000"/>
          </a:bodyPr>
          <a:lstStyle/>
          <a:p>
            <a:r>
              <a:rPr lang="en-US" sz="4600" dirty="0" smtClean="0">
                <a:solidFill>
                  <a:srgbClr val="FFC000"/>
                </a:solidFill>
              </a:rPr>
              <a:t>3:13-16</a:t>
            </a:r>
            <a:r>
              <a:rPr lang="en-US" sz="4600" dirty="0" smtClean="0"/>
              <a:t> </a:t>
            </a:r>
            <a:r>
              <a:rPr lang="en-US" sz="3600" dirty="0" smtClean="0"/>
              <a:t>Then Moses said to God, "Indeed, when I come to the children of Israel and say to them, 'The God of your fathers has sent me to you,' and they say to me, 'What is His name?' what shall I say to them?" </a:t>
            </a:r>
          </a:p>
          <a:p>
            <a:r>
              <a:rPr lang="en-US" sz="3600" dirty="0" smtClean="0"/>
              <a:t>14 And God said to Moses, "I AM WHO I AM." And He said, "Thus you shall say to the children of Israel, 'I AM has sent me to you.'" </a:t>
            </a:r>
          </a:p>
          <a:p>
            <a:r>
              <a:rPr lang="en-US" sz="3600" dirty="0" smtClean="0"/>
              <a:t>15 Moreover God said to Moses, "Thus you shall say to the children of Israel: 'The Lord God of your fathers, the God of Abraham, the God of Isaac, and the God of Jacob, has sent me to you. This is My name forever, and this is My memorial to all generations.' </a:t>
            </a:r>
          </a:p>
          <a:p>
            <a:pPr>
              <a:buNone/>
            </a:pPr>
            <a:endParaRPr lang="en-US"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4429</TotalTime>
  <Words>600</Words>
  <Application>Microsoft Office PowerPoint</Application>
  <PresentationFormat>On-screen Show (4:3)</PresentationFormat>
  <Paragraphs>52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Yahweh Unchanging Personal God</vt:lpstr>
      <vt:lpstr>Slide 2</vt:lpstr>
      <vt:lpstr>Slide 3</vt:lpstr>
      <vt:lpstr>Slide 4</vt:lpstr>
      <vt:lpstr>God’s personal name..</vt:lpstr>
      <vt:lpstr>YHWH (four consonants)</vt:lpstr>
      <vt:lpstr>Yahweh Elohim .. </vt:lpstr>
      <vt:lpstr>God reveals His name.. (Exodus 3)</vt:lpstr>
      <vt:lpstr>God reveals His name.. (Exodus 3)</vt:lpstr>
      <vt:lpstr>I AM WHO I AM (YAHWEH)..</vt:lpstr>
      <vt:lpstr>Slide 11</vt:lpstr>
      <vt:lpstr>I AM WHO I AM (YAHWEH)..</vt:lpstr>
      <vt:lpstr>I AM WHO I AM (YAHWEH)..</vt:lpstr>
      <vt:lpstr>I AM WHO I AM (YAHWEH)..</vt:lpstr>
      <vt:lpstr>Yahweh Unchanging Personal God</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336</cp:revision>
  <dcterms:created xsi:type="dcterms:W3CDTF">2011-02-15T07:29:10Z</dcterms:created>
  <dcterms:modified xsi:type="dcterms:W3CDTF">2016-01-18T16:52:00Z</dcterms:modified>
</cp:coreProperties>
</file>