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7" r:id="rId2"/>
    <p:sldId id="268" r:id="rId3"/>
    <p:sldId id="269" r:id="rId4"/>
    <p:sldId id="270" r:id="rId5"/>
    <p:sldId id="271" r:id="rId6"/>
    <p:sldId id="272" r:id="rId7"/>
    <p:sldId id="273" r:id="rId8"/>
    <p:sldId id="274" r:id="rId9"/>
    <p:sldId id="276" r:id="rId10"/>
    <p:sldId id="277" r:id="rId11"/>
    <p:sldId id="278" r:id="rId12"/>
    <p:sldId id="279" r:id="rId13"/>
    <p:sldId id="280" r:id="rId14"/>
    <p:sldId id="281" r:id="rId15"/>
    <p:sldId id="282" r:id="rId16"/>
    <p:sldId id="28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0000"/>
    <a:srgbClr val="007A00"/>
    <a:srgbClr val="51361B"/>
    <a:srgbClr val="009900"/>
    <a:srgbClr val="744D26"/>
    <a:srgbClr val="996633"/>
    <a:srgbClr val="1B1B1B"/>
    <a:srgbClr val="360000"/>
    <a:srgbClr val="1D1D1D"/>
    <a:srgbClr val="4747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75" d="100"/>
          <a:sy n="75" d="100"/>
        </p:scale>
        <p:origin x="-102" y="-5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62000" y="685800"/>
            <a:ext cx="7772400" cy="1295399"/>
          </a:xfrm>
        </p:spPr>
        <p:txBody>
          <a:bodyPr>
            <a:noAutofit/>
          </a:bodyPr>
          <a:lstStyle>
            <a:lvl1pPr algn="ctr">
              <a:defRPr sz="5400"/>
            </a:lvl1pPr>
          </a:lstStyle>
          <a:p>
            <a:r>
              <a:rPr lang="en-US" dirty="0" smtClean="0"/>
              <a:t>Master title style</a:t>
            </a:r>
            <a:endParaRPr lang="en-US" dirty="0"/>
          </a:p>
        </p:txBody>
      </p:sp>
      <p:pic>
        <p:nvPicPr>
          <p:cNvPr id="10" name="Picture 9" descr="growing church 02.jpg"/>
          <p:cNvPicPr>
            <a:picLocks noChangeAspect="1"/>
          </p:cNvPicPr>
          <p:nvPr userDrawn="1"/>
        </p:nvPicPr>
        <p:blipFill>
          <a:blip r:embed="rId2" cstate="print">
            <a:lum contrast="10000"/>
          </a:blip>
          <a:stretch>
            <a:fillRect/>
          </a:stretch>
        </p:blipFill>
        <p:spPr>
          <a:xfrm>
            <a:off x="3276600" y="2133600"/>
            <a:ext cx="2590800" cy="2914650"/>
          </a:xfrm>
          <a:prstGeom prst="rect">
            <a:avLst/>
          </a:prstGeom>
        </p:spPr>
      </p:pic>
      <p:pic>
        <p:nvPicPr>
          <p:cNvPr id="11" name="Picture 10" descr="Devoted-Sermon_Draft-1.jpg"/>
          <p:cNvPicPr>
            <a:picLocks noChangeAspect="1"/>
          </p:cNvPicPr>
          <p:nvPr userDrawn="1"/>
        </p:nvPicPr>
        <p:blipFill>
          <a:blip r:embed="rId3" cstate="print"/>
          <a:stretch>
            <a:fillRect/>
          </a:stretch>
        </p:blipFill>
        <p:spPr>
          <a:xfrm>
            <a:off x="3581400" y="4648200"/>
            <a:ext cx="2057400" cy="663324"/>
          </a:xfrm>
          <a:prstGeom prst="rect">
            <a:avLst/>
          </a:prstGeom>
        </p:spPr>
      </p:pic>
      <p:sp>
        <p:nvSpPr>
          <p:cNvPr id="3" name="Subtitle 2"/>
          <p:cNvSpPr>
            <a:spLocks noGrp="1"/>
          </p:cNvSpPr>
          <p:nvPr>
            <p:ph type="subTitle" idx="1" hasCustomPrompt="1"/>
          </p:nvPr>
        </p:nvSpPr>
        <p:spPr>
          <a:xfrm>
            <a:off x="1371600" y="5486400"/>
            <a:ext cx="6400800" cy="838200"/>
          </a:xfrm>
        </p:spPr>
        <p:txBody>
          <a:bodyPr anchor="ctr"/>
          <a:lstStyle>
            <a:lvl1pPr marL="0" indent="0" algn="ctr">
              <a:buNone/>
              <a:defRPr>
                <a:solidFill>
                  <a:srgbClr val="00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3/19/2016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rgbClr val="8E0000"/>
                </a:solidFill>
                <a:latin typeface="Georgia" pitchFamily="18" charset="0"/>
              </a:defRPr>
            </a:lvl1pPr>
          </a:lstStyle>
          <a:p>
            <a:r>
              <a:rPr lang="en-US" dirty="0" smtClean="0"/>
              <a:t>Master title style</a:t>
            </a:r>
            <a:endParaRPr lang="en-US" dirty="0"/>
          </a:p>
        </p:txBody>
      </p:sp>
      <p:pic>
        <p:nvPicPr>
          <p:cNvPr id="4" name="Picture 3" descr="Devoted-Sermon_Draft-1.jpg"/>
          <p:cNvPicPr>
            <a:picLocks noChangeAspect="1"/>
          </p:cNvPicPr>
          <p:nvPr userDrawn="1"/>
        </p:nvPicPr>
        <p:blipFill>
          <a:blip r:embed="rId2" cstate="print"/>
          <a:stretch>
            <a:fillRect/>
          </a:stretch>
        </p:blipFill>
        <p:spPr>
          <a:xfrm>
            <a:off x="6858000" y="5943600"/>
            <a:ext cx="2057400" cy="663324"/>
          </a:xfrm>
          <a:prstGeom prst="rect">
            <a:avLst/>
          </a:prstGeom>
        </p:spPr>
      </p:pic>
      <p:sp>
        <p:nvSpPr>
          <p:cNvPr id="3" name="Content Placeholder 2"/>
          <p:cNvSpPr>
            <a:spLocks noGrp="1"/>
          </p:cNvSpPr>
          <p:nvPr>
            <p:ph idx="1" hasCustomPrompt="1"/>
          </p:nvPr>
        </p:nvSpPr>
        <p:spPr/>
        <p:txBody>
          <a:bodyPr/>
          <a:lstStyle>
            <a:lvl1pPr>
              <a:defRPr sz="3600" b="0">
                <a:solidFill>
                  <a:srgbClr val="007A00"/>
                </a:solidFill>
                <a:latin typeface="Georgia" pitchFamily="18" charset="0"/>
              </a:defRPr>
            </a:lvl1pPr>
            <a:lvl2pPr>
              <a:defRPr sz="2800" b="0">
                <a:solidFill>
                  <a:srgbClr val="007A00"/>
                </a:solidFill>
                <a:latin typeface="Georgia" pitchFamily="18" charset="0"/>
              </a:defRPr>
            </a:lvl2pPr>
            <a:lvl3pPr>
              <a:defRPr sz="2400" b="0">
                <a:solidFill>
                  <a:srgbClr val="007A00"/>
                </a:solidFill>
                <a:latin typeface="Georgia" pitchFamily="18" charset="0"/>
              </a:defRPr>
            </a:lvl3pPr>
            <a:lvl4pPr>
              <a:defRPr sz="1800" b="0">
                <a:solidFill>
                  <a:srgbClr val="009900"/>
                </a:solidFill>
                <a:latin typeface="Georgia" pitchFamily="18" charset="0"/>
              </a:defRPr>
            </a:lvl4pPr>
            <a:lvl5pPr>
              <a:defRPr sz="1800" b="0">
                <a:solidFill>
                  <a:srgbClr val="009900"/>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a:t>
            </a:r>
            <a:r>
              <a:rPr lang="en-US" dirty="0" smtClean="0"/>
              <a:t>level</a:t>
            </a:r>
            <a:endParaRPr lang="en-US" dirty="0" smtClean="0"/>
          </a:p>
        </p:txBody>
      </p:sp>
      <p:sp>
        <p:nvSpPr>
          <p:cNvPr id="5" name="Rectangle 4"/>
          <p:cNvSpPr/>
          <p:nvPr userDrawn="1"/>
        </p:nvSpPr>
        <p:spPr>
          <a:xfrm>
            <a:off x="6705600" y="5943600"/>
            <a:ext cx="2286000" cy="762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3/19/2016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6" name="Rectangle 5"/>
          <p:cNvSpPr/>
          <p:nvPr userDrawn="1"/>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growing church 02.jpg"/>
          <p:cNvPicPr>
            <a:picLocks noChangeAspect="1"/>
          </p:cNvPicPr>
          <p:nvPr userDrawn="1"/>
        </p:nvPicPr>
        <p:blipFill>
          <a:blip r:embed="rId14" cstate="print">
            <a:lum bright="15000" contrast="10000"/>
          </a:blip>
          <a:stretch>
            <a:fillRect/>
          </a:stretch>
        </p:blipFill>
        <p:spPr>
          <a:xfrm>
            <a:off x="3276600" y="2362200"/>
            <a:ext cx="2590800" cy="291465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533400" y="1828800"/>
            <a:ext cx="8229600" cy="4449763"/>
          </a:xfrm>
          <a:prstGeom prst="rect">
            <a:avLst/>
          </a:prstGeom>
          <a:solidFill>
            <a:schemeClr val="bg1">
              <a:alpha val="6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a:t>
            </a:r>
            <a:r>
              <a:rPr lang="en-US" dirty="0" smtClean="0"/>
              <a:t>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rgbClr val="8E0000"/>
          </a:solidFill>
          <a:effectLst>
            <a:innerShdw blurRad="63500" dist="50800">
              <a:prstClr val="black">
                <a:alpha val="50000"/>
              </a:prstClr>
            </a:innerShd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rgbClr val="009900"/>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rgbClr val="009900"/>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owing church 02.jpg"/>
          <p:cNvPicPr>
            <a:picLocks noChangeAspect="1"/>
          </p:cNvPicPr>
          <p:nvPr/>
        </p:nvPicPr>
        <p:blipFill>
          <a:blip r:embed="rId2" cstate="print">
            <a:lum contrast="10000"/>
          </a:blip>
          <a:stretch>
            <a:fillRect/>
          </a:stretch>
        </p:blipFill>
        <p:spPr>
          <a:xfrm>
            <a:off x="3276600" y="2133600"/>
            <a:ext cx="2590800" cy="2914650"/>
          </a:xfrm>
          <a:prstGeom prst="rect">
            <a:avLst/>
          </a:prstGeom>
        </p:spPr>
      </p:pic>
      <p:sp>
        <p:nvSpPr>
          <p:cNvPr id="4" name="Title 3"/>
          <p:cNvSpPr>
            <a:spLocks noGrp="1"/>
          </p:cNvSpPr>
          <p:nvPr>
            <p:ph type="ctrTitle"/>
          </p:nvPr>
        </p:nvSpPr>
        <p:spPr/>
        <p:txBody>
          <a:bodyPr/>
          <a:lstStyle/>
          <a:p>
            <a:r>
              <a:rPr lang="en-US" sz="4400" dirty="0" smtClean="0">
                <a:solidFill>
                  <a:srgbClr val="8E0000"/>
                </a:solidFill>
                <a:effectLst>
                  <a:innerShdw blurRad="63500" dist="50800" dir="18900000">
                    <a:prstClr val="black">
                      <a:alpha val="50000"/>
                    </a:prstClr>
                  </a:innerShdw>
                </a:effectLst>
              </a:rPr>
              <a:t>The Church</a:t>
            </a:r>
            <a:r>
              <a:rPr lang="en-US" sz="4400" dirty="0" smtClean="0">
                <a:solidFill>
                  <a:srgbClr val="8E0000"/>
                </a:solidFill>
              </a:rPr>
              <a:t/>
            </a:r>
            <a:br>
              <a:rPr lang="en-US" sz="4400" dirty="0" smtClean="0">
                <a:solidFill>
                  <a:srgbClr val="8E0000"/>
                </a:solidFill>
              </a:rPr>
            </a:br>
            <a:r>
              <a:rPr lang="en-US" sz="4000" dirty="0" smtClean="0"/>
              <a:t>- </a:t>
            </a:r>
            <a:r>
              <a:rPr lang="en-US" sz="4000" dirty="0" smtClean="0">
                <a:solidFill>
                  <a:srgbClr val="8E0000"/>
                </a:solidFill>
              </a:rPr>
              <a:t>Devoted to God -</a:t>
            </a:r>
            <a:endParaRPr lang="en-US" sz="4000" dirty="0">
              <a:solidFill>
                <a:srgbClr val="8E0000"/>
              </a:solidFill>
            </a:endParaRPr>
          </a:p>
        </p:txBody>
      </p:sp>
      <p:sp>
        <p:nvSpPr>
          <p:cNvPr id="5" name="Subtitle 4"/>
          <p:cNvSpPr>
            <a:spLocks noGrp="1"/>
          </p:cNvSpPr>
          <p:nvPr>
            <p:ph type="subTitle" idx="1"/>
          </p:nvPr>
        </p:nvSpPr>
        <p:spPr/>
        <p:txBody>
          <a:bodyPr/>
          <a:lstStyle/>
          <a:p>
            <a:r>
              <a:rPr lang="en-US" dirty="0" smtClean="0"/>
              <a:t>Acts 2:42</a:t>
            </a:r>
            <a:endParaRPr lang="en-US" dirty="0"/>
          </a:p>
        </p:txBody>
      </p:sp>
      <p:pic>
        <p:nvPicPr>
          <p:cNvPr id="9" name="Picture 8" descr="Devoted-Sermon_Draft-1.jpg"/>
          <p:cNvPicPr>
            <a:picLocks noChangeAspect="1"/>
          </p:cNvPicPr>
          <p:nvPr/>
        </p:nvPicPr>
        <p:blipFill>
          <a:blip r:embed="rId3" cstate="print"/>
          <a:stretch>
            <a:fillRect/>
          </a:stretch>
        </p:blipFill>
        <p:spPr>
          <a:xfrm>
            <a:off x="3581400" y="4648200"/>
            <a:ext cx="2057400" cy="6633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ellowship and unity.jpg"/>
          <p:cNvPicPr>
            <a:picLocks noChangeAspect="1"/>
          </p:cNvPicPr>
          <p:nvPr/>
        </p:nvPicPr>
        <p:blipFill>
          <a:blip r:embed="rId2" cstate="print"/>
          <a:stretch>
            <a:fillRect/>
          </a:stretch>
        </p:blipFill>
        <p:spPr>
          <a:xfrm>
            <a:off x="0" y="1600200"/>
            <a:ext cx="9144000" cy="3581400"/>
          </a:xfrm>
          <a:prstGeom prst="rect">
            <a:avLst/>
          </a:prstGeom>
        </p:spPr>
      </p:pic>
      <p:sp>
        <p:nvSpPr>
          <p:cNvPr id="2" name="Title 1"/>
          <p:cNvSpPr>
            <a:spLocks noGrp="1"/>
          </p:cNvSpPr>
          <p:nvPr>
            <p:ph type="title"/>
          </p:nvPr>
        </p:nvSpPr>
        <p:spPr/>
        <p:txBody>
          <a:bodyPr/>
          <a:lstStyle/>
          <a:p>
            <a:pPr>
              <a:lnSpc>
                <a:spcPts val="3800"/>
              </a:lnSpc>
            </a:pPr>
            <a:r>
              <a:rPr lang="en-US" dirty="0" smtClean="0"/>
              <a:t>Fellowship..</a:t>
            </a:r>
            <a:br>
              <a:rPr lang="en-US" dirty="0" smtClean="0"/>
            </a:br>
            <a:r>
              <a:rPr lang="en-US" sz="3200" dirty="0" smtClean="0">
                <a:solidFill>
                  <a:srgbClr val="0070C0"/>
                </a:solidFill>
              </a:rPr>
              <a:t>Devoted to Loving</a:t>
            </a:r>
            <a:endParaRPr lang="en-US" sz="3200" dirty="0">
              <a:solidFill>
                <a:srgbClr val="0070C0"/>
              </a:solidFill>
            </a:endParaRPr>
          </a:p>
        </p:txBody>
      </p:sp>
      <p:sp>
        <p:nvSpPr>
          <p:cNvPr id="3" name="Content Placeholder 2"/>
          <p:cNvSpPr>
            <a:spLocks noGrp="1"/>
          </p:cNvSpPr>
          <p:nvPr>
            <p:ph idx="4294967295"/>
          </p:nvPr>
        </p:nvSpPr>
        <p:spPr>
          <a:xfrm>
            <a:off x="381000" y="1676400"/>
            <a:ext cx="8305800" cy="4191000"/>
          </a:xfrm>
          <a:solidFill>
            <a:schemeClr val="bg1">
              <a:alpha val="75000"/>
            </a:schemeClr>
          </a:solidFill>
        </p:spPr>
        <p:txBody>
          <a:bodyPr>
            <a:normAutofit fontScale="77500" lnSpcReduction="20000"/>
          </a:bodyPr>
          <a:lstStyle/>
          <a:p>
            <a:r>
              <a:rPr lang="en-US" dirty="0" smtClean="0"/>
              <a:t>Acts 2:44-47 Now all who believed were together, and had all things in common, 45 and sold their possessions and goods, and divided them among all, as anyone had need. </a:t>
            </a:r>
          </a:p>
          <a:p>
            <a:r>
              <a:rPr lang="en-US" dirty="0" smtClean="0"/>
              <a:t>46 So continuing daily with one accord in the temple, and breaking bread from house to house, they ate their food with gladness and simplicity of heart, 47 praising God and having favor with all the people. And the Lord added to the church daily those who were being saved. </a:t>
            </a:r>
            <a:endParaRPr lang="en-US" dirty="0"/>
          </a:p>
        </p:txBody>
      </p:sp>
      <p:sp>
        <p:nvSpPr>
          <p:cNvPr id="5" name="Subtitle 5"/>
          <p:cNvSpPr txBox="1">
            <a:spLocks/>
          </p:cNvSpPr>
          <p:nvPr/>
        </p:nvSpPr>
        <p:spPr>
          <a:xfrm>
            <a:off x="533400" y="5638800"/>
            <a:ext cx="8077200" cy="838200"/>
          </a:xfrm>
          <a:prstGeom prst="rect">
            <a:avLst/>
          </a:prstGeom>
          <a:solidFill>
            <a:schemeClr val="bg1">
              <a:alpha val="60000"/>
            </a:schemeClr>
          </a:solidFill>
        </p:spPr>
        <p:txBody>
          <a:bodyPr vert="horz" lIns="91440" tIns="45720" rIns="91440" bIns="45720" rtlCol="0" anchor="ctr">
            <a:normAutofit fontScale="850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3600" noProof="0" dirty="0" smtClean="0">
                <a:solidFill>
                  <a:srgbClr val="0070C0"/>
                </a:solidFill>
                <a:effectLst>
                  <a:innerShdw blurRad="63500" dist="50800">
                    <a:prstClr val="black">
                      <a:alpha val="50000"/>
                    </a:prstClr>
                  </a:innerShdw>
                </a:effectLst>
                <a:latin typeface="Georgia" pitchFamily="18" charset="0"/>
                <a:cs typeface="Times New Roman" pitchFamily="18" charset="0"/>
              </a:rPr>
              <a:t>Community with those we have in common</a:t>
            </a:r>
            <a:endParaRPr kumimoji="0" lang="en-US" sz="3600" b="0" i="0" u="none" strike="noStrike" kern="1200" cap="none" spc="0" normalizeH="0" baseline="0" noProof="0" dirty="0">
              <a:ln>
                <a:noFill/>
              </a:ln>
              <a:solidFill>
                <a:srgbClr val="0070C0"/>
              </a:solidFill>
              <a:effectLst>
                <a:innerShdw blurRad="63500" dist="50800">
                  <a:prstClr val="black">
                    <a:alpha val="50000"/>
                  </a:prstClr>
                </a:innerShd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breaking of bread.JPG"/>
          <p:cNvPicPr>
            <a:picLocks noChangeAspect="1"/>
          </p:cNvPicPr>
          <p:nvPr/>
        </p:nvPicPr>
        <p:blipFill>
          <a:blip r:embed="rId2" cstate="print"/>
          <a:stretch>
            <a:fillRect/>
          </a:stretch>
        </p:blipFill>
        <p:spPr>
          <a:xfrm>
            <a:off x="0" y="1752600"/>
            <a:ext cx="9144000" cy="3505200"/>
          </a:xfrm>
          <a:prstGeom prst="rect">
            <a:avLst/>
          </a:prstGeom>
        </p:spPr>
      </p:pic>
      <p:sp>
        <p:nvSpPr>
          <p:cNvPr id="2" name="Title 1"/>
          <p:cNvSpPr>
            <a:spLocks noGrp="1"/>
          </p:cNvSpPr>
          <p:nvPr>
            <p:ph type="title"/>
          </p:nvPr>
        </p:nvSpPr>
        <p:spPr/>
        <p:txBody>
          <a:bodyPr/>
          <a:lstStyle/>
          <a:p>
            <a:pPr>
              <a:lnSpc>
                <a:spcPts val="3800"/>
              </a:lnSpc>
            </a:pPr>
            <a:r>
              <a:rPr lang="en-US" dirty="0" smtClean="0"/>
              <a:t>The Breaking of Bread..</a:t>
            </a:r>
            <a:br>
              <a:rPr lang="en-US" dirty="0" smtClean="0"/>
            </a:br>
            <a:r>
              <a:rPr lang="en-US" sz="3200" dirty="0" smtClean="0">
                <a:solidFill>
                  <a:srgbClr val="0070C0"/>
                </a:solidFill>
              </a:rPr>
              <a:t>Devoted to Communion </a:t>
            </a:r>
            <a:endParaRPr lang="en-US" sz="3200" dirty="0">
              <a:solidFill>
                <a:srgbClr val="0070C0"/>
              </a:solidFill>
            </a:endParaRPr>
          </a:p>
        </p:txBody>
      </p:sp>
      <p:sp>
        <p:nvSpPr>
          <p:cNvPr id="3" name="Content Placeholder 2"/>
          <p:cNvSpPr>
            <a:spLocks noGrp="1"/>
          </p:cNvSpPr>
          <p:nvPr>
            <p:ph idx="4294967295"/>
          </p:nvPr>
        </p:nvSpPr>
        <p:spPr>
          <a:xfrm>
            <a:off x="381000" y="2057400"/>
            <a:ext cx="8305800" cy="2819400"/>
          </a:xfrm>
          <a:solidFill>
            <a:schemeClr val="bg1">
              <a:alpha val="75000"/>
            </a:schemeClr>
          </a:solidFill>
        </p:spPr>
        <p:txBody>
          <a:bodyPr>
            <a:normAutofit lnSpcReduction="10000"/>
          </a:bodyPr>
          <a:lstStyle/>
          <a:p>
            <a:r>
              <a:rPr lang="en-US" dirty="0" smtClean="0"/>
              <a:t>1 Corinthians 10:16 The cup of blessing which we bless, is it not the communion of the blood of Christ? The bread which we break, is it not the communion of the body of Christ?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breaking of bread.JPG"/>
          <p:cNvPicPr>
            <a:picLocks noChangeAspect="1"/>
          </p:cNvPicPr>
          <p:nvPr/>
        </p:nvPicPr>
        <p:blipFill>
          <a:blip r:embed="rId2" cstate="print"/>
          <a:stretch>
            <a:fillRect/>
          </a:stretch>
        </p:blipFill>
        <p:spPr>
          <a:xfrm>
            <a:off x="0" y="1752600"/>
            <a:ext cx="9144000" cy="3505200"/>
          </a:xfrm>
          <a:prstGeom prst="rect">
            <a:avLst/>
          </a:prstGeom>
        </p:spPr>
      </p:pic>
      <p:sp>
        <p:nvSpPr>
          <p:cNvPr id="2" name="Title 1"/>
          <p:cNvSpPr>
            <a:spLocks noGrp="1"/>
          </p:cNvSpPr>
          <p:nvPr>
            <p:ph type="title"/>
          </p:nvPr>
        </p:nvSpPr>
        <p:spPr/>
        <p:txBody>
          <a:bodyPr/>
          <a:lstStyle/>
          <a:p>
            <a:pPr>
              <a:lnSpc>
                <a:spcPts val="3800"/>
              </a:lnSpc>
            </a:pPr>
            <a:r>
              <a:rPr lang="en-US" dirty="0" smtClean="0"/>
              <a:t>The Breaking of Bread..</a:t>
            </a:r>
            <a:br>
              <a:rPr lang="en-US" dirty="0" smtClean="0"/>
            </a:br>
            <a:r>
              <a:rPr lang="en-US" sz="3200" dirty="0" smtClean="0">
                <a:solidFill>
                  <a:srgbClr val="0070C0"/>
                </a:solidFill>
              </a:rPr>
              <a:t>Devoted to Communion </a:t>
            </a:r>
            <a:endParaRPr lang="en-US" sz="3200" dirty="0">
              <a:solidFill>
                <a:srgbClr val="0070C0"/>
              </a:solidFill>
            </a:endParaRPr>
          </a:p>
        </p:txBody>
      </p:sp>
      <p:sp>
        <p:nvSpPr>
          <p:cNvPr id="3" name="Content Placeholder 2"/>
          <p:cNvSpPr>
            <a:spLocks noGrp="1"/>
          </p:cNvSpPr>
          <p:nvPr>
            <p:ph idx="4294967295"/>
          </p:nvPr>
        </p:nvSpPr>
        <p:spPr>
          <a:xfrm>
            <a:off x="381000" y="1905000"/>
            <a:ext cx="8305800" cy="3657600"/>
          </a:xfrm>
          <a:solidFill>
            <a:schemeClr val="bg1">
              <a:alpha val="75000"/>
            </a:schemeClr>
          </a:solidFill>
        </p:spPr>
        <p:txBody>
          <a:bodyPr>
            <a:normAutofit fontScale="85000" lnSpcReduction="20000"/>
          </a:bodyPr>
          <a:lstStyle/>
          <a:p>
            <a:r>
              <a:rPr lang="en-US" dirty="0" smtClean="0"/>
              <a:t>Acts 20:7 Now on the first day of the week, when the disciples came together to break bread, Paul, ready to depart the next day, spoke to them and continued his message until midnight. </a:t>
            </a:r>
          </a:p>
          <a:p>
            <a:r>
              <a:rPr lang="en-US" dirty="0" smtClean="0"/>
              <a:t>1 Corinthians 16:2 On the first day of the week let each one of you lay something aside, storing up as he may prosper, that there be no collections when I come. </a:t>
            </a:r>
          </a:p>
        </p:txBody>
      </p:sp>
      <p:sp>
        <p:nvSpPr>
          <p:cNvPr id="6" name="Subtitle 5"/>
          <p:cNvSpPr txBox="1">
            <a:spLocks/>
          </p:cNvSpPr>
          <p:nvPr/>
        </p:nvSpPr>
        <p:spPr>
          <a:xfrm>
            <a:off x="228600" y="5638800"/>
            <a:ext cx="8458200" cy="838200"/>
          </a:xfrm>
          <a:prstGeom prst="rect">
            <a:avLst/>
          </a:prstGeom>
          <a:solidFill>
            <a:schemeClr val="bg1">
              <a:alpha val="60000"/>
            </a:schemeClr>
          </a:solidFill>
        </p:spPr>
        <p:txBody>
          <a:bodyPr vert="horz" lIns="91440" tIns="45720" rIns="91440" bIns="45720" rtlCol="0" anchor="ct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3600" noProof="0" dirty="0" smtClean="0">
                <a:solidFill>
                  <a:srgbClr val="0070C0"/>
                </a:solidFill>
                <a:effectLst>
                  <a:innerShdw blurRad="63500" dist="50800">
                    <a:prstClr val="black">
                      <a:alpha val="50000"/>
                    </a:prstClr>
                  </a:innerShdw>
                </a:effectLst>
                <a:latin typeface="Georgia" pitchFamily="18" charset="0"/>
                <a:cs typeface="Times New Roman" pitchFamily="18" charset="0"/>
              </a:rPr>
              <a:t>  We need a regular encounter with the death of Jesus to remind us we aren’t saved by ourselves..</a:t>
            </a:r>
            <a:endParaRPr kumimoji="0" lang="en-US" sz="3600" b="0" i="0" u="none" strike="noStrike" kern="1200" cap="none" spc="0" normalizeH="0" baseline="0" noProof="0" dirty="0">
              <a:ln>
                <a:noFill/>
              </a:ln>
              <a:solidFill>
                <a:srgbClr val="0070C0"/>
              </a:solidFill>
              <a:effectLst>
                <a:innerShdw blurRad="63500" dist="50800">
                  <a:prstClr val="black">
                    <a:alpha val="50000"/>
                  </a:prstClr>
                </a:innerShd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devoted in prayer.jpg"/>
          <p:cNvPicPr>
            <a:picLocks noChangeAspect="1"/>
          </p:cNvPicPr>
          <p:nvPr/>
        </p:nvPicPr>
        <p:blipFill>
          <a:blip r:embed="rId2" cstate="print"/>
          <a:stretch>
            <a:fillRect/>
          </a:stretch>
        </p:blipFill>
        <p:spPr>
          <a:xfrm>
            <a:off x="2286000" y="1524000"/>
            <a:ext cx="4457700" cy="4572000"/>
          </a:xfrm>
          <a:prstGeom prst="rect">
            <a:avLst/>
          </a:prstGeom>
        </p:spPr>
      </p:pic>
      <p:sp>
        <p:nvSpPr>
          <p:cNvPr id="2" name="Title 1"/>
          <p:cNvSpPr>
            <a:spLocks noGrp="1"/>
          </p:cNvSpPr>
          <p:nvPr>
            <p:ph type="title"/>
          </p:nvPr>
        </p:nvSpPr>
        <p:spPr/>
        <p:txBody>
          <a:bodyPr/>
          <a:lstStyle/>
          <a:p>
            <a:pPr>
              <a:lnSpc>
                <a:spcPts val="3800"/>
              </a:lnSpc>
            </a:pPr>
            <a:r>
              <a:rPr lang="en-US" dirty="0" smtClean="0"/>
              <a:t>Prayer..</a:t>
            </a:r>
            <a:br>
              <a:rPr lang="en-US" dirty="0" smtClean="0"/>
            </a:br>
            <a:r>
              <a:rPr lang="en-US" sz="3200" dirty="0" smtClean="0">
                <a:solidFill>
                  <a:srgbClr val="0070C0"/>
                </a:solidFill>
              </a:rPr>
              <a:t>Devoted to God’s Power </a:t>
            </a:r>
            <a:endParaRPr lang="en-US" sz="3200" dirty="0">
              <a:solidFill>
                <a:srgbClr val="0070C0"/>
              </a:solidFill>
            </a:endParaRPr>
          </a:p>
        </p:txBody>
      </p:sp>
      <p:sp>
        <p:nvSpPr>
          <p:cNvPr id="3" name="Content Placeholder 2"/>
          <p:cNvSpPr>
            <a:spLocks noGrp="1"/>
          </p:cNvSpPr>
          <p:nvPr>
            <p:ph idx="4294967295"/>
          </p:nvPr>
        </p:nvSpPr>
        <p:spPr>
          <a:xfrm>
            <a:off x="381000" y="1828800"/>
            <a:ext cx="8305800" cy="3733800"/>
          </a:xfrm>
          <a:solidFill>
            <a:schemeClr val="bg1">
              <a:alpha val="75000"/>
            </a:schemeClr>
          </a:solidFill>
        </p:spPr>
        <p:txBody>
          <a:bodyPr>
            <a:normAutofit lnSpcReduction="10000"/>
          </a:bodyPr>
          <a:lstStyle/>
          <a:p>
            <a:r>
              <a:rPr lang="en-US" dirty="0" smtClean="0"/>
              <a:t>Acts 1:14 These all continued with one accord in prayer and supplication, with the women and Mary the mother of Jesus, and with His brothers. </a:t>
            </a:r>
          </a:p>
          <a:p>
            <a:r>
              <a:rPr lang="en-US" dirty="0" smtClean="0"/>
              <a:t>Acts 3:1 Now Peter and John went up together to the temple at the hour of prayer, the ninth hour.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devoted in prayer.jpg"/>
          <p:cNvPicPr>
            <a:picLocks noChangeAspect="1"/>
          </p:cNvPicPr>
          <p:nvPr/>
        </p:nvPicPr>
        <p:blipFill>
          <a:blip r:embed="rId2" cstate="print"/>
          <a:stretch>
            <a:fillRect/>
          </a:stretch>
        </p:blipFill>
        <p:spPr>
          <a:xfrm>
            <a:off x="2286000" y="1524000"/>
            <a:ext cx="4457700" cy="4572000"/>
          </a:xfrm>
          <a:prstGeom prst="rect">
            <a:avLst/>
          </a:prstGeom>
        </p:spPr>
      </p:pic>
      <p:sp>
        <p:nvSpPr>
          <p:cNvPr id="2" name="Title 1"/>
          <p:cNvSpPr>
            <a:spLocks noGrp="1"/>
          </p:cNvSpPr>
          <p:nvPr>
            <p:ph type="title"/>
          </p:nvPr>
        </p:nvSpPr>
        <p:spPr/>
        <p:txBody>
          <a:bodyPr/>
          <a:lstStyle/>
          <a:p>
            <a:pPr>
              <a:lnSpc>
                <a:spcPts val="3800"/>
              </a:lnSpc>
            </a:pPr>
            <a:r>
              <a:rPr lang="en-US" dirty="0" smtClean="0"/>
              <a:t>Prayer..</a:t>
            </a:r>
            <a:br>
              <a:rPr lang="en-US" dirty="0" smtClean="0"/>
            </a:br>
            <a:r>
              <a:rPr lang="en-US" sz="3200" dirty="0" smtClean="0">
                <a:solidFill>
                  <a:srgbClr val="0070C0"/>
                </a:solidFill>
              </a:rPr>
              <a:t>Devoted to God’s Power </a:t>
            </a:r>
            <a:endParaRPr lang="en-US" sz="3200" dirty="0">
              <a:solidFill>
                <a:srgbClr val="0070C0"/>
              </a:solidFill>
            </a:endParaRPr>
          </a:p>
        </p:txBody>
      </p:sp>
      <p:sp>
        <p:nvSpPr>
          <p:cNvPr id="3" name="Content Placeholder 2"/>
          <p:cNvSpPr>
            <a:spLocks noGrp="1"/>
          </p:cNvSpPr>
          <p:nvPr>
            <p:ph idx="4294967295"/>
          </p:nvPr>
        </p:nvSpPr>
        <p:spPr>
          <a:xfrm>
            <a:off x="381000" y="1828800"/>
            <a:ext cx="8305800" cy="4038600"/>
          </a:xfrm>
          <a:solidFill>
            <a:schemeClr val="bg1">
              <a:alpha val="75000"/>
            </a:schemeClr>
          </a:solidFill>
        </p:spPr>
        <p:txBody>
          <a:bodyPr>
            <a:normAutofit fontScale="85000" lnSpcReduction="20000"/>
          </a:bodyPr>
          <a:lstStyle/>
          <a:p>
            <a:r>
              <a:rPr lang="en-US" dirty="0" smtClean="0"/>
              <a:t>Acts 4:29-31 Now, Lord, look on their threats, and grant to Your servants that with all boldness they may speak Your word, 30 by stretching out Your hand to heal, and that signs and wonders may be done through the name of Your holy Servant Jesus." 31 And when they had prayed, the place where they were assembled together was shaken; and they were all filled with the Holy Spirit, and they spoke the word of God with boldness.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dissolv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growth in Acts..</a:t>
            </a:r>
            <a:endParaRPr lang="en-US" dirty="0"/>
          </a:p>
        </p:txBody>
      </p:sp>
      <p:sp>
        <p:nvSpPr>
          <p:cNvPr id="3" name="Content Placeholder 2"/>
          <p:cNvSpPr>
            <a:spLocks noGrp="1"/>
          </p:cNvSpPr>
          <p:nvPr>
            <p:ph idx="4294967295"/>
          </p:nvPr>
        </p:nvSpPr>
        <p:spPr>
          <a:xfrm>
            <a:off x="914400" y="1828800"/>
            <a:ext cx="8229600" cy="4449763"/>
          </a:xfrm>
        </p:spPr>
        <p:txBody>
          <a:bodyPr/>
          <a:lstStyle/>
          <a:p>
            <a:r>
              <a:rPr lang="en-US" dirty="0" smtClean="0"/>
              <a:t>Acts 2:42 And they continued steadfastly in the apostles' doctrine and fellowship, in the breaking of bread, and in prayers.</a:t>
            </a:r>
          </a:p>
          <a:p>
            <a:endParaRPr lang="en-US" dirty="0"/>
          </a:p>
        </p:txBody>
      </p:sp>
      <p:pic>
        <p:nvPicPr>
          <p:cNvPr id="4" name="Picture 3" descr="Devoted-Sermon_Draft-1.jpg"/>
          <p:cNvPicPr>
            <a:picLocks noChangeAspect="1"/>
          </p:cNvPicPr>
          <p:nvPr/>
        </p:nvPicPr>
        <p:blipFill>
          <a:blip r:embed="rId2" cstate="print"/>
          <a:stretch>
            <a:fillRect/>
          </a:stretch>
        </p:blipFill>
        <p:spPr>
          <a:xfrm>
            <a:off x="3581400" y="4648200"/>
            <a:ext cx="2057400" cy="663324"/>
          </a:xfrm>
          <a:prstGeom prst="rect">
            <a:avLst/>
          </a:prstGeom>
        </p:spPr>
      </p:pic>
      <p:sp>
        <p:nvSpPr>
          <p:cNvPr id="5" name="TextBox 4"/>
          <p:cNvSpPr txBox="1"/>
          <p:nvPr/>
        </p:nvSpPr>
        <p:spPr>
          <a:xfrm>
            <a:off x="12192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Learning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6" name="TextBox 5"/>
          <p:cNvSpPr txBox="1"/>
          <p:nvPr/>
        </p:nvSpPr>
        <p:spPr>
          <a:xfrm>
            <a:off x="28956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Loving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7" name="TextBox 6"/>
          <p:cNvSpPr txBox="1"/>
          <p:nvPr/>
        </p:nvSpPr>
        <p:spPr>
          <a:xfrm>
            <a:off x="45720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Communing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8" name="TextBox 7"/>
          <p:cNvSpPr txBox="1"/>
          <p:nvPr/>
        </p:nvSpPr>
        <p:spPr>
          <a:xfrm>
            <a:off x="66294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Praying</a:t>
            </a:r>
            <a:endParaRPr lang="en-US" sz="2400" dirty="0">
              <a:solidFill>
                <a:srgbClr val="0070C0"/>
              </a:solidFill>
              <a:effectLst>
                <a:innerShdw blurRad="63500" dist="50800">
                  <a:prstClr val="black">
                    <a:alpha val="50000"/>
                  </a:prstClr>
                </a:innerShdw>
              </a:effectLst>
              <a:latin typeface="Georgia" pitchFamily="18" charset="0"/>
            </a:endParaRPr>
          </a:p>
        </p:txBody>
      </p:sp>
      <p:cxnSp>
        <p:nvCxnSpPr>
          <p:cNvPr id="10" name="Straight Arrow Connector 9"/>
          <p:cNvCxnSpPr/>
          <p:nvPr/>
        </p:nvCxnSpPr>
        <p:spPr>
          <a:xfrm flipH="1">
            <a:off x="2514600" y="5257800"/>
            <a:ext cx="1524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733800" y="52578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00600" y="52578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81600" y="5257800"/>
            <a:ext cx="1752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dissolve">
                                      <p:cBhvr>
                                        <p:cTn id="18" dur="500"/>
                                        <p:tgtEl>
                                          <p:spTgt spid="15"/>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par>
                                <p:cTn id="22" presetID="9"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par>
                                <p:cTn id="28" presetID="9" presetClass="entr" presetSubtype="0"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ssolv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owing church 02.jpg"/>
          <p:cNvPicPr>
            <a:picLocks noChangeAspect="1"/>
          </p:cNvPicPr>
          <p:nvPr/>
        </p:nvPicPr>
        <p:blipFill>
          <a:blip r:embed="rId2" cstate="print">
            <a:lum contrast="10000"/>
          </a:blip>
          <a:stretch>
            <a:fillRect/>
          </a:stretch>
        </p:blipFill>
        <p:spPr>
          <a:xfrm>
            <a:off x="3276600" y="2133600"/>
            <a:ext cx="2590800" cy="2914650"/>
          </a:xfrm>
          <a:prstGeom prst="rect">
            <a:avLst/>
          </a:prstGeom>
        </p:spPr>
      </p:pic>
      <p:sp>
        <p:nvSpPr>
          <p:cNvPr id="4" name="Title 3"/>
          <p:cNvSpPr>
            <a:spLocks noGrp="1"/>
          </p:cNvSpPr>
          <p:nvPr>
            <p:ph type="ctrTitle"/>
          </p:nvPr>
        </p:nvSpPr>
        <p:spPr/>
        <p:txBody>
          <a:bodyPr/>
          <a:lstStyle/>
          <a:p>
            <a:r>
              <a:rPr lang="en-US" sz="4400" dirty="0" smtClean="0">
                <a:solidFill>
                  <a:srgbClr val="8E0000"/>
                </a:solidFill>
                <a:effectLst>
                  <a:innerShdw blurRad="63500" dist="50800" dir="18900000">
                    <a:prstClr val="black">
                      <a:alpha val="50000"/>
                    </a:prstClr>
                  </a:innerShdw>
                </a:effectLst>
              </a:rPr>
              <a:t>The Church</a:t>
            </a:r>
            <a:r>
              <a:rPr lang="en-US" sz="4400" dirty="0" smtClean="0">
                <a:solidFill>
                  <a:srgbClr val="8E0000"/>
                </a:solidFill>
              </a:rPr>
              <a:t/>
            </a:r>
            <a:br>
              <a:rPr lang="en-US" sz="4400" dirty="0" smtClean="0">
                <a:solidFill>
                  <a:srgbClr val="8E0000"/>
                </a:solidFill>
              </a:rPr>
            </a:br>
            <a:r>
              <a:rPr lang="en-US" sz="4000" dirty="0" smtClean="0"/>
              <a:t>- </a:t>
            </a:r>
            <a:r>
              <a:rPr lang="en-US" sz="4000" dirty="0" smtClean="0">
                <a:solidFill>
                  <a:srgbClr val="8E0000"/>
                </a:solidFill>
              </a:rPr>
              <a:t>Devoted to God -</a:t>
            </a:r>
            <a:endParaRPr lang="en-US" sz="4000" dirty="0">
              <a:solidFill>
                <a:srgbClr val="8E0000"/>
              </a:solidFill>
            </a:endParaRPr>
          </a:p>
        </p:txBody>
      </p:sp>
      <p:sp>
        <p:nvSpPr>
          <p:cNvPr id="5" name="Subtitle 4"/>
          <p:cNvSpPr>
            <a:spLocks noGrp="1"/>
          </p:cNvSpPr>
          <p:nvPr>
            <p:ph type="subTitle" idx="1"/>
          </p:nvPr>
        </p:nvSpPr>
        <p:spPr/>
        <p:txBody>
          <a:bodyPr/>
          <a:lstStyle/>
          <a:p>
            <a:r>
              <a:rPr lang="en-US" dirty="0" smtClean="0"/>
              <a:t>Acts 2:42</a:t>
            </a:r>
            <a:endParaRPr lang="en-US" dirty="0"/>
          </a:p>
        </p:txBody>
      </p:sp>
      <p:pic>
        <p:nvPicPr>
          <p:cNvPr id="6" name="Picture 5" descr="Devoted-Sermon_Draft-1.jpg"/>
          <p:cNvPicPr>
            <a:picLocks noChangeAspect="1"/>
          </p:cNvPicPr>
          <p:nvPr/>
        </p:nvPicPr>
        <p:blipFill>
          <a:blip r:embed="rId3" cstate="print"/>
          <a:stretch>
            <a:fillRect/>
          </a:stretch>
        </p:blipFill>
        <p:spPr>
          <a:xfrm>
            <a:off x="3581400" y="4648200"/>
            <a:ext cx="2057400" cy="66332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ouse-church1.jpg"/>
          <p:cNvPicPr>
            <a:picLocks noChangeAspect="1"/>
          </p:cNvPicPr>
          <p:nvPr/>
        </p:nvPicPr>
        <p:blipFill>
          <a:blip r:embed="rId2" cstate="print">
            <a:lum contrast="10000"/>
          </a:blip>
          <a:stretch>
            <a:fillRect/>
          </a:stretch>
        </p:blipFill>
        <p:spPr>
          <a:xfrm>
            <a:off x="-1" y="0"/>
            <a:ext cx="9144001" cy="6858000"/>
          </a:xfrm>
          <a:prstGeom prst="rect">
            <a:avLst/>
          </a:prstGeom>
        </p:spPr>
      </p:pic>
      <p:sp>
        <p:nvSpPr>
          <p:cNvPr id="9" name="Subtitle 8"/>
          <p:cNvSpPr>
            <a:spLocks noGrp="1"/>
          </p:cNvSpPr>
          <p:nvPr>
            <p:ph type="subTitle" idx="1"/>
          </p:nvPr>
        </p:nvSpPr>
        <p:spPr/>
        <p:txBody>
          <a:bodyPr>
            <a:normAutofit fontScale="77500" lnSpcReduction="20000"/>
          </a:bodyPr>
          <a:lstStyle/>
          <a:p>
            <a:r>
              <a:rPr lang="en-US" dirty="0" smtClean="0"/>
              <a:t>Many churches have begun in homes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urch.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6" name="Subtitle 5"/>
          <p:cNvSpPr>
            <a:spLocks noGrp="1"/>
          </p:cNvSpPr>
          <p:nvPr>
            <p:ph type="subTitle" idx="1"/>
          </p:nvPr>
        </p:nvSpPr>
        <p:spPr>
          <a:xfrm>
            <a:off x="685800" y="5867400"/>
            <a:ext cx="7924800" cy="838200"/>
          </a:xfrm>
        </p:spPr>
        <p:txBody>
          <a:bodyPr>
            <a:normAutofit fontScale="77500" lnSpcReduction="20000"/>
          </a:bodyPr>
          <a:lstStyle/>
          <a:p>
            <a:r>
              <a:rPr lang="en-US" dirty="0" smtClean="0"/>
              <a:t>The church grew as members worked together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5562600" cy="990600"/>
          </a:xfrm>
        </p:spPr>
        <p:txBody>
          <a:bodyPr/>
          <a:lstStyle/>
          <a:p>
            <a:r>
              <a:rPr lang="en-US" dirty="0" smtClean="0"/>
              <a:t>Growth ceiling..</a:t>
            </a:r>
            <a:endParaRPr lang="en-US" dirty="0"/>
          </a:p>
        </p:txBody>
      </p:sp>
      <p:sp>
        <p:nvSpPr>
          <p:cNvPr id="3" name="Content Placeholder 2"/>
          <p:cNvSpPr>
            <a:spLocks noGrp="1"/>
          </p:cNvSpPr>
          <p:nvPr>
            <p:ph idx="1"/>
          </p:nvPr>
        </p:nvSpPr>
        <p:spPr>
          <a:xfrm>
            <a:off x="533400" y="1828801"/>
            <a:ext cx="8229600" cy="3276599"/>
          </a:xfrm>
          <a:solidFill>
            <a:schemeClr val="bg1">
              <a:alpha val="70000"/>
            </a:schemeClr>
          </a:solidFill>
        </p:spPr>
        <p:txBody>
          <a:bodyPr>
            <a:normAutofit fontScale="85000" lnSpcReduction="10000"/>
          </a:bodyPr>
          <a:lstStyle/>
          <a:p>
            <a:r>
              <a:rPr lang="en-US" dirty="0" smtClean="0">
                <a:solidFill>
                  <a:srgbClr val="8E0000"/>
                </a:solidFill>
              </a:rPr>
              <a:t>Ephesians 4:15-16</a:t>
            </a:r>
            <a:r>
              <a:rPr lang="en-US" dirty="0" smtClean="0"/>
              <a:t> </a:t>
            </a:r>
            <a:r>
              <a:rPr lang="en-US" dirty="0" smtClean="0"/>
              <a:t>may grow </a:t>
            </a:r>
            <a:r>
              <a:rPr lang="en-US" dirty="0" smtClean="0"/>
              <a:t>up in all things into Him who is the head — Christ —  16 from whom the whole body, joined and knit together by what every joint supplies, according to the effective working by which every part does its share, causes growth of the body for the edifying of itself in love. </a:t>
            </a:r>
          </a:p>
          <a:p>
            <a:endParaRPr lang="en-US" dirty="0"/>
          </a:p>
        </p:txBody>
      </p:sp>
      <p:sp>
        <p:nvSpPr>
          <p:cNvPr id="5" name="Subtitle 5"/>
          <p:cNvSpPr txBox="1">
            <a:spLocks/>
          </p:cNvSpPr>
          <p:nvPr/>
        </p:nvSpPr>
        <p:spPr>
          <a:xfrm>
            <a:off x="685800" y="5715000"/>
            <a:ext cx="8077200" cy="838200"/>
          </a:xfrm>
          <a:prstGeom prst="rect">
            <a:avLst/>
          </a:prstGeom>
          <a:solidFill>
            <a:schemeClr val="bg1">
              <a:alpha val="60000"/>
            </a:schemeClr>
          </a:solidFill>
        </p:spPr>
        <p:txBody>
          <a:bodyPr vert="horz" lIns="91440" tIns="45720" rIns="91440" bIns="45720" rtlCol="0" anchor="ctr">
            <a:normAutofit fontScale="85000" lnSpcReduction="10000"/>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3600" dirty="0" smtClean="0">
                <a:solidFill>
                  <a:srgbClr val="0070C0"/>
                </a:solidFill>
                <a:effectLst>
                  <a:innerShdw blurRad="63500" dist="50800">
                    <a:prstClr val="black">
                      <a:alpha val="50000"/>
                    </a:prstClr>
                  </a:innerShdw>
                </a:effectLst>
                <a:latin typeface="Georgia" pitchFamily="18" charset="0"/>
                <a:cs typeface="Times New Roman" pitchFamily="18" charset="0"/>
              </a:rPr>
              <a:t>Limit of combined strength of membership</a:t>
            </a:r>
            <a:endParaRPr kumimoji="0" lang="en-US" sz="3600" b="0" i="0" u="none" strike="noStrike" kern="1200" cap="none" spc="0" normalizeH="0" baseline="0" noProof="0" dirty="0">
              <a:ln>
                <a:noFill/>
              </a:ln>
              <a:solidFill>
                <a:srgbClr val="0070C0"/>
              </a:solidFill>
              <a:effectLst>
                <a:innerShdw blurRad="63500" dist="50800">
                  <a:prstClr val="black">
                    <a:alpha val="50000"/>
                  </a:prstClr>
                </a:innerShdw>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Keys to growth in Acts..</a:t>
            </a:r>
            <a:endParaRPr lang="en-US" dirty="0"/>
          </a:p>
        </p:txBody>
      </p:sp>
      <p:sp>
        <p:nvSpPr>
          <p:cNvPr id="3" name="Content Placeholder 2"/>
          <p:cNvSpPr>
            <a:spLocks noGrp="1"/>
          </p:cNvSpPr>
          <p:nvPr>
            <p:ph idx="4294967295"/>
          </p:nvPr>
        </p:nvSpPr>
        <p:spPr>
          <a:xfrm>
            <a:off x="914400" y="1828800"/>
            <a:ext cx="8229600" cy="4449763"/>
          </a:xfrm>
        </p:spPr>
        <p:txBody>
          <a:bodyPr/>
          <a:lstStyle/>
          <a:p>
            <a:r>
              <a:rPr lang="en-US" dirty="0" smtClean="0"/>
              <a:t>Acts 2:42 And they continued steadfastly in the apostles' doctrine and fellowship, in the breaking of bread, and in prayers.</a:t>
            </a:r>
          </a:p>
          <a:p>
            <a:endParaRPr lang="en-US" dirty="0"/>
          </a:p>
        </p:txBody>
      </p:sp>
      <p:pic>
        <p:nvPicPr>
          <p:cNvPr id="4" name="Picture 3" descr="Devoted-Sermon_Draft-1.jpg"/>
          <p:cNvPicPr>
            <a:picLocks noChangeAspect="1"/>
          </p:cNvPicPr>
          <p:nvPr/>
        </p:nvPicPr>
        <p:blipFill>
          <a:blip r:embed="rId2" cstate="print"/>
          <a:stretch>
            <a:fillRect/>
          </a:stretch>
        </p:blipFill>
        <p:spPr>
          <a:xfrm>
            <a:off x="3581400" y="4648200"/>
            <a:ext cx="2057400" cy="663324"/>
          </a:xfrm>
          <a:prstGeom prst="rect">
            <a:avLst/>
          </a:prstGeom>
        </p:spPr>
      </p:pic>
      <p:sp>
        <p:nvSpPr>
          <p:cNvPr id="5" name="TextBox 4"/>
          <p:cNvSpPr txBox="1"/>
          <p:nvPr/>
        </p:nvSpPr>
        <p:spPr>
          <a:xfrm>
            <a:off x="12192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Learning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6" name="TextBox 5"/>
          <p:cNvSpPr txBox="1"/>
          <p:nvPr/>
        </p:nvSpPr>
        <p:spPr>
          <a:xfrm>
            <a:off x="28956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Loving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7" name="TextBox 6"/>
          <p:cNvSpPr txBox="1"/>
          <p:nvPr/>
        </p:nvSpPr>
        <p:spPr>
          <a:xfrm>
            <a:off x="45720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Communing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8" name="TextBox 7"/>
          <p:cNvSpPr txBox="1"/>
          <p:nvPr/>
        </p:nvSpPr>
        <p:spPr>
          <a:xfrm>
            <a:off x="66294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Praying</a:t>
            </a:r>
            <a:endParaRPr lang="en-US" sz="2400" dirty="0">
              <a:solidFill>
                <a:srgbClr val="0070C0"/>
              </a:solidFill>
              <a:effectLst>
                <a:innerShdw blurRad="63500" dist="50800">
                  <a:prstClr val="black">
                    <a:alpha val="50000"/>
                  </a:prstClr>
                </a:innerShdw>
              </a:effectLst>
              <a:latin typeface="Georgia" pitchFamily="18" charset="0"/>
            </a:endParaRPr>
          </a:p>
        </p:txBody>
      </p:sp>
      <p:cxnSp>
        <p:nvCxnSpPr>
          <p:cNvPr id="10" name="Straight Arrow Connector 9"/>
          <p:cNvCxnSpPr/>
          <p:nvPr/>
        </p:nvCxnSpPr>
        <p:spPr>
          <a:xfrm flipH="1">
            <a:off x="2514600" y="5257800"/>
            <a:ext cx="1524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733800" y="52578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00600" y="52578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81600" y="5257800"/>
            <a:ext cx="1752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dissolve">
                                      <p:cBhvr>
                                        <p:cTn id="18" dur="500"/>
                                        <p:tgtEl>
                                          <p:spTgt spid="15"/>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par>
                                <p:cTn id="22" presetID="9"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par>
                                <p:cTn id="28" presetID="9" presetClass="entr" presetSubtype="0"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ssolv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562600" cy="1371600"/>
          </a:xfrm>
        </p:spPr>
        <p:txBody>
          <a:bodyPr/>
          <a:lstStyle/>
          <a:p>
            <a:pPr>
              <a:lnSpc>
                <a:spcPts val="3800"/>
              </a:lnSpc>
            </a:pPr>
            <a:r>
              <a:rPr lang="en-US" dirty="0" smtClean="0"/>
              <a:t>Apostles’ Doctrine..</a:t>
            </a:r>
            <a:br>
              <a:rPr lang="en-US" dirty="0" smtClean="0"/>
            </a:br>
            <a:r>
              <a:rPr lang="en-US" dirty="0" smtClean="0"/>
              <a:t>  </a:t>
            </a:r>
            <a:r>
              <a:rPr lang="en-US" sz="3200" dirty="0" smtClean="0">
                <a:solidFill>
                  <a:srgbClr val="0070C0"/>
                </a:solidFill>
              </a:rPr>
              <a:t>Devoted to Learning</a:t>
            </a:r>
            <a:endParaRPr lang="en-US" sz="3200" dirty="0">
              <a:solidFill>
                <a:srgbClr val="0070C0"/>
              </a:solidFill>
            </a:endParaRPr>
          </a:p>
        </p:txBody>
      </p:sp>
      <p:sp>
        <p:nvSpPr>
          <p:cNvPr id="3" name="Content Placeholder 2"/>
          <p:cNvSpPr>
            <a:spLocks noGrp="1"/>
          </p:cNvSpPr>
          <p:nvPr>
            <p:ph idx="1"/>
          </p:nvPr>
        </p:nvSpPr>
        <p:spPr>
          <a:xfrm>
            <a:off x="533400" y="1752600"/>
            <a:ext cx="8229600" cy="4114800"/>
          </a:xfrm>
        </p:spPr>
        <p:txBody>
          <a:bodyPr>
            <a:normAutofit fontScale="85000" lnSpcReduction="20000"/>
          </a:bodyPr>
          <a:lstStyle/>
          <a:p>
            <a:r>
              <a:rPr lang="en-US" dirty="0" smtClean="0"/>
              <a:t>John 16:8-10 And when He has come, He will convict the world of sin, and of </a:t>
            </a:r>
            <a:r>
              <a:rPr lang="en-US" dirty="0" smtClean="0"/>
              <a:t>right-</a:t>
            </a:r>
            <a:r>
              <a:rPr lang="en-US" dirty="0" err="1" smtClean="0"/>
              <a:t>eousness</a:t>
            </a:r>
            <a:r>
              <a:rPr lang="en-US" dirty="0" smtClean="0"/>
              <a:t>, and of judgment:  9 of sin, because they do not believe in Me;  10 of righteousness, because I go to My Father and you see Me no </a:t>
            </a:r>
            <a:r>
              <a:rPr lang="en-US" dirty="0" smtClean="0"/>
              <a:t>more.. </a:t>
            </a:r>
            <a:endParaRPr lang="en-US" dirty="0" smtClean="0"/>
          </a:p>
          <a:p>
            <a:r>
              <a:rPr lang="en-US" dirty="0" smtClean="0"/>
              <a:t>John 16:12-13 "I still have many things to say to you, but you cannot bear them now.  13 However, when He, the Spirit of truth, has come, He will guide you into all truth.."</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BibleStudies.jpg"/>
          <p:cNvPicPr>
            <a:picLocks noChangeAspect="1"/>
          </p:cNvPicPr>
          <p:nvPr/>
        </p:nvPicPr>
        <p:blipFill>
          <a:blip r:embed="rId2" cstate="print"/>
          <a:stretch>
            <a:fillRect/>
          </a:stretch>
        </p:blipFill>
        <p:spPr>
          <a:xfrm>
            <a:off x="0" y="1676400"/>
            <a:ext cx="9144000" cy="3200400"/>
          </a:xfrm>
          <a:prstGeom prst="rect">
            <a:avLst/>
          </a:prstGeom>
        </p:spPr>
      </p:pic>
      <p:sp>
        <p:nvSpPr>
          <p:cNvPr id="3" name="Title 2"/>
          <p:cNvSpPr>
            <a:spLocks noGrp="1"/>
          </p:cNvSpPr>
          <p:nvPr>
            <p:ph type="title"/>
          </p:nvPr>
        </p:nvSpPr>
        <p:spPr>
          <a:xfrm>
            <a:off x="381000" y="304800"/>
            <a:ext cx="6477000" cy="1143000"/>
          </a:xfrm>
        </p:spPr>
        <p:txBody>
          <a:bodyPr>
            <a:normAutofit fontScale="90000"/>
          </a:bodyPr>
          <a:lstStyle/>
          <a:p>
            <a:r>
              <a:rPr lang="en-US" dirty="0" smtClean="0"/>
              <a:t>Desiring to Learn from God..</a:t>
            </a:r>
            <a:endParaRPr lang="en-US" dirty="0"/>
          </a:p>
        </p:txBody>
      </p:sp>
      <p:sp>
        <p:nvSpPr>
          <p:cNvPr id="4" name="Content Placeholder 3"/>
          <p:cNvSpPr>
            <a:spLocks noGrp="1"/>
          </p:cNvSpPr>
          <p:nvPr>
            <p:ph idx="1"/>
          </p:nvPr>
        </p:nvSpPr>
        <p:spPr>
          <a:xfrm>
            <a:off x="381000" y="1981199"/>
            <a:ext cx="8382000" cy="3505201"/>
          </a:xfrm>
          <a:solidFill>
            <a:schemeClr val="bg1">
              <a:alpha val="70000"/>
            </a:schemeClr>
          </a:solidFill>
        </p:spPr>
        <p:txBody>
          <a:bodyPr>
            <a:normAutofit fontScale="92500" lnSpcReduction="10000"/>
          </a:bodyPr>
          <a:lstStyle/>
          <a:p>
            <a:r>
              <a:rPr lang="en-US" dirty="0" smtClean="0"/>
              <a:t>Acts 2:43 Then fear came upon every soul, and many wonders and signs were done through the apostles. </a:t>
            </a:r>
          </a:p>
          <a:p>
            <a:r>
              <a:rPr lang="en-US" dirty="0" smtClean="0"/>
              <a:t>Acts 2:37 Now when they heard this, they were cut to the heart, and said to Peter and the rest of the apostles, "Men and brethren, what shall we do?"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BibleStudies.jpg"/>
          <p:cNvPicPr>
            <a:picLocks noChangeAspect="1"/>
          </p:cNvPicPr>
          <p:nvPr/>
        </p:nvPicPr>
        <p:blipFill>
          <a:blip r:embed="rId2" cstate="print"/>
          <a:stretch>
            <a:fillRect/>
          </a:stretch>
        </p:blipFill>
        <p:spPr>
          <a:xfrm>
            <a:off x="0" y="1676400"/>
            <a:ext cx="9144000" cy="3200400"/>
          </a:xfrm>
          <a:prstGeom prst="rect">
            <a:avLst/>
          </a:prstGeom>
        </p:spPr>
      </p:pic>
      <p:sp>
        <p:nvSpPr>
          <p:cNvPr id="3" name="Title 2"/>
          <p:cNvSpPr>
            <a:spLocks noGrp="1"/>
          </p:cNvSpPr>
          <p:nvPr>
            <p:ph type="title"/>
          </p:nvPr>
        </p:nvSpPr>
        <p:spPr>
          <a:xfrm>
            <a:off x="381000" y="304800"/>
            <a:ext cx="6477000" cy="1143000"/>
          </a:xfrm>
        </p:spPr>
        <p:txBody>
          <a:bodyPr>
            <a:normAutofit fontScale="90000"/>
          </a:bodyPr>
          <a:lstStyle/>
          <a:p>
            <a:r>
              <a:rPr lang="en-US" dirty="0" smtClean="0"/>
              <a:t>Desiring to Learn from God..</a:t>
            </a:r>
            <a:endParaRPr lang="en-US" dirty="0"/>
          </a:p>
        </p:txBody>
      </p:sp>
      <p:sp>
        <p:nvSpPr>
          <p:cNvPr id="4" name="Content Placeholder 3"/>
          <p:cNvSpPr>
            <a:spLocks noGrp="1"/>
          </p:cNvSpPr>
          <p:nvPr>
            <p:ph idx="1"/>
          </p:nvPr>
        </p:nvSpPr>
        <p:spPr>
          <a:xfrm>
            <a:off x="381000" y="1981199"/>
            <a:ext cx="8382000" cy="3505201"/>
          </a:xfrm>
          <a:solidFill>
            <a:schemeClr val="bg1">
              <a:alpha val="70000"/>
            </a:schemeClr>
          </a:solidFill>
        </p:spPr>
        <p:txBody>
          <a:bodyPr>
            <a:normAutofit/>
          </a:bodyPr>
          <a:lstStyle/>
          <a:p>
            <a:r>
              <a:rPr lang="en-US" dirty="0" smtClean="0"/>
              <a:t>Being present when God’s way taught..</a:t>
            </a:r>
          </a:p>
          <a:p>
            <a:r>
              <a:rPr lang="en-US" dirty="0" smtClean="0"/>
              <a:t>H</a:t>
            </a:r>
            <a:r>
              <a:rPr lang="en-US" dirty="0" smtClean="0"/>
              <a:t>eeding what the apostles taught..</a:t>
            </a:r>
          </a:p>
          <a:p>
            <a:r>
              <a:rPr lang="en-US" dirty="0" smtClean="0"/>
              <a:t>Spending time in God’s word..</a:t>
            </a:r>
          </a:p>
          <a:p>
            <a:r>
              <a:rPr lang="en-US" dirty="0" smtClean="0"/>
              <a:t>Meditating and surrendering to it..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ssolv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ssolv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dissolve">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fellowship and unity.jpg"/>
          <p:cNvPicPr>
            <a:picLocks noChangeAspect="1"/>
          </p:cNvPicPr>
          <p:nvPr/>
        </p:nvPicPr>
        <p:blipFill>
          <a:blip r:embed="rId2" cstate="print"/>
          <a:stretch>
            <a:fillRect/>
          </a:stretch>
        </p:blipFill>
        <p:spPr>
          <a:xfrm>
            <a:off x="0" y="1600200"/>
            <a:ext cx="9144000" cy="3581400"/>
          </a:xfrm>
          <a:prstGeom prst="rect">
            <a:avLst/>
          </a:prstGeom>
        </p:spPr>
      </p:pic>
      <p:sp>
        <p:nvSpPr>
          <p:cNvPr id="2" name="Title 1"/>
          <p:cNvSpPr>
            <a:spLocks noGrp="1"/>
          </p:cNvSpPr>
          <p:nvPr>
            <p:ph type="title"/>
          </p:nvPr>
        </p:nvSpPr>
        <p:spPr/>
        <p:txBody>
          <a:bodyPr/>
          <a:lstStyle/>
          <a:p>
            <a:pPr>
              <a:lnSpc>
                <a:spcPts val="3800"/>
              </a:lnSpc>
            </a:pPr>
            <a:r>
              <a:rPr lang="en-US" dirty="0" smtClean="0"/>
              <a:t>Fellowship..</a:t>
            </a:r>
            <a:br>
              <a:rPr lang="en-US" dirty="0" smtClean="0"/>
            </a:br>
            <a:r>
              <a:rPr lang="en-US" sz="3200" dirty="0" smtClean="0">
                <a:solidFill>
                  <a:srgbClr val="0070C0"/>
                </a:solidFill>
              </a:rPr>
              <a:t>Devoted to Loving</a:t>
            </a:r>
            <a:endParaRPr lang="en-US" sz="3200" dirty="0">
              <a:solidFill>
                <a:srgbClr val="0070C0"/>
              </a:solidFill>
            </a:endParaRPr>
          </a:p>
        </p:txBody>
      </p:sp>
      <p:sp>
        <p:nvSpPr>
          <p:cNvPr id="3" name="Content Placeholder 2"/>
          <p:cNvSpPr>
            <a:spLocks noGrp="1"/>
          </p:cNvSpPr>
          <p:nvPr>
            <p:ph idx="4294967295"/>
          </p:nvPr>
        </p:nvSpPr>
        <p:spPr>
          <a:xfrm>
            <a:off x="457200" y="2057400"/>
            <a:ext cx="8229600" cy="2819400"/>
          </a:xfrm>
          <a:solidFill>
            <a:schemeClr val="bg1">
              <a:alpha val="75000"/>
            </a:schemeClr>
          </a:solidFill>
        </p:spPr>
        <p:txBody>
          <a:bodyPr>
            <a:normAutofit fontScale="92500"/>
          </a:bodyPr>
          <a:lstStyle/>
          <a:p>
            <a:r>
              <a:rPr lang="en-US" dirty="0" smtClean="0"/>
              <a:t>Acts 20:28 Therefore take heed to yourselves and to all the flock, among which the Holy Spirit has made you overseers, to shepherd the church of God which He purchased with His own blood.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5366</TotalTime>
  <Words>774</Words>
  <Application>Microsoft Office PowerPoint</Application>
  <PresentationFormat>On-screen Show (4:3)</PresentationFormat>
  <Paragraphs>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Church - Devoted to God -</vt:lpstr>
      <vt:lpstr>Slide 2</vt:lpstr>
      <vt:lpstr>Slide 3</vt:lpstr>
      <vt:lpstr>Growth ceiling..</vt:lpstr>
      <vt:lpstr>Keys to growth in Acts..</vt:lpstr>
      <vt:lpstr>Apostles’ Doctrine..   Devoted to Learning</vt:lpstr>
      <vt:lpstr>Desiring to Learn from God..</vt:lpstr>
      <vt:lpstr>Desiring to Learn from God..</vt:lpstr>
      <vt:lpstr>Fellowship.. Devoted to Loving</vt:lpstr>
      <vt:lpstr>Fellowship.. Devoted to Loving</vt:lpstr>
      <vt:lpstr>The Breaking of Bread.. Devoted to Communion </vt:lpstr>
      <vt:lpstr>The Breaking of Bread.. Devoted to Communion </vt:lpstr>
      <vt:lpstr>Prayer.. Devoted to God’s Power </vt:lpstr>
      <vt:lpstr>Prayer.. Devoted to God’s Power </vt:lpstr>
      <vt:lpstr>Keys to growth in Acts..</vt:lpstr>
      <vt:lpstr>The Church - Devoted to God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343</cp:revision>
  <dcterms:created xsi:type="dcterms:W3CDTF">2011-02-15T07:29:10Z</dcterms:created>
  <dcterms:modified xsi:type="dcterms:W3CDTF">2016-03-20T22:22:04Z</dcterms:modified>
</cp:coreProperties>
</file>