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7" r:id="rId2"/>
    <p:sldId id="282" r:id="rId3"/>
    <p:sldId id="285" r:id="rId4"/>
    <p:sldId id="288" r:id="rId5"/>
    <p:sldId id="289" r:id="rId6"/>
    <p:sldId id="290" r:id="rId7"/>
    <p:sldId id="291" r:id="rId8"/>
    <p:sldId id="292" r:id="rId9"/>
    <p:sldId id="293" r:id="rId10"/>
    <p:sldId id="296" r:id="rId11"/>
    <p:sldId id="294" r:id="rId12"/>
    <p:sldId id="295" r:id="rId13"/>
    <p:sldId id="29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360000"/>
    <a:srgbClr val="744D26"/>
    <a:srgbClr val="008EC0"/>
    <a:srgbClr val="9A0000"/>
    <a:srgbClr val="8E0000"/>
    <a:srgbClr val="007A00"/>
    <a:srgbClr val="51361B"/>
    <a:srgbClr val="996633"/>
    <a:srgbClr val="1B1B1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93" d="100"/>
          <a:sy n="93" d="100"/>
        </p:scale>
        <p:origin x="-114"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4/20/2016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9E6BB74-C65B-4A59-B95B-EDD151E5186B}"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762000" y="685800"/>
            <a:ext cx="7772400" cy="1295399"/>
          </a:xfrm>
        </p:spPr>
        <p:txBody>
          <a:bodyPr>
            <a:noAutofit/>
          </a:bodyPr>
          <a:lstStyle>
            <a:lvl1pPr algn="ctr">
              <a:defRPr sz="5400"/>
            </a:lvl1pPr>
          </a:lstStyle>
          <a:p>
            <a:r>
              <a:rPr lang="en-US" dirty="0" smtClean="0"/>
              <a:t>Master title style</a:t>
            </a:r>
            <a:endParaRPr lang="en-US" dirty="0"/>
          </a:p>
        </p:txBody>
      </p:sp>
      <p:pic>
        <p:nvPicPr>
          <p:cNvPr id="10" name="Picture 9" descr="growing church 02.jpg"/>
          <p:cNvPicPr>
            <a:picLocks noChangeAspect="1"/>
          </p:cNvPicPr>
          <p:nvPr userDrawn="1"/>
        </p:nvPicPr>
        <p:blipFill>
          <a:blip r:embed="rId2" cstate="print">
            <a:lum contrast="10000"/>
          </a:blip>
          <a:stretch>
            <a:fillRect/>
          </a:stretch>
        </p:blipFill>
        <p:spPr>
          <a:xfrm>
            <a:off x="3276600" y="2133600"/>
            <a:ext cx="2590800" cy="2914650"/>
          </a:xfrm>
          <a:prstGeom prst="rect">
            <a:avLst/>
          </a:prstGeom>
        </p:spPr>
      </p:pic>
      <p:pic>
        <p:nvPicPr>
          <p:cNvPr id="11" name="Picture 10" descr="Devoted-Sermon_Draft-1.jpg"/>
          <p:cNvPicPr>
            <a:picLocks noChangeAspect="1"/>
          </p:cNvPicPr>
          <p:nvPr userDrawn="1"/>
        </p:nvPicPr>
        <p:blipFill>
          <a:blip r:embed="rId3" cstate="print"/>
          <a:stretch>
            <a:fillRect/>
          </a:stretch>
        </p:blipFill>
        <p:spPr>
          <a:xfrm>
            <a:off x="3581400" y="4648200"/>
            <a:ext cx="2057400" cy="663324"/>
          </a:xfrm>
          <a:prstGeom prst="rect">
            <a:avLst/>
          </a:prstGeom>
        </p:spPr>
      </p:pic>
      <p:sp>
        <p:nvSpPr>
          <p:cNvPr id="3" name="Subtitle 2"/>
          <p:cNvSpPr>
            <a:spLocks noGrp="1"/>
          </p:cNvSpPr>
          <p:nvPr>
            <p:ph type="subTitle" idx="1" hasCustomPrompt="1"/>
          </p:nvPr>
        </p:nvSpPr>
        <p:spPr>
          <a:xfrm>
            <a:off x="1371600" y="5486400"/>
            <a:ext cx="6400800" cy="838200"/>
          </a:xfrm>
        </p:spPr>
        <p:txBody>
          <a:bodyPr anchor="ctr"/>
          <a:lstStyle>
            <a:lvl1pPr marL="0" indent="0" algn="ctr">
              <a:buNone/>
              <a:defRPr>
                <a:solidFill>
                  <a:srgbClr val="007A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4/20/2016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4/20/2016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000">
                <a:solidFill>
                  <a:srgbClr val="8E0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3200" b="0">
                <a:solidFill>
                  <a:schemeClr val="tx1"/>
                </a:solidFill>
                <a:latin typeface="Georgia" pitchFamily="18" charset="0"/>
              </a:defRPr>
            </a:lvl1pPr>
            <a:lvl2pPr>
              <a:defRPr sz="2800" b="0">
                <a:solidFill>
                  <a:schemeClr val="tx1"/>
                </a:solidFill>
                <a:latin typeface="Georgia" pitchFamily="18" charset="0"/>
              </a:defRPr>
            </a:lvl2pPr>
            <a:lvl3pPr>
              <a:defRPr sz="2400" b="0">
                <a:solidFill>
                  <a:schemeClr val="tx1"/>
                </a:solidFill>
                <a:latin typeface="Georgia" pitchFamily="18" charset="0"/>
              </a:defRPr>
            </a:lvl3pPr>
            <a:lvl4pPr>
              <a:defRPr sz="1800" b="0">
                <a:solidFill>
                  <a:srgbClr val="009900"/>
                </a:solidFill>
                <a:latin typeface="Georgia" pitchFamily="18" charset="0"/>
              </a:defRPr>
            </a:lvl4pPr>
            <a:lvl5pPr>
              <a:defRPr sz="1800" b="0">
                <a:solidFill>
                  <a:srgbClr val="009900"/>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4/20/2016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4/20/2016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rgbClr val="1D1D1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sp>
        <p:nvSpPr>
          <p:cNvPr id="6" name="Rectangle 5"/>
          <p:cNvSpPr/>
          <p:nvPr userDrawn="1"/>
        </p:nvSpPr>
        <p:spPr>
          <a:xfrm>
            <a:off x="0" y="0"/>
            <a:ext cx="9144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9144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growing church 02.jpg"/>
          <p:cNvPicPr>
            <a:picLocks noChangeAspect="1"/>
          </p:cNvPicPr>
          <p:nvPr userDrawn="1"/>
        </p:nvPicPr>
        <p:blipFill>
          <a:blip r:embed="rId14" cstate="print">
            <a:lum bright="15000" contrast="10000"/>
          </a:blip>
          <a:stretch>
            <a:fillRect/>
          </a:stretch>
        </p:blipFill>
        <p:spPr>
          <a:xfrm>
            <a:off x="3276600" y="2362200"/>
            <a:ext cx="2590800" cy="291465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533400" y="1828800"/>
            <a:ext cx="8229600" cy="4449763"/>
          </a:xfrm>
          <a:prstGeom prst="rect">
            <a:avLst/>
          </a:prstGeom>
          <a:solidFill>
            <a:schemeClr val="bg1">
              <a:alpha val="60000"/>
            </a:scheme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rgbClr val="8E0000"/>
          </a:solidFill>
          <a:effectLst>
            <a:innerShdw blurRad="63500" dist="50800">
              <a:prstClr val="black">
                <a:alpha val="50000"/>
              </a:prstClr>
            </a:innerShd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rgbClr val="007A00"/>
          </a:solidFill>
          <a:effectLst>
            <a:innerShdw blurRad="63500" dist="50800">
              <a:prstClr val="black">
                <a:alpha val="50000"/>
              </a:prstClr>
            </a:innerShd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rgbClr val="007A00"/>
          </a:solidFill>
          <a:effectLst>
            <a:innerShdw blurRad="63500" dist="50800">
              <a:prstClr val="black">
                <a:alpha val="50000"/>
              </a:prstClr>
            </a:innerShd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rgbClr val="007A00"/>
          </a:solidFill>
          <a:effectLst>
            <a:innerShdw blurRad="63500" dist="50800">
              <a:prstClr val="black">
                <a:alpha val="50000"/>
              </a:prstClr>
            </a:innerShd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rgbClr val="009900"/>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rgbClr val="009900"/>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growing church 02.jpg"/>
          <p:cNvPicPr>
            <a:picLocks noChangeAspect="1"/>
          </p:cNvPicPr>
          <p:nvPr/>
        </p:nvPicPr>
        <p:blipFill>
          <a:blip r:embed="rId2" cstate="print">
            <a:lum contrast="10000"/>
          </a:blip>
          <a:stretch>
            <a:fillRect/>
          </a:stretch>
        </p:blipFill>
        <p:spPr>
          <a:xfrm>
            <a:off x="3276600" y="2133600"/>
            <a:ext cx="2590800" cy="2914650"/>
          </a:xfrm>
          <a:prstGeom prst="rect">
            <a:avLst/>
          </a:prstGeom>
        </p:spPr>
      </p:pic>
      <p:sp>
        <p:nvSpPr>
          <p:cNvPr id="4" name="Title 3"/>
          <p:cNvSpPr>
            <a:spLocks noGrp="1"/>
          </p:cNvSpPr>
          <p:nvPr>
            <p:ph type="ctrTitle"/>
          </p:nvPr>
        </p:nvSpPr>
        <p:spPr/>
        <p:txBody>
          <a:bodyPr/>
          <a:lstStyle/>
          <a:p>
            <a:r>
              <a:rPr lang="en-US" sz="4400" dirty="0" smtClean="0">
                <a:solidFill>
                  <a:srgbClr val="9A0000"/>
                </a:solidFill>
                <a:effectLst>
                  <a:innerShdw blurRad="63500" dist="50800" dir="18900000">
                    <a:prstClr val="black">
                      <a:alpha val="50000"/>
                    </a:prstClr>
                  </a:innerShdw>
                </a:effectLst>
              </a:rPr>
              <a:t>The Church</a:t>
            </a:r>
            <a:r>
              <a:rPr lang="en-US" sz="4400" dirty="0" smtClean="0">
                <a:solidFill>
                  <a:srgbClr val="9A0000"/>
                </a:solidFill>
              </a:rPr>
              <a:t/>
            </a:r>
            <a:br>
              <a:rPr lang="en-US" sz="4400" dirty="0" smtClean="0">
                <a:solidFill>
                  <a:srgbClr val="9A0000"/>
                </a:solidFill>
              </a:rPr>
            </a:br>
            <a:r>
              <a:rPr lang="en-US" sz="3600" dirty="0" smtClean="0">
                <a:solidFill>
                  <a:srgbClr val="9A0000"/>
                </a:solidFill>
              </a:rPr>
              <a:t>- </a:t>
            </a:r>
            <a:r>
              <a:rPr lang="en-US" sz="3600" dirty="0" smtClean="0">
                <a:solidFill>
                  <a:schemeClr val="tx2"/>
                </a:solidFill>
              </a:rPr>
              <a:t>Handling Problems Wisely </a:t>
            </a:r>
            <a:r>
              <a:rPr lang="en-US" sz="3600" dirty="0" smtClean="0">
                <a:solidFill>
                  <a:srgbClr val="9A0000"/>
                </a:solidFill>
              </a:rPr>
              <a:t>-</a:t>
            </a:r>
            <a:endParaRPr lang="en-US" sz="3600" dirty="0">
              <a:solidFill>
                <a:srgbClr val="9A0000"/>
              </a:solidFill>
            </a:endParaRPr>
          </a:p>
        </p:txBody>
      </p:sp>
      <p:sp>
        <p:nvSpPr>
          <p:cNvPr id="5" name="Subtitle 4"/>
          <p:cNvSpPr>
            <a:spLocks noGrp="1"/>
          </p:cNvSpPr>
          <p:nvPr>
            <p:ph type="subTitle" idx="1"/>
          </p:nvPr>
        </p:nvSpPr>
        <p:spPr/>
        <p:txBody>
          <a:bodyPr/>
          <a:lstStyle/>
          <a:p>
            <a:r>
              <a:rPr lang="en-US" dirty="0" smtClean="0">
                <a:solidFill>
                  <a:schemeClr val="tx1"/>
                </a:solidFill>
              </a:rPr>
              <a:t>Acts 6:1-7</a:t>
            </a:r>
            <a:endParaRPr lang="en-US" dirty="0">
              <a:solidFill>
                <a:schemeClr val="tx1"/>
              </a:solidFill>
            </a:endParaRPr>
          </a:p>
        </p:txBody>
      </p:sp>
      <p:pic>
        <p:nvPicPr>
          <p:cNvPr id="9" name="Picture 8" descr="ProblemSolution.jpg"/>
          <p:cNvPicPr>
            <a:picLocks noChangeAspect="1"/>
          </p:cNvPicPr>
          <p:nvPr/>
        </p:nvPicPr>
        <p:blipFill>
          <a:blip r:embed="rId3" cstate="print">
            <a:lum bright="-7000" contrast="10000"/>
          </a:blip>
          <a:stretch>
            <a:fillRect/>
          </a:stretch>
        </p:blipFill>
        <p:spPr>
          <a:xfrm>
            <a:off x="3581400" y="4724400"/>
            <a:ext cx="2057400" cy="87387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ealing with problems wisely.jpg"/>
          <p:cNvPicPr>
            <a:picLocks noChangeAspect="1"/>
          </p:cNvPicPr>
          <p:nvPr/>
        </p:nvPicPr>
        <p:blipFill>
          <a:blip r:embed="rId2" cstate="print"/>
          <a:stretch>
            <a:fillRect/>
          </a:stretch>
        </p:blipFill>
        <p:spPr>
          <a:xfrm>
            <a:off x="-1" y="0"/>
            <a:ext cx="9144001" cy="6858000"/>
          </a:xfrm>
          <a:prstGeom prst="rect">
            <a:avLst/>
          </a:prstGeom>
        </p:spPr>
      </p:pic>
      <p:sp>
        <p:nvSpPr>
          <p:cNvPr id="2" name="Title 1"/>
          <p:cNvSpPr>
            <a:spLocks noGrp="1"/>
          </p:cNvSpPr>
          <p:nvPr>
            <p:ph type="title"/>
          </p:nvPr>
        </p:nvSpPr>
        <p:spPr/>
        <p:txBody>
          <a:bodyPr>
            <a:normAutofit/>
          </a:bodyPr>
          <a:lstStyle/>
          <a:p>
            <a:r>
              <a:rPr lang="en-US" sz="3600" dirty="0" smtClean="0">
                <a:solidFill>
                  <a:schemeClr val="bg1"/>
                </a:solidFill>
                <a:effectLst/>
              </a:rPr>
              <a:t>What we learn..</a:t>
            </a:r>
            <a:endParaRPr lang="en-US" sz="3600" dirty="0">
              <a:solidFill>
                <a:schemeClr val="bg1"/>
              </a:solidFill>
              <a:effectLst/>
            </a:endParaRPr>
          </a:p>
        </p:txBody>
      </p:sp>
      <p:sp>
        <p:nvSpPr>
          <p:cNvPr id="3" name="Content Placeholder 2"/>
          <p:cNvSpPr>
            <a:spLocks noGrp="1"/>
          </p:cNvSpPr>
          <p:nvPr>
            <p:ph idx="1"/>
          </p:nvPr>
        </p:nvSpPr>
        <p:spPr>
          <a:xfrm>
            <a:off x="533400" y="4038600"/>
            <a:ext cx="8229600" cy="2438400"/>
          </a:xfrm>
        </p:spPr>
        <p:txBody>
          <a:bodyPr/>
          <a:lstStyle/>
          <a:p>
            <a:r>
              <a:rPr lang="en-US" dirty="0" smtClean="0"/>
              <a:t>Dealing with issues wisely..</a:t>
            </a:r>
          </a:p>
          <a:p>
            <a:r>
              <a:rPr lang="en-US" dirty="0" smtClean="0"/>
              <a:t>Leaders focus on prayer and the word..</a:t>
            </a:r>
          </a:p>
          <a:p>
            <a:r>
              <a:rPr lang="en-US" dirty="0" smtClean="0"/>
              <a:t>Not overlooking anyone.. </a:t>
            </a:r>
          </a:p>
          <a:p>
            <a:r>
              <a:rPr lang="en-US" dirty="0" smtClean="0"/>
              <a:t>Involving the group in the solution..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Graham_093014.jpg"/>
          <p:cNvPicPr>
            <a:picLocks noChangeAspect="1"/>
          </p:cNvPicPr>
          <p:nvPr/>
        </p:nvPicPr>
        <p:blipFill>
          <a:blip r:embed="rId2" cstate="print"/>
          <a:stretch>
            <a:fillRect/>
          </a:stretch>
        </p:blipFill>
        <p:spPr>
          <a:xfrm>
            <a:off x="0" y="0"/>
            <a:ext cx="9093200" cy="6858000"/>
          </a:xfrm>
          <a:prstGeom prst="rect">
            <a:avLst/>
          </a:prstGeom>
        </p:spPr>
      </p:pic>
      <p:sp>
        <p:nvSpPr>
          <p:cNvPr id="2" name="Title 1"/>
          <p:cNvSpPr>
            <a:spLocks noGrp="1"/>
          </p:cNvSpPr>
          <p:nvPr>
            <p:ph type="title"/>
          </p:nvPr>
        </p:nvSpPr>
        <p:spPr/>
        <p:txBody>
          <a:bodyPr>
            <a:normAutofit/>
          </a:bodyPr>
          <a:lstStyle/>
          <a:p>
            <a:r>
              <a:rPr lang="en-US" sz="3600" dirty="0" smtClean="0">
                <a:solidFill>
                  <a:schemeClr val="bg1"/>
                </a:solidFill>
                <a:effectLst/>
              </a:rPr>
              <a:t>Leaders and prayer..</a:t>
            </a:r>
            <a:endParaRPr lang="en-US" sz="3600" dirty="0">
              <a:solidFill>
                <a:schemeClr val="bg1"/>
              </a:solidFill>
              <a:effectLst/>
            </a:endParaRPr>
          </a:p>
        </p:txBody>
      </p:sp>
      <p:sp>
        <p:nvSpPr>
          <p:cNvPr id="3" name="Content Placeholder 2"/>
          <p:cNvSpPr>
            <a:spLocks noGrp="1"/>
          </p:cNvSpPr>
          <p:nvPr>
            <p:ph idx="1"/>
          </p:nvPr>
        </p:nvSpPr>
        <p:spPr>
          <a:xfrm>
            <a:off x="533400" y="5562600"/>
            <a:ext cx="8229600" cy="914400"/>
          </a:xfrm>
        </p:spPr>
        <p:txBody>
          <a:bodyPr>
            <a:normAutofit/>
          </a:bodyPr>
          <a:lstStyle/>
          <a:p>
            <a:r>
              <a:rPr lang="en-US" dirty="0" smtClean="0"/>
              <a:t>Godly leaders realize their role in prayer..</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even men of wisdom.jpg"/>
          <p:cNvPicPr>
            <a:picLocks noChangeAspect="1"/>
          </p:cNvPicPr>
          <p:nvPr/>
        </p:nvPicPr>
        <p:blipFill>
          <a:blip r:embed="rId2" cstate="print">
            <a:lum bright="-7000" contrast="10000"/>
          </a:blip>
          <a:srcRect l="10714" r="7143"/>
          <a:stretch>
            <a:fillRect/>
          </a:stretch>
        </p:blipFill>
        <p:spPr>
          <a:xfrm>
            <a:off x="0" y="0"/>
            <a:ext cx="9144000" cy="6858000"/>
          </a:xfrm>
          <a:prstGeom prst="rect">
            <a:avLst/>
          </a:prstGeom>
        </p:spPr>
      </p:pic>
      <p:sp>
        <p:nvSpPr>
          <p:cNvPr id="2" name="Title 1"/>
          <p:cNvSpPr>
            <a:spLocks noGrp="1"/>
          </p:cNvSpPr>
          <p:nvPr>
            <p:ph type="title"/>
          </p:nvPr>
        </p:nvSpPr>
        <p:spPr>
          <a:solidFill>
            <a:schemeClr val="tx1">
              <a:alpha val="65000"/>
            </a:schemeClr>
          </a:solidFill>
        </p:spPr>
        <p:txBody>
          <a:bodyPr>
            <a:normAutofit/>
          </a:bodyPr>
          <a:lstStyle/>
          <a:p>
            <a:r>
              <a:rPr lang="en-US" sz="3600" dirty="0" smtClean="0">
                <a:solidFill>
                  <a:schemeClr val="bg1"/>
                </a:solidFill>
                <a:effectLst/>
              </a:rPr>
              <a:t>Three qualifications..</a:t>
            </a:r>
            <a:endParaRPr lang="en-US" sz="3600" dirty="0">
              <a:solidFill>
                <a:schemeClr val="bg1"/>
              </a:solidFill>
              <a:effectLst/>
            </a:endParaRPr>
          </a:p>
        </p:txBody>
      </p:sp>
      <p:sp>
        <p:nvSpPr>
          <p:cNvPr id="3" name="Content Placeholder 2"/>
          <p:cNvSpPr>
            <a:spLocks noGrp="1"/>
          </p:cNvSpPr>
          <p:nvPr>
            <p:ph idx="1"/>
          </p:nvPr>
        </p:nvSpPr>
        <p:spPr>
          <a:xfrm>
            <a:off x="533400" y="4800600"/>
            <a:ext cx="8229600" cy="1676400"/>
          </a:xfrm>
        </p:spPr>
        <p:txBody>
          <a:bodyPr>
            <a:normAutofit lnSpcReduction="10000"/>
          </a:bodyPr>
          <a:lstStyle/>
          <a:p>
            <a:r>
              <a:rPr lang="en-US" dirty="0" smtClean="0"/>
              <a:t>Seven men of good report</a:t>
            </a:r>
          </a:p>
          <a:p>
            <a:r>
              <a:rPr lang="en-US" dirty="0" smtClean="0"/>
              <a:t>Full of the Holy Spirit</a:t>
            </a:r>
          </a:p>
          <a:p>
            <a:r>
              <a:rPr lang="en-US" dirty="0" smtClean="0"/>
              <a:t>Filled with wisdom</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growing church 02.jpg"/>
          <p:cNvPicPr>
            <a:picLocks noChangeAspect="1"/>
          </p:cNvPicPr>
          <p:nvPr/>
        </p:nvPicPr>
        <p:blipFill>
          <a:blip r:embed="rId2" cstate="print">
            <a:lum contrast="10000"/>
          </a:blip>
          <a:stretch>
            <a:fillRect/>
          </a:stretch>
        </p:blipFill>
        <p:spPr>
          <a:xfrm>
            <a:off x="3276600" y="2133600"/>
            <a:ext cx="2590800" cy="2914650"/>
          </a:xfrm>
          <a:prstGeom prst="rect">
            <a:avLst/>
          </a:prstGeom>
        </p:spPr>
      </p:pic>
      <p:sp>
        <p:nvSpPr>
          <p:cNvPr id="4" name="Title 3"/>
          <p:cNvSpPr>
            <a:spLocks noGrp="1"/>
          </p:cNvSpPr>
          <p:nvPr>
            <p:ph type="ctrTitle"/>
          </p:nvPr>
        </p:nvSpPr>
        <p:spPr/>
        <p:txBody>
          <a:bodyPr/>
          <a:lstStyle/>
          <a:p>
            <a:r>
              <a:rPr lang="en-US" sz="4400" dirty="0" smtClean="0">
                <a:solidFill>
                  <a:srgbClr val="9A0000"/>
                </a:solidFill>
                <a:effectLst>
                  <a:innerShdw blurRad="63500" dist="50800" dir="18900000">
                    <a:prstClr val="black">
                      <a:alpha val="50000"/>
                    </a:prstClr>
                  </a:innerShdw>
                </a:effectLst>
              </a:rPr>
              <a:t>The Church</a:t>
            </a:r>
            <a:r>
              <a:rPr lang="en-US" sz="4400" dirty="0" smtClean="0">
                <a:solidFill>
                  <a:srgbClr val="9A0000"/>
                </a:solidFill>
              </a:rPr>
              <a:t/>
            </a:r>
            <a:br>
              <a:rPr lang="en-US" sz="4400" dirty="0" smtClean="0">
                <a:solidFill>
                  <a:srgbClr val="9A0000"/>
                </a:solidFill>
              </a:rPr>
            </a:br>
            <a:r>
              <a:rPr lang="en-US" sz="3600" dirty="0" smtClean="0">
                <a:solidFill>
                  <a:srgbClr val="9A0000"/>
                </a:solidFill>
              </a:rPr>
              <a:t>- </a:t>
            </a:r>
            <a:r>
              <a:rPr lang="en-US" sz="3600" dirty="0" smtClean="0">
                <a:solidFill>
                  <a:schemeClr val="tx2"/>
                </a:solidFill>
              </a:rPr>
              <a:t>Handling Problems Wisely </a:t>
            </a:r>
            <a:r>
              <a:rPr lang="en-US" sz="3600" dirty="0" smtClean="0">
                <a:solidFill>
                  <a:srgbClr val="9A0000"/>
                </a:solidFill>
              </a:rPr>
              <a:t>-</a:t>
            </a:r>
            <a:endParaRPr lang="en-US" sz="3600" dirty="0">
              <a:solidFill>
                <a:srgbClr val="9A0000"/>
              </a:solidFill>
            </a:endParaRPr>
          </a:p>
        </p:txBody>
      </p:sp>
      <p:sp>
        <p:nvSpPr>
          <p:cNvPr id="5" name="Subtitle 4"/>
          <p:cNvSpPr>
            <a:spLocks noGrp="1"/>
          </p:cNvSpPr>
          <p:nvPr>
            <p:ph type="subTitle" idx="1"/>
          </p:nvPr>
        </p:nvSpPr>
        <p:spPr/>
        <p:txBody>
          <a:bodyPr/>
          <a:lstStyle/>
          <a:p>
            <a:r>
              <a:rPr lang="en-US" dirty="0" smtClean="0">
                <a:solidFill>
                  <a:schemeClr val="tx1"/>
                </a:solidFill>
              </a:rPr>
              <a:t>Acts 6:1-7</a:t>
            </a:r>
            <a:endParaRPr lang="en-US" dirty="0">
              <a:solidFill>
                <a:schemeClr val="tx1"/>
              </a:solidFill>
            </a:endParaRPr>
          </a:p>
        </p:txBody>
      </p:sp>
      <p:pic>
        <p:nvPicPr>
          <p:cNvPr id="9" name="Picture 8" descr="ProblemSolution.jpg"/>
          <p:cNvPicPr>
            <a:picLocks noChangeAspect="1"/>
          </p:cNvPicPr>
          <p:nvPr/>
        </p:nvPicPr>
        <p:blipFill>
          <a:blip r:embed="rId3" cstate="print">
            <a:lum bright="-7000" contrast="10000"/>
          </a:blip>
          <a:stretch>
            <a:fillRect/>
          </a:stretch>
        </p:blipFill>
        <p:spPr>
          <a:xfrm>
            <a:off x="3581400" y="4724400"/>
            <a:ext cx="2057400" cy="87387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#1 Devoted to God..</a:t>
            </a:r>
            <a:endParaRPr lang="en-US" dirty="0"/>
          </a:p>
        </p:txBody>
      </p:sp>
      <p:sp>
        <p:nvSpPr>
          <p:cNvPr id="3" name="Content Placeholder 2"/>
          <p:cNvSpPr>
            <a:spLocks noGrp="1"/>
          </p:cNvSpPr>
          <p:nvPr>
            <p:ph idx="4294967295"/>
          </p:nvPr>
        </p:nvSpPr>
        <p:spPr>
          <a:xfrm>
            <a:off x="914400" y="1828800"/>
            <a:ext cx="8229600" cy="4449763"/>
          </a:xfrm>
        </p:spPr>
        <p:txBody>
          <a:bodyPr/>
          <a:lstStyle/>
          <a:p>
            <a:r>
              <a:rPr lang="en-US" dirty="0" smtClean="0">
                <a:solidFill>
                  <a:schemeClr val="tx2"/>
                </a:solidFill>
              </a:rPr>
              <a:t>Acts 2:42 And they continued steadfastly in the apostles' doctrine and fellowship, in the breaking of bread, and in prayers.</a:t>
            </a:r>
          </a:p>
          <a:p>
            <a:endParaRPr lang="en-US" dirty="0"/>
          </a:p>
        </p:txBody>
      </p:sp>
      <p:pic>
        <p:nvPicPr>
          <p:cNvPr id="4" name="Picture 3" descr="Devoted-Sermon_Draft-1.jpg"/>
          <p:cNvPicPr>
            <a:picLocks noChangeAspect="1"/>
          </p:cNvPicPr>
          <p:nvPr/>
        </p:nvPicPr>
        <p:blipFill>
          <a:blip r:embed="rId2" cstate="print"/>
          <a:stretch>
            <a:fillRect/>
          </a:stretch>
        </p:blipFill>
        <p:spPr>
          <a:xfrm>
            <a:off x="3581400" y="4648200"/>
            <a:ext cx="2057400" cy="663324"/>
          </a:xfrm>
          <a:prstGeom prst="rect">
            <a:avLst/>
          </a:prstGeom>
        </p:spPr>
      </p:pic>
      <p:sp>
        <p:nvSpPr>
          <p:cNvPr id="5" name="TextBox 4"/>
          <p:cNvSpPr txBox="1"/>
          <p:nvPr/>
        </p:nvSpPr>
        <p:spPr>
          <a:xfrm>
            <a:off x="1219200" y="5638800"/>
            <a:ext cx="19812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Learning</a:t>
            </a:r>
            <a:endParaRPr lang="en-US" sz="2400" dirty="0">
              <a:solidFill>
                <a:srgbClr val="0070C0"/>
              </a:solidFill>
              <a:effectLst>
                <a:innerShdw blurRad="63500" dist="50800">
                  <a:prstClr val="black">
                    <a:alpha val="50000"/>
                  </a:prstClr>
                </a:innerShdw>
              </a:effectLst>
              <a:latin typeface="Georgia" pitchFamily="18" charset="0"/>
            </a:endParaRPr>
          </a:p>
        </p:txBody>
      </p:sp>
      <p:sp>
        <p:nvSpPr>
          <p:cNvPr id="6" name="TextBox 5"/>
          <p:cNvSpPr txBox="1"/>
          <p:nvPr/>
        </p:nvSpPr>
        <p:spPr>
          <a:xfrm>
            <a:off x="2895600" y="5638800"/>
            <a:ext cx="14478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Loving</a:t>
            </a:r>
            <a:endParaRPr lang="en-US" sz="2400" dirty="0">
              <a:solidFill>
                <a:srgbClr val="0070C0"/>
              </a:solidFill>
              <a:effectLst>
                <a:innerShdw blurRad="63500" dist="50800">
                  <a:prstClr val="black">
                    <a:alpha val="50000"/>
                  </a:prstClr>
                </a:innerShdw>
              </a:effectLst>
              <a:latin typeface="Georgia" pitchFamily="18" charset="0"/>
            </a:endParaRPr>
          </a:p>
        </p:txBody>
      </p:sp>
      <p:sp>
        <p:nvSpPr>
          <p:cNvPr id="7" name="TextBox 6"/>
          <p:cNvSpPr txBox="1"/>
          <p:nvPr/>
        </p:nvSpPr>
        <p:spPr>
          <a:xfrm>
            <a:off x="4572000" y="5638800"/>
            <a:ext cx="19812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Communing</a:t>
            </a:r>
            <a:endParaRPr lang="en-US" sz="2400" dirty="0">
              <a:solidFill>
                <a:srgbClr val="0070C0"/>
              </a:solidFill>
              <a:effectLst>
                <a:innerShdw blurRad="63500" dist="50800">
                  <a:prstClr val="black">
                    <a:alpha val="50000"/>
                  </a:prstClr>
                </a:innerShdw>
              </a:effectLst>
              <a:latin typeface="Georgia" pitchFamily="18" charset="0"/>
            </a:endParaRPr>
          </a:p>
        </p:txBody>
      </p:sp>
      <p:sp>
        <p:nvSpPr>
          <p:cNvPr id="8" name="TextBox 7"/>
          <p:cNvSpPr txBox="1"/>
          <p:nvPr/>
        </p:nvSpPr>
        <p:spPr>
          <a:xfrm>
            <a:off x="6629400" y="5638800"/>
            <a:ext cx="14478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Praying</a:t>
            </a:r>
            <a:endParaRPr lang="en-US" sz="2400" dirty="0">
              <a:solidFill>
                <a:srgbClr val="0070C0"/>
              </a:solidFill>
              <a:effectLst>
                <a:innerShdw blurRad="63500" dist="50800">
                  <a:prstClr val="black">
                    <a:alpha val="50000"/>
                  </a:prstClr>
                </a:innerShdw>
              </a:effectLst>
              <a:latin typeface="Georgia" pitchFamily="18" charset="0"/>
            </a:endParaRPr>
          </a:p>
        </p:txBody>
      </p:sp>
      <p:cxnSp>
        <p:nvCxnSpPr>
          <p:cNvPr id="10" name="Straight Arrow Connector 9"/>
          <p:cNvCxnSpPr/>
          <p:nvPr/>
        </p:nvCxnSpPr>
        <p:spPr>
          <a:xfrm flipH="1">
            <a:off x="2514600" y="5257800"/>
            <a:ext cx="1524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733800" y="52578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800600" y="5257800"/>
            <a:ext cx="685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181600" y="5257800"/>
            <a:ext cx="1752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Being United..</a:t>
            </a:r>
            <a:endParaRPr lang="en-US" dirty="0"/>
          </a:p>
        </p:txBody>
      </p:sp>
      <p:sp>
        <p:nvSpPr>
          <p:cNvPr id="3" name="Content Placeholder 2"/>
          <p:cNvSpPr>
            <a:spLocks noGrp="1"/>
          </p:cNvSpPr>
          <p:nvPr>
            <p:ph idx="4294967295"/>
          </p:nvPr>
        </p:nvSpPr>
        <p:spPr>
          <a:xfrm>
            <a:off x="381000" y="1752600"/>
            <a:ext cx="8382000" cy="4449763"/>
          </a:xfrm>
        </p:spPr>
        <p:txBody>
          <a:bodyPr/>
          <a:lstStyle/>
          <a:p>
            <a:pPr>
              <a:lnSpc>
                <a:spcPts val="3300"/>
              </a:lnSpc>
            </a:pPr>
            <a:r>
              <a:rPr lang="en-US" sz="3200" dirty="0" smtClean="0">
                <a:solidFill>
                  <a:schemeClr val="tx2"/>
                </a:solidFill>
              </a:rPr>
              <a:t>Acts 4:32  Now the multitude of those who believed were </a:t>
            </a:r>
            <a:r>
              <a:rPr lang="en-US" sz="3200" dirty="0" smtClean="0">
                <a:solidFill>
                  <a:srgbClr val="FF0000"/>
                </a:solidFill>
              </a:rPr>
              <a:t>of one heart and one soul</a:t>
            </a:r>
            <a:r>
              <a:rPr lang="en-US" sz="3200" dirty="0" smtClean="0"/>
              <a:t>; </a:t>
            </a:r>
            <a:r>
              <a:rPr lang="en-US" sz="3200" dirty="0" smtClean="0">
                <a:solidFill>
                  <a:schemeClr val="tx2"/>
                </a:solidFill>
              </a:rPr>
              <a:t>neither did anyone say that any of the things he possessed was his own, but they had all things in common. </a:t>
            </a:r>
            <a:endParaRPr lang="en-US" dirty="0" smtClean="0">
              <a:solidFill>
                <a:schemeClr val="tx2"/>
              </a:solidFill>
            </a:endParaRPr>
          </a:p>
          <a:p>
            <a:endParaRPr lang="en-US" dirty="0"/>
          </a:p>
        </p:txBody>
      </p:sp>
      <p:pic>
        <p:nvPicPr>
          <p:cNvPr id="13" name="Picture 12" descr="one heart one soul banner.jpg"/>
          <p:cNvPicPr>
            <a:picLocks noChangeAspect="1"/>
          </p:cNvPicPr>
          <p:nvPr/>
        </p:nvPicPr>
        <p:blipFill>
          <a:blip r:embed="rId2" cstate="print">
            <a:lum bright="-9000" contrast="10000"/>
          </a:blip>
          <a:stretch>
            <a:fillRect/>
          </a:stretch>
        </p:blipFill>
        <p:spPr>
          <a:xfrm>
            <a:off x="3048000" y="4876800"/>
            <a:ext cx="2939143" cy="762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#3 Proclaiming Jesus</a:t>
            </a:r>
            <a:endParaRPr lang="en-US" dirty="0"/>
          </a:p>
        </p:txBody>
      </p:sp>
      <p:sp>
        <p:nvSpPr>
          <p:cNvPr id="4" name="Content Placeholder 3"/>
          <p:cNvSpPr>
            <a:spLocks noGrp="1"/>
          </p:cNvSpPr>
          <p:nvPr>
            <p:ph idx="1"/>
          </p:nvPr>
        </p:nvSpPr>
        <p:spPr>
          <a:xfrm>
            <a:off x="533400" y="1828801"/>
            <a:ext cx="8229600" cy="3048000"/>
          </a:xfrm>
        </p:spPr>
        <p:txBody>
          <a:bodyPr>
            <a:normAutofit/>
          </a:bodyPr>
          <a:lstStyle/>
          <a:p>
            <a:pPr>
              <a:lnSpc>
                <a:spcPts val="3000"/>
              </a:lnSpc>
            </a:pPr>
            <a:r>
              <a:rPr lang="en-US" sz="3100" dirty="0" smtClean="0">
                <a:solidFill>
                  <a:schemeClr val="tx2"/>
                </a:solidFill>
              </a:rPr>
              <a:t>Acts 4:18-20 they commanded them not to speak at all nor teach in the name of Jesus. 19 But Peter and John answered and said to them, "Whether it is right in the sight of God to listen to you more than to God, you judge. 20 For </a:t>
            </a:r>
            <a:r>
              <a:rPr lang="en-US" sz="3100" dirty="0" smtClean="0">
                <a:solidFill>
                  <a:srgbClr val="FF0000"/>
                </a:solidFill>
              </a:rPr>
              <a:t>we cannot but speak the things which we have seen and heard</a:t>
            </a:r>
            <a:r>
              <a:rPr lang="en-US" sz="3100" dirty="0" smtClean="0"/>
              <a:t>." </a:t>
            </a:r>
          </a:p>
        </p:txBody>
      </p:sp>
      <p:pic>
        <p:nvPicPr>
          <p:cNvPr id="5" name="Picture 4" descr="Jesus .jpg"/>
          <p:cNvPicPr>
            <a:picLocks noChangeAspect="1"/>
          </p:cNvPicPr>
          <p:nvPr/>
        </p:nvPicPr>
        <p:blipFill>
          <a:blip r:embed="rId2" cstate="print"/>
          <a:stretch>
            <a:fillRect/>
          </a:stretch>
        </p:blipFill>
        <p:spPr>
          <a:xfrm>
            <a:off x="3733800" y="4953000"/>
            <a:ext cx="1752600" cy="76763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Problem</a:t>
            </a:r>
            <a:endParaRPr lang="en-US" sz="3600" dirty="0"/>
          </a:p>
        </p:txBody>
      </p:sp>
      <p:sp>
        <p:nvSpPr>
          <p:cNvPr id="3" name="Content Placeholder 2"/>
          <p:cNvSpPr>
            <a:spLocks noGrp="1"/>
          </p:cNvSpPr>
          <p:nvPr>
            <p:ph idx="1"/>
          </p:nvPr>
        </p:nvSpPr>
        <p:spPr>
          <a:xfrm>
            <a:off x="304800" y="1828800"/>
            <a:ext cx="8610600" cy="4190999"/>
          </a:xfrm>
        </p:spPr>
        <p:txBody>
          <a:bodyPr>
            <a:normAutofit/>
          </a:bodyPr>
          <a:lstStyle/>
          <a:p>
            <a:pPr>
              <a:lnSpc>
                <a:spcPts val="3200"/>
              </a:lnSpc>
            </a:pPr>
            <a:r>
              <a:rPr lang="en-US" sz="3200" dirty="0" smtClean="0">
                <a:solidFill>
                  <a:schemeClr val="tx2"/>
                </a:solidFill>
              </a:rPr>
              <a:t>Acts 6:1-7 Now in those days, when the number of the disciples was multiplying, there arose a complaint against the Hebrews by the Hellenists, because their </a:t>
            </a:r>
            <a:r>
              <a:rPr lang="en-US" sz="3200" dirty="0" smtClean="0">
                <a:solidFill>
                  <a:srgbClr val="C00000"/>
                </a:solidFill>
              </a:rPr>
              <a:t>widows were neglected</a:t>
            </a:r>
            <a:r>
              <a:rPr lang="en-US" sz="3200" dirty="0" smtClean="0">
                <a:solidFill>
                  <a:schemeClr val="tx2"/>
                </a:solidFill>
              </a:rPr>
              <a:t> in the daily distribution.</a:t>
            </a:r>
          </a:p>
          <a:p>
            <a:pPr lvl="1">
              <a:lnSpc>
                <a:spcPts val="3200"/>
              </a:lnSpc>
            </a:pPr>
            <a:r>
              <a:rPr lang="en-US" dirty="0" smtClean="0">
                <a:solidFill>
                  <a:schemeClr val="tx2"/>
                </a:solidFill>
              </a:rPr>
              <a:t>Complaint (</a:t>
            </a:r>
            <a:r>
              <a:rPr lang="en-US" i="1" dirty="0" err="1" smtClean="0">
                <a:solidFill>
                  <a:schemeClr val="tx2"/>
                </a:solidFill>
              </a:rPr>
              <a:t>gongysmos</a:t>
            </a:r>
            <a:r>
              <a:rPr lang="en-US" dirty="0" smtClean="0">
                <a:solidFill>
                  <a:schemeClr val="tx2"/>
                </a:solidFill>
              </a:rPr>
              <a:t>) murmuring</a:t>
            </a:r>
            <a:endParaRPr lang="en-US" dirty="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Solution</a:t>
            </a:r>
            <a:endParaRPr lang="en-US" dirty="0"/>
          </a:p>
        </p:txBody>
      </p:sp>
      <p:sp>
        <p:nvSpPr>
          <p:cNvPr id="3" name="Content Placeholder 2"/>
          <p:cNvSpPr>
            <a:spLocks noGrp="1"/>
          </p:cNvSpPr>
          <p:nvPr>
            <p:ph idx="1"/>
          </p:nvPr>
        </p:nvSpPr>
        <p:spPr>
          <a:xfrm>
            <a:off x="304800" y="1904999"/>
            <a:ext cx="8610600" cy="3276601"/>
          </a:xfrm>
        </p:spPr>
        <p:txBody>
          <a:bodyPr>
            <a:normAutofit/>
          </a:bodyPr>
          <a:lstStyle/>
          <a:p>
            <a:pPr>
              <a:lnSpc>
                <a:spcPts val="3000"/>
              </a:lnSpc>
            </a:pPr>
            <a:r>
              <a:rPr lang="en-US" sz="2800" dirty="0" smtClean="0"/>
              <a:t>2 Then the twelve summoned the multitude of the disciples and said, "It is not desirable that we should leave the word of God and serve tables. 3 Therefore, brethren, </a:t>
            </a:r>
            <a:r>
              <a:rPr lang="en-US" sz="2800" dirty="0" smtClean="0">
                <a:solidFill>
                  <a:srgbClr val="C00000"/>
                </a:solidFill>
              </a:rPr>
              <a:t>seek out from among you seven men of </a:t>
            </a:r>
            <a:r>
              <a:rPr lang="en-US" sz="2800" u="sng" dirty="0" smtClean="0">
                <a:solidFill>
                  <a:srgbClr val="C00000"/>
                </a:solidFill>
              </a:rPr>
              <a:t>good reputation</a:t>
            </a:r>
            <a:r>
              <a:rPr lang="en-US" sz="2800" dirty="0" smtClean="0"/>
              <a:t>, </a:t>
            </a:r>
            <a:r>
              <a:rPr lang="en-US" sz="2800" u="sng" dirty="0" smtClean="0">
                <a:solidFill>
                  <a:srgbClr val="C00000"/>
                </a:solidFill>
              </a:rPr>
              <a:t>full of the Holy Spirit </a:t>
            </a:r>
            <a:r>
              <a:rPr lang="en-US" sz="2800" dirty="0" smtClean="0">
                <a:solidFill>
                  <a:srgbClr val="C00000"/>
                </a:solidFill>
              </a:rPr>
              <a:t>and </a:t>
            </a:r>
            <a:r>
              <a:rPr lang="en-US" sz="2800" u="sng" dirty="0" smtClean="0">
                <a:solidFill>
                  <a:srgbClr val="C00000"/>
                </a:solidFill>
              </a:rPr>
              <a:t>wisdom</a:t>
            </a:r>
            <a:r>
              <a:rPr lang="en-US" sz="2800" dirty="0" smtClean="0"/>
              <a:t>, whom we may appoint over this business; 4 but we will give ourselves continually to prayer and to the ministry of the word."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Wisdom of apostles..</a:t>
            </a:r>
            <a:endParaRPr lang="en-US" sz="3600" dirty="0"/>
          </a:p>
        </p:txBody>
      </p:sp>
      <p:sp>
        <p:nvSpPr>
          <p:cNvPr id="3" name="Content Placeholder 2"/>
          <p:cNvSpPr>
            <a:spLocks noGrp="1"/>
          </p:cNvSpPr>
          <p:nvPr>
            <p:ph idx="1"/>
          </p:nvPr>
        </p:nvSpPr>
        <p:spPr>
          <a:xfrm>
            <a:off x="304800" y="1676400"/>
            <a:ext cx="8610600" cy="4724400"/>
          </a:xfrm>
        </p:spPr>
        <p:txBody>
          <a:bodyPr>
            <a:noAutofit/>
          </a:bodyPr>
          <a:lstStyle/>
          <a:p>
            <a:pPr>
              <a:lnSpc>
                <a:spcPts val="3400"/>
              </a:lnSpc>
            </a:pPr>
            <a:r>
              <a:rPr lang="en-US" sz="2800" dirty="0" smtClean="0"/>
              <a:t>They did not ignore the problem </a:t>
            </a:r>
            <a:r>
              <a:rPr lang="en-US" sz="2800" dirty="0" smtClean="0">
                <a:solidFill>
                  <a:srgbClr val="C00000"/>
                </a:solidFill>
              </a:rPr>
              <a:t>(James 1:27)</a:t>
            </a:r>
          </a:p>
          <a:p>
            <a:pPr>
              <a:lnSpc>
                <a:spcPts val="3400"/>
              </a:lnSpc>
            </a:pPr>
            <a:r>
              <a:rPr lang="en-US" sz="2800" dirty="0" smtClean="0"/>
              <a:t>They listened and acted with wisdom</a:t>
            </a:r>
          </a:p>
          <a:p>
            <a:pPr>
              <a:lnSpc>
                <a:spcPts val="3400"/>
              </a:lnSpc>
            </a:pPr>
            <a:r>
              <a:rPr lang="en-US" sz="2800" dirty="0" smtClean="0"/>
              <a:t>Gathered “all” the people</a:t>
            </a:r>
          </a:p>
          <a:p>
            <a:pPr>
              <a:lnSpc>
                <a:spcPts val="3400"/>
              </a:lnSpc>
            </a:pPr>
            <a:r>
              <a:rPr lang="en-US" sz="2800" dirty="0" smtClean="0"/>
              <a:t>Seven men with qualifications</a:t>
            </a:r>
          </a:p>
          <a:p>
            <a:pPr>
              <a:lnSpc>
                <a:spcPts val="3400"/>
              </a:lnSpc>
            </a:pPr>
            <a:r>
              <a:rPr lang="en-US" sz="2800" dirty="0" smtClean="0"/>
              <a:t>The apostles would continue their work of prayer and the word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Outcome..</a:t>
            </a:r>
            <a:endParaRPr lang="en-US" sz="3600" dirty="0"/>
          </a:p>
        </p:txBody>
      </p:sp>
      <p:sp>
        <p:nvSpPr>
          <p:cNvPr id="3" name="Content Placeholder 2"/>
          <p:cNvSpPr>
            <a:spLocks noGrp="1"/>
          </p:cNvSpPr>
          <p:nvPr>
            <p:ph idx="1"/>
          </p:nvPr>
        </p:nvSpPr>
        <p:spPr>
          <a:xfrm>
            <a:off x="381000" y="1828800"/>
            <a:ext cx="8382000" cy="4449763"/>
          </a:xfrm>
        </p:spPr>
        <p:txBody>
          <a:bodyPr/>
          <a:lstStyle/>
          <a:p>
            <a:pPr>
              <a:lnSpc>
                <a:spcPts val="3200"/>
              </a:lnSpc>
            </a:pPr>
            <a:r>
              <a:rPr lang="en-US" dirty="0" smtClean="0"/>
              <a:t>5 And the saying </a:t>
            </a:r>
            <a:r>
              <a:rPr lang="en-US" u="sng" dirty="0" smtClean="0"/>
              <a:t>pleased the whole multitude. </a:t>
            </a:r>
            <a:r>
              <a:rPr lang="en-US" dirty="0" smtClean="0"/>
              <a:t>And </a:t>
            </a:r>
            <a:r>
              <a:rPr lang="en-US" u="sng" dirty="0" smtClean="0"/>
              <a:t>they chose </a:t>
            </a:r>
            <a:r>
              <a:rPr lang="en-US" dirty="0" smtClean="0"/>
              <a:t>Stephen, a man full of faith and the Holy Spirit, and Philip, </a:t>
            </a:r>
            <a:r>
              <a:rPr lang="en-US" dirty="0" err="1" smtClean="0"/>
              <a:t>Prochorus</a:t>
            </a:r>
            <a:r>
              <a:rPr lang="en-US" dirty="0" smtClean="0"/>
              <a:t>, </a:t>
            </a:r>
            <a:r>
              <a:rPr lang="en-US" dirty="0" err="1" smtClean="0"/>
              <a:t>Nicanor</a:t>
            </a:r>
            <a:r>
              <a:rPr lang="en-US" dirty="0" smtClean="0"/>
              <a:t>, </a:t>
            </a:r>
            <a:r>
              <a:rPr lang="en-US" dirty="0" err="1" smtClean="0"/>
              <a:t>Timon</a:t>
            </a:r>
            <a:r>
              <a:rPr lang="en-US" dirty="0" smtClean="0"/>
              <a:t>, </a:t>
            </a:r>
            <a:r>
              <a:rPr lang="en-US" dirty="0" err="1" smtClean="0"/>
              <a:t>Parmenas</a:t>
            </a:r>
            <a:r>
              <a:rPr lang="en-US" dirty="0" smtClean="0"/>
              <a:t>, and Nicolas, a proselyte from Antioch, 6 whom they </a:t>
            </a:r>
            <a:r>
              <a:rPr lang="en-US" u="sng" dirty="0" smtClean="0"/>
              <a:t>set before the apostles</a:t>
            </a:r>
            <a:r>
              <a:rPr lang="en-US" dirty="0" smtClean="0"/>
              <a:t>; and when they had prayed, they laid hands on them.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Outcome..</a:t>
            </a:r>
            <a:endParaRPr lang="en-US" sz="3600" dirty="0"/>
          </a:p>
        </p:txBody>
      </p:sp>
      <p:sp>
        <p:nvSpPr>
          <p:cNvPr id="3" name="Content Placeholder 2"/>
          <p:cNvSpPr>
            <a:spLocks noGrp="1"/>
          </p:cNvSpPr>
          <p:nvPr>
            <p:ph idx="1"/>
          </p:nvPr>
        </p:nvSpPr>
        <p:spPr>
          <a:xfrm>
            <a:off x="381000" y="1828800"/>
            <a:ext cx="8382000" cy="4449763"/>
          </a:xfrm>
        </p:spPr>
        <p:txBody>
          <a:bodyPr/>
          <a:lstStyle/>
          <a:p>
            <a:r>
              <a:rPr lang="en-US" dirty="0" smtClean="0"/>
              <a:t>7 Then </a:t>
            </a:r>
            <a:r>
              <a:rPr lang="en-US" u="sng" dirty="0" smtClean="0"/>
              <a:t>the word of God spread</a:t>
            </a:r>
            <a:r>
              <a:rPr lang="en-US" dirty="0" smtClean="0"/>
              <a:t>, and the </a:t>
            </a:r>
            <a:r>
              <a:rPr lang="en-US" u="sng" dirty="0" smtClean="0"/>
              <a:t>number of the disciples multiplied greatly</a:t>
            </a:r>
            <a:r>
              <a:rPr lang="en-US" dirty="0" smtClean="0"/>
              <a:t> in Jerusalem, and a great many of the priests were obedient to the faith.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6113</TotalTime>
  <Words>482</Words>
  <Application>Microsoft Office PowerPoint</Application>
  <PresentationFormat>On-screen Show (4:3)</PresentationFormat>
  <Paragraphs>41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Church - Handling Problems Wisely -</vt:lpstr>
      <vt:lpstr>Key #1 Devoted to God..</vt:lpstr>
      <vt:lpstr>#2 Being United..</vt:lpstr>
      <vt:lpstr>#3 Proclaiming Jesus</vt:lpstr>
      <vt:lpstr>The Problem</vt:lpstr>
      <vt:lpstr>The Solution</vt:lpstr>
      <vt:lpstr>Wisdom of apostles..</vt:lpstr>
      <vt:lpstr>The Outcome..</vt:lpstr>
      <vt:lpstr>The Outcome..</vt:lpstr>
      <vt:lpstr>What we learn..</vt:lpstr>
      <vt:lpstr>Leaders and prayer..</vt:lpstr>
      <vt:lpstr>Three qualifications..</vt:lpstr>
      <vt:lpstr>The Church - Handling Problems Wisely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383</cp:revision>
  <dcterms:created xsi:type="dcterms:W3CDTF">2011-02-15T07:29:10Z</dcterms:created>
  <dcterms:modified xsi:type="dcterms:W3CDTF">2016-04-20T14:53:16Z</dcterms:modified>
</cp:coreProperties>
</file>