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7" r:id="rId2"/>
    <p:sldId id="268" r:id="rId3"/>
    <p:sldId id="270" r:id="rId4"/>
    <p:sldId id="269" r:id="rId5"/>
    <p:sldId id="277" r:id="rId6"/>
    <p:sldId id="278" r:id="rId7"/>
    <p:sldId id="272" r:id="rId8"/>
    <p:sldId id="271" r:id="rId9"/>
    <p:sldId id="273" r:id="rId10"/>
    <p:sldId id="274" r:id="rId11"/>
    <p:sldId id="275" r:id="rId12"/>
    <p:sldId id="276" r:id="rId13"/>
    <p:sldId id="279" r:id="rId14"/>
    <p:sldId id="280" r:id="rId15"/>
    <p:sldId id="281" r:id="rId16"/>
    <p:sldId id="282" r:id="rId17"/>
    <p:sldId id="283"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4" d="100"/>
          <a:sy n="94" d="100"/>
        </p:scale>
        <p:origin x="-108"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85800"/>
            <a:ext cx="7772400" cy="1295399"/>
          </a:xfrm>
        </p:spPr>
        <p:txBody>
          <a:bodyPr>
            <a:no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638800"/>
            <a:ext cx="6400800" cy="8382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800" b="0">
                <a:solidFill>
                  <a:schemeClr val="bg1"/>
                </a:solidFill>
                <a:latin typeface="Georgia" pitchFamily="18" charset="0"/>
              </a:defRPr>
            </a:lvl2pPr>
            <a:lvl3pPr>
              <a:defRPr sz="24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earth-day-nail.jpg"/>
          <p:cNvPicPr>
            <a:picLocks noChangeAspect="1"/>
          </p:cNvPicPr>
          <p:nvPr userDrawn="1"/>
        </p:nvPicPr>
        <p:blipFill>
          <a:blip r:embed="rId14" cstate="print">
            <a:lum bright="-10000" contrast="10000"/>
          </a:blip>
          <a:srcRect l="5760" r="8640"/>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arth-day-nail.jpg"/>
          <p:cNvPicPr>
            <a:picLocks noChangeAspect="1"/>
          </p:cNvPicPr>
          <p:nvPr/>
        </p:nvPicPr>
        <p:blipFill>
          <a:blip r:embed="rId2" cstate="print">
            <a:lum bright="-35000" contrast="10000"/>
          </a:blip>
          <a:srcRect l="5760" r="8640"/>
          <a:stretch>
            <a:fillRect/>
          </a:stretch>
        </p:blipFill>
        <p:spPr>
          <a:xfrm>
            <a:off x="0" y="0"/>
            <a:ext cx="9144000" cy="6858000"/>
          </a:xfrm>
          <a:prstGeom prst="rect">
            <a:avLst/>
          </a:prstGeom>
        </p:spPr>
      </p:pic>
      <p:sp>
        <p:nvSpPr>
          <p:cNvPr id="4" name="Title 3"/>
          <p:cNvSpPr>
            <a:spLocks noGrp="1"/>
          </p:cNvSpPr>
          <p:nvPr>
            <p:ph type="ctrTitle"/>
          </p:nvPr>
        </p:nvSpPr>
        <p:spPr>
          <a:xfrm>
            <a:off x="304800" y="457200"/>
            <a:ext cx="8610600" cy="1295400"/>
          </a:xfrm>
          <a:noFill/>
        </p:spPr>
        <p:txBody>
          <a:bodyPr/>
          <a:lstStyle/>
          <a:p>
            <a:r>
              <a:rPr lang="en-US" sz="4400" dirty="0" smtClean="0"/>
              <a:t>What Does the Bible Say About Environmentalism?</a:t>
            </a:r>
            <a:endParaRPr lang="en-US" sz="4400" dirty="0"/>
          </a:p>
        </p:txBody>
      </p:sp>
      <p:sp>
        <p:nvSpPr>
          <p:cNvPr id="5" name="Subtitle 4"/>
          <p:cNvSpPr>
            <a:spLocks noGrp="1"/>
          </p:cNvSpPr>
          <p:nvPr>
            <p:ph type="subTitle" idx="1"/>
          </p:nvPr>
        </p:nvSpPr>
        <p:spPr>
          <a:xfrm>
            <a:off x="1371600" y="5791200"/>
            <a:ext cx="6400800" cy="838200"/>
          </a:xfrm>
          <a:noFill/>
        </p:spPr>
        <p:txBody>
          <a:bodyPr/>
          <a:lstStyle/>
          <a:p>
            <a:r>
              <a:rPr lang="en-US" dirty="0" smtClean="0"/>
              <a:t>Romans 1:20-25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population-bomb.jpg"/>
          <p:cNvPicPr>
            <a:picLocks noChangeAspect="1"/>
          </p:cNvPicPr>
          <p:nvPr/>
        </p:nvPicPr>
        <p:blipFill>
          <a:blip r:embed="rId2" cstate="print"/>
          <a:stretch>
            <a:fillRect/>
          </a:stretch>
        </p:blipFill>
        <p:spPr>
          <a:xfrm>
            <a:off x="228600" y="685800"/>
            <a:ext cx="4495800" cy="4495800"/>
          </a:xfrm>
          <a:prstGeom prst="rect">
            <a:avLst/>
          </a:prstGeom>
        </p:spPr>
      </p:pic>
      <p:pic>
        <p:nvPicPr>
          <p:cNvPr id="3" name="Picture 2" descr="ira-einhorn-940x540.jpg"/>
          <p:cNvPicPr>
            <a:picLocks noChangeAspect="1"/>
          </p:cNvPicPr>
          <p:nvPr/>
        </p:nvPicPr>
        <p:blipFill>
          <a:blip r:embed="rId3" cstate="print"/>
          <a:stretch>
            <a:fillRect/>
          </a:stretch>
        </p:blipFill>
        <p:spPr>
          <a:xfrm>
            <a:off x="4800600" y="685800"/>
            <a:ext cx="4053300" cy="4495800"/>
          </a:xfrm>
          <a:prstGeom prst="rect">
            <a:avLst/>
          </a:prstGeom>
        </p:spPr>
      </p:pic>
      <p:sp>
        <p:nvSpPr>
          <p:cNvPr id="4" name="TextBox 3"/>
          <p:cNvSpPr txBox="1"/>
          <p:nvPr/>
        </p:nvSpPr>
        <p:spPr>
          <a:xfrm>
            <a:off x="533400" y="5334000"/>
            <a:ext cx="7848600" cy="1200329"/>
          </a:xfrm>
          <a:prstGeom prst="rect">
            <a:avLst/>
          </a:prstGeom>
          <a:noFill/>
        </p:spPr>
        <p:txBody>
          <a:bodyPr wrap="square" rtlCol="0">
            <a:spAutoFit/>
          </a:bodyPr>
          <a:lstStyle/>
          <a:p>
            <a:pPr algn="ctr"/>
            <a:r>
              <a:rPr lang="en-US" sz="3600" dirty="0" smtClean="0">
                <a:solidFill>
                  <a:schemeClr val="bg1"/>
                </a:solidFill>
                <a:latin typeface="Georgia" pitchFamily="18" charset="0"/>
              </a:rPr>
              <a:t>“100 to 200 million people will die in 10 years due to overpopulation”</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ited Nations.jpg"/>
          <p:cNvPicPr>
            <a:picLocks noChangeAspect="1"/>
          </p:cNvPicPr>
          <p:nvPr/>
        </p:nvPicPr>
        <p:blipFill>
          <a:blip r:embed="rId2" cstate="print">
            <a:lum bright="-10000" contrast="10000"/>
          </a:blip>
          <a:srcRect l="9796" r="9796"/>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sz="4000" dirty="0" smtClean="0"/>
              <a:t>United Nations..</a:t>
            </a:r>
            <a:endParaRPr lang="en-US" sz="4000" dirty="0"/>
          </a:p>
        </p:txBody>
      </p:sp>
      <p:sp>
        <p:nvSpPr>
          <p:cNvPr id="5" name="Content Placeholder 4"/>
          <p:cNvSpPr>
            <a:spLocks noGrp="1"/>
          </p:cNvSpPr>
          <p:nvPr>
            <p:ph idx="1"/>
          </p:nvPr>
        </p:nvSpPr>
        <p:spPr>
          <a:xfrm>
            <a:off x="457200" y="1752600"/>
            <a:ext cx="8229600" cy="4449763"/>
          </a:xfrm>
        </p:spPr>
        <p:txBody>
          <a:bodyPr/>
          <a:lstStyle/>
          <a:p>
            <a:r>
              <a:rPr lang="en-US" sz="3600" dirty="0" smtClean="0"/>
              <a:t>First International Earth Day – 1971</a:t>
            </a:r>
          </a:p>
          <a:p>
            <a:r>
              <a:rPr lang="en-US" sz="3600" dirty="0" smtClean="0"/>
              <a:t>International Earth Summit – 1972</a:t>
            </a:r>
          </a:p>
          <a:p>
            <a:pPr marL="342900" lvl="1" indent="-342900">
              <a:buNone/>
            </a:pPr>
            <a:r>
              <a:rPr lang="en-US" dirty="0" smtClean="0"/>
              <a:t>     (Global problem requiring Global solution)</a:t>
            </a:r>
          </a:p>
          <a:p>
            <a:r>
              <a:rPr lang="en-US" sz="3600" dirty="0" smtClean="0"/>
              <a:t>World Earth Summit – 1992</a:t>
            </a:r>
          </a:p>
          <a:p>
            <a:r>
              <a:rPr lang="en-US" sz="3600" dirty="0" smtClean="0"/>
              <a:t>Agenda 21</a:t>
            </a:r>
          </a:p>
          <a:p>
            <a:pPr lvl="1"/>
            <a:r>
              <a:rPr lang="en-US" dirty="0" smtClean="0"/>
              <a:t>Sustainability </a:t>
            </a:r>
          </a:p>
          <a:p>
            <a:pPr lvl="1"/>
            <a:r>
              <a:rPr lang="en-US" dirty="0" smtClean="0"/>
              <a:t>Imposing worldwide standards</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dissolv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dissolve">
                                      <p:cBhvr>
                                        <p:cTn id="25" dur="500"/>
                                        <p:tgtEl>
                                          <p:spTgt spid="5">
                                            <p:txEl>
                                              <p:pRg st="4" end="4"/>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dissolve">
                                      <p:cBhvr>
                                        <p:cTn id="28" dur="500"/>
                                        <p:tgtEl>
                                          <p:spTgt spid="5">
                                            <p:txEl>
                                              <p:pRg st="5" end="5"/>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dissolve">
                                      <p:cBhvr>
                                        <p:cTn id="3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Autofit/>
          </a:bodyPr>
          <a:lstStyle/>
          <a:p>
            <a:r>
              <a:rPr lang="en-US" sz="4000" dirty="0" smtClean="0"/>
              <a:t>Six Things the Bible Says..</a:t>
            </a:r>
            <a:endParaRPr lang="en-US" sz="4000" dirty="0"/>
          </a:p>
        </p:txBody>
      </p:sp>
      <p:sp>
        <p:nvSpPr>
          <p:cNvPr id="3" name="Content Placeholder 2"/>
          <p:cNvSpPr>
            <a:spLocks noGrp="1"/>
          </p:cNvSpPr>
          <p:nvPr>
            <p:ph idx="1"/>
          </p:nvPr>
        </p:nvSpPr>
        <p:spPr>
          <a:xfrm>
            <a:off x="381000" y="1600200"/>
            <a:ext cx="8229600" cy="3581400"/>
          </a:xfrm>
          <a:solidFill>
            <a:schemeClr val="tx1">
              <a:alpha val="35000"/>
            </a:schemeClr>
          </a:solidFill>
        </p:spPr>
        <p:txBody>
          <a:bodyPr>
            <a:normAutofit/>
          </a:bodyPr>
          <a:lstStyle/>
          <a:p>
            <a:r>
              <a:rPr lang="en-US" sz="3600" dirty="0" smtClean="0"/>
              <a:t>The Earth Belongs to God</a:t>
            </a:r>
          </a:p>
          <a:p>
            <a:pPr lvl="1"/>
            <a:r>
              <a:rPr lang="en-US" dirty="0" smtClean="0"/>
              <a:t>Psalms 24:1-2 The earth is the Lord's, and all its fullness, The world and those who dwell therein.  2 For He has founded it upon the seas, And established it upon the waters. </a:t>
            </a:r>
          </a:p>
          <a:p>
            <a:pPr lvl="1"/>
            <a:r>
              <a:rPr lang="en-US" dirty="0" smtClean="0"/>
              <a:t>Gen 1:1 In the beginning God created the heavens and the earth. </a:t>
            </a:r>
            <a:endParaRPr lang="en-US" dirty="0"/>
          </a:p>
        </p:txBody>
      </p:sp>
      <p:sp>
        <p:nvSpPr>
          <p:cNvPr id="4" name="TextBox 3"/>
          <p:cNvSpPr txBox="1"/>
          <p:nvPr/>
        </p:nvSpPr>
        <p:spPr>
          <a:xfrm>
            <a:off x="609600" y="5486400"/>
            <a:ext cx="7848600" cy="1200329"/>
          </a:xfrm>
          <a:prstGeom prst="rect">
            <a:avLst/>
          </a:prstGeom>
          <a:noFill/>
        </p:spPr>
        <p:txBody>
          <a:bodyPr wrap="square" rtlCol="0">
            <a:spAutoFit/>
          </a:bodyPr>
          <a:lstStyle/>
          <a:p>
            <a:pPr algn="ctr"/>
            <a:r>
              <a:rPr lang="en-US" sz="3600" dirty="0" smtClean="0">
                <a:solidFill>
                  <a:schemeClr val="bg1"/>
                </a:solidFill>
                <a:latin typeface="Georgia" pitchFamily="18" charset="0"/>
              </a:rPr>
              <a:t>We are to honor God’s creation..</a:t>
            </a:r>
          </a:p>
          <a:p>
            <a:pPr algn="ctr"/>
            <a:endParaRPr lang="en-US" sz="3600" dirty="0" smtClean="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Autofit/>
          </a:bodyPr>
          <a:lstStyle/>
          <a:p>
            <a:r>
              <a:rPr lang="en-US" sz="4000" dirty="0" smtClean="0"/>
              <a:t>Six Things the Bible Says..</a:t>
            </a:r>
            <a:endParaRPr lang="en-US" sz="4000" dirty="0"/>
          </a:p>
        </p:txBody>
      </p:sp>
      <p:sp>
        <p:nvSpPr>
          <p:cNvPr id="3" name="Content Placeholder 2"/>
          <p:cNvSpPr>
            <a:spLocks noGrp="1"/>
          </p:cNvSpPr>
          <p:nvPr>
            <p:ph idx="1"/>
          </p:nvPr>
        </p:nvSpPr>
        <p:spPr>
          <a:xfrm>
            <a:off x="381000" y="1600200"/>
            <a:ext cx="8229600" cy="4267200"/>
          </a:xfrm>
          <a:solidFill>
            <a:schemeClr val="tx1">
              <a:alpha val="35000"/>
            </a:schemeClr>
          </a:solidFill>
        </p:spPr>
        <p:txBody>
          <a:bodyPr>
            <a:normAutofit fontScale="92500" lnSpcReduction="20000"/>
          </a:bodyPr>
          <a:lstStyle/>
          <a:p>
            <a:r>
              <a:rPr lang="en-US" sz="3600" dirty="0" smtClean="0"/>
              <a:t>God gave man dominion over earth</a:t>
            </a:r>
          </a:p>
          <a:p>
            <a:pPr lvl="1"/>
            <a:r>
              <a:rPr lang="en-US" dirty="0" smtClean="0"/>
              <a:t>Genesis 1:28 Then God blessed them, and God said to them, "Be fruitful and multiply; fill the earth and subdue it; have dominion over the fish of the sea, over the birds of the air, and over every living thing that moves on the earth." </a:t>
            </a:r>
          </a:p>
          <a:p>
            <a:pPr lvl="1"/>
            <a:r>
              <a:rPr lang="en-US" dirty="0" smtClean="0"/>
              <a:t>Genesis 2:15 Then the Lord God took the man and put him in the garden of Eden to tend and keep it. </a:t>
            </a:r>
          </a:p>
          <a:p>
            <a:pPr lvl="1"/>
            <a:r>
              <a:rPr lang="en-US" dirty="0" smtClean="0"/>
              <a:t>Psalms 115:16 The heaven, even the heavens, are the Lord's; But the earth He has given to the children of men. </a:t>
            </a:r>
          </a:p>
          <a:p>
            <a:pPr>
              <a:buNone/>
            </a:pPr>
            <a:endParaRPr lang="en-US" dirty="0" smtClean="0"/>
          </a:p>
        </p:txBody>
      </p:sp>
      <p:sp>
        <p:nvSpPr>
          <p:cNvPr id="4" name="TextBox 3"/>
          <p:cNvSpPr txBox="1"/>
          <p:nvPr/>
        </p:nvSpPr>
        <p:spPr>
          <a:xfrm>
            <a:off x="609600" y="5943600"/>
            <a:ext cx="7848600" cy="646331"/>
          </a:xfrm>
          <a:prstGeom prst="rect">
            <a:avLst/>
          </a:prstGeom>
          <a:noFill/>
        </p:spPr>
        <p:txBody>
          <a:bodyPr wrap="square" rtlCol="0" anchor="ctr">
            <a:spAutoFit/>
          </a:bodyPr>
          <a:lstStyle/>
          <a:p>
            <a:pPr algn="ctr"/>
            <a:r>
              <a:rPr lang="en-US" sz="3600" dirty="0" smtClean="0">
                <a:solidFill>
                  <a:schemeClr val="bg1"/>
                </a:solidFill>
                <a:latin typeface="Georgia" pitchFamily="18" charset="0"/>
              </a:rPr>
              <a:t>We are stewards, caretakers of earth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Autofit/>
          </a:bodyPr>
          <a:lstStyle/>
          <a:p>
            <a:r>
              <a:rPr lang="en-US" sz="4000" dirty="0" smtClean="0"/>
              <a:t>Six Things the Bible Says..</a:t>
            </a:r>
            <a:endParaRPr lang="en-US" sz="4000" dirty="0"/>
          </a:p>
        </p:txBody>
      </p:sp>
      <p:sp>
        <p:nvSpPr>
          <p:cNvPr id="3" name="Content Placeholder 2"/>
          <p:cNvSpPr>
            <a:spLocks noGrp="1"/>
          </p:cNvSpPr>
          <p:nvPr>
            <p:ph idx="1"/>
          </p:nvPr>
        </p:nvSpPr>
        <p:spPr>
          <a:xfrm>
            <a:off x="381000" y="1600200"/>
            <a:ext cx="8229600" cy="3581400"/>
          </a:xfrm>
          <a:solidFill>
            <a:schemeClr val="tx1">
              <a:alpha val="35000"/>
            </a:schemeClr>
          </a:solidFill>
        </p:spPr>
        <p:txBody>
          <a:bodyPr>
            <a:normAutofit/>
          </a:bodyPr>
          <a:lstStyle/>
          <a:p>
            <a:r>
              <a:rPr lang="en-US" sz="3600" dirty="0" smtClean="0"/>
              <a:t>The earth reflects the beauty of God..</a:t>
            </a:r>
          </a:p>
          <a:p>
            <a:pPr lvl="1"/>
            <a:r>
              <a:rPr lang="en-US" dirty="0" smtClean="0"/>
              <a:t>Psalms 19:1-2 The heavens declare the glory of God; And the firmament shows His handiwork.  2 Day unto day utters speech, And night unto night reveals knowledge. </a:t>
            </a:r>
          </a:p>
          <a:p>
            <a:pPr lvl="1"/>
            <a:r>
              <a:rPr lang="en-US" dirty="0" smtClean="0"/>
              <a:t>The earth is filled with His glory..</a:t>
            </a:r>
          </a:p>
          <a:p>
            <a:pPr lvl="1"/>
            <a:endParaRPr lang="en-US" dirty="0" smtClean="0"/>
          </a:p>
          <a:p>
            <a:pPr>
              <a:buNone/>
            </a:pPr>
            <a:endParaRPr lang="en-US" dirty="0" smtClean="0"/>
          </a:p>
        </p:txBody>
      </p:sp>
      <p:sp>
        <p:nvSpPr>
          <p:cNvPr id="4" name="TextBox 3"/>
          <p:cNvSpPr txBox="1"/>
          <p:nvPr/>
        </p:nvSpPr>
        <p:spPr>
          <a:xfrm>
            <a:off x="609600" y="5257800"/>
            <a:ext cx="7848600" cy="1200329"/>
          </a:xfrm>
          <a:prstGeom prst="rect">
            <a:avLst/>
          </a:prstGeom>
          <a:noFill/>
        </p:spPr>
        <p:txBody>
          <a:bodyPr wrap="square" rtlCol="0" anchor="ctr">
            <a:spAutoFit/>
          </a:bodyPr>
          <a:lstStyle/>
          <a:p>
            <a:pPr algn="ctr"/>
            <a:r>
              <a:rPr lang="en-US" sz="3600" dirty="0" smtClean="0">
                <a:solidFill>
                  <a:schemeClr val="bg1"/>
                </a:solidFill>
                <a:latin typeface="Georgia" pitchFamily="18" charset="0"/>
              </a:rPr>
              <a:t>We are to enjoy the earth, </a:t>
            </a:r>
          </a:p>
          <a:p>
            <a:pPr algn="ctr"/>
            <a:r>
              <a:rPr lang="en-US" sz="3600" dirty="0" smtClean="0">
                <a:solidFill>
                  <a:schemeClr val="bg1"/>
                </a:solidFill>
                <a:latin typeface="Georgia" pitchFamily="18" charset="0"/>
              </a:rPr>
              <a:t>but don’t worship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Autofit/>
          </a:bodyPr>
          <a:lstStyle/>
          <a:p>
            <a:r>
              <a:rPr lang="en-US" sz="4000" dirty="0" smtClean="0"/>
              <a:t>Six Things the Bible Says..</a:t>
            </a:r>
            <a:endParaRPr lang="en-US" sz="4000" dirty="0"/>
          </a:p>
        </p:txBody>
      </p:sp>
      <p:sp>
        <p:nvSpPr>
          <p:cNvPr id="3" name="Content Placeholder 2"/>
          <p:cNvSpPr>
            <a:spLocks noGrp="1"/>
          </p:cNvSpPr>
          <p:nvPr>
            <p:ph idx="1"/>
          </p:nvPr>
        </p:nvSpPr>
        <p:spPr>
          <a:xfrm>
            <a:off x="381000" y="1600200"/>
            <a:ext cx="8229600" cy="3581400"/>
          </a:xfrm>
          <a:solidFill>
            <a:schemeClr val="tx1">
              <a:alpha val="35000"/>
            </a:schemeClr>
          </a:solidFill>
        </p:spPr>
        <p:txBody>
          <a:bodyPr>
            <a:normAutofit/>
          </a:bodyPr>
          <a:lstStyle/>
          <a:p>
            <a:r>
              <a:rPr lang="en-US" sz="3600" dirty="0" smtClean="0"/>
              <a:t>Man is placed above the creation and is uniquely responsible to God..</a:t>
            </a:r>
          </a:p>
          <a:p>
            <a:pPr lvl="1"/>
            <a:r>
              <a:rPr lang="en-US" dirty="0" smtClean="0"/>
              <a:t>Psalms 8:3-4 When I consider Your heavens, the work of Your fingers, The moon and the stars, which You have ordained,  4 What is man that You are mindful of him, And the son of man that You visit him? </a:t>
            </a:r>
          </a:p>
          <a:p>
            <a:pPr lvl="1"/>
            <a:endParaRPr lang="en-US" dirty="0" smtClean="0"/>
          </a:p>
          <a:p>
            <a:pPr lvl="1"/>
            <a:endParaRPr lang="en-US" dirty="0" smtClean="0"/>
          </a:p>
          <a:p>
            <a:pPr>
              <a:buNone/>
            </a:pPr>
            <a:endParaRPr lang="en-US" dirty="0" smtClean="0"/>
          </a:p>
        </p:txBody>
      </p:sp>
      <p:sp>
        <p:nvSpPr>
          <p:cNvPr id="4" name="TextBox 3"/>
          <p:cNvSpPr txBox="1"/>
          <p:nvPr/>
        </p:nvSpPr>
        <p:spPr>
          <a:xfrm>
            <a:off x="609600" y="5257800"/>
            <a:ext cx="7848600" cy="1200329"/>
          </a:xfrm>
          <a:prstGeom prst="rect">
            <a:avLst/>
          </a:prstGeom>
          <a:noFill/>
        </p:spPr>
        <p:txBody>
          <a:bodyPr wrap="square" rtlCol="0" anchor="ctr">
            <a:spAutoFit/>
          </a:bodyPr>
          <a:lstStyle/>
          <a:p>
            <a:pPr algn="ctr"/>
            <a:r>
              <a:rPr lang="en-US" sz="3600" dirty="0" smtClean="0">
                <a:solidFill>
                  <a:schemeClr val="bg1"/>
                </a:solidFill>
                <a:latin typeface="Georgia" pitchFamily="18" charset="0"/>
              </a:rPr>
              <a:t>All living things have value, but all living things do not have equal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Autofit/>
          </a:bodyPr>
          <a:lstStyle/>
          <a:p>
            <a:r>
              <a:rPr lang="en-US" sz="4000" dirty="0" smtClean="0"/>
              <a:t>Six Things the Bible Says..</a:t>
            </a:r>
            <a:endParaRPr lang="en-US" sz="4000" dirty="0"/>
          </a:p>
        </p:txBody>
      </p:sp>
      <p:sp>
        <p:nvSpPr>
          <p:cNvPr id="3" name="Content Placeholder 2"/>
          <p:cNvSpPr>
            <a:spLocks noGrp="1"/>
          </p:cNvSpPr>
          <p:nvPr>
            <p:ph idx="1"/>
          </p:nvPr>
        </p:nvSpPr>
        <p:spPr>
          <a:xfrm>
            <a:off x="381000" y="1600200"/>
            <a:ext cx="8229600" cy="3581400"/>
          </a:xfrm>
          <a:solidFill>
            <a:schemeClr val="tx1">
              <a:alpha val="35000"/>
            </a:schemeClr>
          </a:solidFill>
        </p:spPr>
        <p:txBody>
          <a:bodyPr>
            <a:normAutofit/>
          </a:bodyPr>
          <a:lstStyle/>
          <a:p>
            <a:r>
              <a:rPr lang="en-US" sz="3600" dirty="0" smtClean="0"/>
              <a:t>God commands protecting the land, animals, vegetation for common good</a:t>
            </a:r>
          </a:p>
          <a:p>
            <a:pPr lvl="1"/>
            <a:r>
              <a:rPr lang="en-US" dirty="0" smtClean="0"/>
              <a:t>Lev 25 .. Leaving the land fallow 7</a:t>
            </a:r>
            <a:r>
              <a:rPr lang="en-US" baseline="30000" dirty="0" smtClean="0"/>
              <a:t>th</a:t>
            </a:r>
            <a:r>
              <a:rPr lang="en-US" dirty="0" smtClean="0"/>
              <a:t> year</a:t>
            </a:r>
          </a:p>
          <a:p>
            <a:pPr lvl="1"/>
            <a:r>
              <a:rPr lang="en-US" dirty="0" smtClean="0"/>
              <a:t>Deut 20 .. Do not destroy the trees with fruit</a:t>
            </a:r>
          </a:p>
          <a:p>
            <a:pPr lvl="1"/>
            <a:endParaRPr lang="en-US" dirty="0" smtClean="0"/>
          </a:p>
          <a:p>
            <a:pPr lvl="1"/>
            <a:endParaRPr lang="en-US" dirty="0" smtClean="0"/>
          </a:p>
          <a:p>
            <a:pPr>
              <a:buNone/>
            </a:pPr>
            <a:endParaRPr lang="en-US" dirty="0" smtClean="0"/>
          </a:p>
        </p:txBody>
      </p:sp>
      <p:sp>
        <p:nvSpPr>
          <p:cNvPr id="4" name="TextBox 3"/>
          <p:cNvSpPr txBox="1"/>
          <p:nvPr/>
        </p:nvSpPr>
        <p:spPr>
          <a:xfrm>
            <a:off x="609600" y="5257800"/>
            <a:ext cx="7848600" cy="1200329"/>
          </a:xfrm>
          <a:prstGeom prst="rect">
            <a:avLst/>
          </a:prstGeom>
          <a:noFill/>
        </p:spPr>
        <p:txBody>
          <a:bodyPr wrap="square" rtlCol="0" anchor="ctr">
            <a:spAutoFit/>
          </a:bodyPr>
          <a:lstStyle/>
          <a:p>
            <a:pPr algn="ctr"/>
            <a:r>
              <a:rPr lang="en-US" sz="3600" dirty="0" smtClean="0">
                <a:solidFill>
                  <a:schemeClr val="bg1"/>
                </a:solidFill>
                <a:latin typeface="Georgia" pitchFamily="18" charset="0"/>
              </a:rPr>
              <a:t>Consumption and production balanced with conservation..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Autofit/>
          </a:bodyPr>
          <a:lstStyle/>
          <a:p>
            <a:r>
              <a:rPr lang="en-US" sz="4000" dirty="0" smtClean="0"/>
              <a:t>Six Things the Bible Says..</a:t>
            </a:r>
            <a:endParaRPr lang="en-US" sz="4000" dirty="0"/>
          </a:p>
        </p:txBody>
      </p:sp>
      <p:sp>
        <p:nvSpPr>
          <p:cNvPr id="3" name="Content Placeholder 2"/>
          <p:cNvSpPr>
            <a:spLocks noGrp="1"/>
          </p:cNvSpPr>
          <p:nvPr>
            <p:ph idx="1"/>
          </p:nvPr>
        </p:nvSpPr>
        <p:spPr>
          <a:xfrm>
            <a:off x="381000" y="1600200"/>
            <a:ext cx="8229600" cy="3581400"/>
          </a:xfrm>
          <a:solidFill>
            <a:schemeClr val="tx1">
              <a:alpha val="35000"/>
            </a:schemeClr>
          </a:solidFill>
        </p:spPr>
        <p:txBody>
          <a:bodyPr>
            <a:normAutofit fontScale="92500" lnSpcReduction="10000"/>
          </a:bodyPr>
          <a:lstStyle/>
          <a:p>
            <a:r>
              <a:rPr lang="en-US" sz="3600" dirty="0" smtClean="0"/>
              <a:t>Christ’s redemption includes creation</a:t>
            </a:r>
          </a:p>
          <a:p>
            <a:pPr lvl="1"/>
            <a:r>
              <a:rPr lang="en-US" dirty="0" smtClean="0"/>
              <a:t>Romans 8:19-21 For the earnest expectation of the creation eagerly waits for the revealing of the sons of God. 20 For the creation was subjected to futility, not willingly, but because of Him who subjected it in hope; 21 because the creation itself also will be delivered from the bondage of corruption into the glorious liberty of the children of God.</a:t>
            </a:r>
          </a:p>
          <a:p>
            <a:pPr lvl="1"/>
            <a:endParaRPr lang="en-US" dirty="0" smtClean="0"/>
          </a:p>
          <a:p>
            <a:pPr lvl="1"/>
            <a:endParaRPr lang="en-US" dirty="0" smtClean="0"/>
          </a:p>
          <a:p>
            <a:pPr>
              <a:buNone/>
            </a:pPr>
            <a:endParaRPr lang="en-US" dirty="0" smtClean="0"/>
          </a:p>
        </p:txBody>
      </p:sp>
      <p:sp>
        <p:nvSpPr>
          <p:cNvPr id="4" name="TextBox 3"/>
          <p:cNvSpPr txBox="1"/>
          <p:nvPr/>
        </p:nvSpPr>
        <p:spPr>
          <a:xfrm>
            <a:off x="609600" y="5257800"/>
            <a:ext cx="7848600" cy="1200329"/>
          </a:xfrm>
          <a:prstGeom prst="rect">
            <a:avLst/>
          </a:prstGeom>
          <a:noFill/>
        </p:spPr>
        <p:txBody>
          <a:bodyPr wrap="square" rtlCol="0" anchor="ctr">
            <a:spAutoFit/>
          </a:bodyPr>
          <a:lstStyle/>
          <a:p>
            <a:pPr algn="ctr"/>
            <a:r>
              <a:rPr lang="en-US" sz="3600" dirty="0" smtClean="0">
                <a:solidFill>
                  <a:schemeClr val="bg1"/>
                </a:solidFill>
                <a:latin typeface="Georgia" pitchFamily="18" charset="0"/>
              </a:rPr>
              <a:t>We must treat the earth with the same priority God does..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arth-day-nail.jpg"/>
          <p:cNvPicPr>
            <a:picLocks noChangeAspect="1"/>
          </p:cNvPicPr>
          <p:nvPr/>
        </p:nvPicPr>
        <p:blipFill>
          <a:blip r:embed="rId2" cstate="print">
            <a:lum bright="-35000" contrast="10000"/>
          </a:blip>
          <a:srcRect l="5760" r="8640"/>
          <a:stretch>
            <a:fillRect/>
          </a:stretch>
        </p:blipFill>
        <p:spPr>
          <a:xfrm>
            <a:off x="0" y="0"/>
            <a:ext cx="9144000" cy="6858000"/>
          </a:xfrm>
          <a:prstGeom prst="rect">
            <a:avLst/>
          </a:prstGeom>
        </p:spPr>
      </p:pic>
      <p:sp>
        <p:nvSpPr>
          <p:cNvPr id="4" name="Title 3"/>
          <p:cNvSpPr>
            <a:spLocks noGrp="1"/>
          </p:cNvSpPr>
          <p:nvPr>
            <p:ph type="ctrTitle"/>
          </p:nvPr>
        </p:nvSpPr>
        <p:spPr>
          <a:xfrm>
            <a:off x="304800" y="457200"/>
            <a:ext cx="8610600" cy="1295400"/>
          </a:xfrm>
          <a:noFill/>
        </p:spPr>
        <p:txBody>
          <a:bodyPr/>
          <a:lstStyle/>
          <a:p>
            <a:r>
              <a:rPr lang="en-US" sz="4400" dirty="0" smtClean="0"/>
              <a:t>What Does the Bible Say About Environmentalism?</a:t>
            </a:r>
            <a:endParaRPr lang="en-US" sz="4400" dirty="0"/>
          </a:p>
        </p:txBody>
      </p:sp>
      <p:sp>
        <p:nvSpPr>
          <p:cNvPr id="5" name="Subtitle 4"/>
          <p:cNvSpPr>
            <a:spLocks noGrp="1"/>
          </p:cNvSpPr>
          <p:nvPr>
            <p:ph type="subTitle" idx="1"/>
          </p:nvPr>
        </p:nvSpPr>
        <p:spPr>
          <a:xfrm>
            <a:off x="1371600" y="5791200"/>
            <a:ext cx="6400800" cy="838200"/>
          </a:xfrm>
          <a:noFill/>
        </p:spPr>
        <p:txBody>
          <a:bodyPr/>
          <a:lstStyle/>
          <a:p>
            <a:r>
              <a:rPr lang="en-US" dirty="0" smtClean="0"/>
              <a:t>Romans 1:20-25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Our greatest threat...</a:t>
            </a:r>
            <a:endParaRPr lang="en-US" sz="4400" dirty="0"/>
          </a:p>
        </p:txBody>
      </p:sp>
      <p:sp>
        <p:nvSpPr>
          <p:cNvPr id="3" name="Content Placeholder 2"/>
          <p:cNvSpPr>
            <a:spLocks noGrp="1"/>
          </p:cNvSpPr>
          <p:nvPr>
            <p:ph idx="1"/>
          </p:nvPr>
        </p:nvSpPr>
        <p:spPr/>
        <p:txBody>
          <a:bodyPr>
            <a:normAutofit/>
          </a:bodyPr>
          <a:lstStyle/>
          <a:p>
            <a:pPr>
              <a:lnSpc>
                <a:spcPts val="6000"/>
              </a:lnSpc>
            </a:pPr>
            <a:r>
              <a:rPr lang="en-US" sz="3600" dirty="0" smtClean="0"/>
              <a:t>Islamic terrorism..</a:t>
            </a:r>
          </a:p>
          <a:p>
            <a:pPr>
              <a:lnSpc>
                <a:spcPts val="6000"/>
              </a:lnSpc>
            </a:pPr>
            <a:r>
              <a:rPr lang="en-US" sz="3600" dirty="0" smtClean="0"/>
              <a:t>Communism..</a:t>
            </a:r>
          </a:p>
          <a:p>
            <a:pPr>
              <a:lnSpc>
                <a:spcPts val="6000"/>
              </a:lnSpc>
            </a:pPr>
            <a:r>
              <a:rPr lang="en-US" sz="3600" dirty="0" smtClean="0"/>
              <a:t>Global warming?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een movement.jpg"/>
          <p:cNvPicPr>
            <a:picLocks noChangeAspect="1"/>
          </p:cNvPicPr>
          <p:nvPr/>
        </p:nvPicPr>
        <p:blipFill>
          <a:blip r:embed="rId2" cstate="print">
            <a:lum bright="-5000" contrast="10000"/>
          </a:blip>
          <a:stretch>
            <a:fillRect/>
          </a:stretch>
        </p:blipFill>
        <p:spPr>
          <a:xfrm>
            <a:off x="-1" y="0"/>
            <a:ext cx="9149719" cy="6858000"/>
          </a:xfrm>
          <a:prstGeom prst="rect">
            <a:avLst/>
          </a:prstGeom>
        </p:spPr>
      </p:pic>
      <p:sp>
        <p:nvSpPr>
          <p:cNvPr id="3" name="Rectangle 2"/>
          <p:cNvSpPr/>
          <p:nvPr/>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sz="4000" dirty="0" smtClean="0"/>
              <a:t>Green movement..</a:t>
            </a:r>
            <a:endParaRPr lang="en-US" sz="4000" dirty="0"/>
          </a:p>
        </p:txBody>
      </p:sp>
      <p:sp>
        <p:nvSpPr>
          <p:cNvPr id="5" name="Content Placeholder 4"/>
          <p:cNvSpPr>
            <a:spLocks noGrp="1"/>
          </p:cNvSpPr>
          <p:nvPr>
            <p:ph idx="1"/>
          </p:nvPr>
        </p:nvSpPr>
        <p:spPr>
          <a:xfrm>
            <a:off x="533400" y="1828801"/>
            <a:ext cx="8229600" cy="2971800"/>
          </a:xfrm>
        </p:spPr>
        <p:txBody>
          <a:bodyPr/>
          <a:lstStyle/>
          <a:p>
            <a:r>
              <a:rPr lang="en-US" dirty="0" smtClean="0"/>
              <a:t>Recycling</a:t>
            </a:r>
          </a:p>
          <a:p>
            <a:r>
              <a:rPr lang="en-US" dirty="0" smtClean="0"/>
              <a:t>Planting trees</a:t>
            </a:r>
          </a:p>
          <a:p>
            <a:r>
              <a:rPr lang="en-US" dirty="0" smtClean="0"/>
              <a:t>Green energy</a:t>
            </a:r>
          </a:p>
          <a:p>
            <a:r>
              <a:rPr lang="en-US" dirty="0" smtClean="0"/>
              <a:t>Organic crops</a:t>
            </a:r>
          </a:p>
          <a:p>
            <a:r>
              <a:rPr lang="en-US" dirty="0" smtClean="0"/>
              <a:t>Protect “Mother Nature”</a:t>
            </a:r>
          </a:p>
          <a:p>
            <a:pPr>
              <a:buNone/>
            </a:pPr>
            <a:endParaRPr lang="en-US" dirty="0"/>
          </a:p>
        </p:txBody>
      </p:sp>
      <p:sp>
        <p:nvSpPr>
          <p:cNvPr id="6" name="TextBox 5"/>
          <p:cNvSpPr txBox="1"/>
          <p:nvPr/>
        </p:nvSpPr>
        <p:spPr>
          <a:xfrm>
            <a:off x="533400" y="5715000"/>
            <a:ext cx="7848600" cy="646331"/>
          </a:xfrm>
          <a:prstGeom prst="rect">
            <a:avLst/>
          </a:prstGeom>
          <a:noFill/>
        </p:spPr>
        <p:txBody>
          <a:bodyPr wrap="square" rtlCol="0">
            <a:spAutoFit/>
          </a:bodyPr>
          <a:lstStyle/>
          <a:p>
            <a:pPr algn="ctr"/>
            <a:r>
              <a:rPr lang="en-US" sz="3600" dirty="0" smtClean="0">
                <a:solidFill>
                  <a:schemeClr val="bg1"/>
                </a:solidFill>
                <a:latin typeface="Georgia" pitchFamily="18" charset="0"/>
              </a:rPr>
              <a:t>What is the underlying philosophy?</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arth-Day-2016-Poster.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1371600" y="5791200"/>
            <a:ext cx="6400800" cy="838200"/>
          </a:xfrm>
          <a:solidFill>
            <a:srgbClr val="1D1D1D">
              <a:alpha val="50000"/>
            </a:srgbClr>
          </a:solidFill>
        </p:spPr>
        <p:txBody>
          <a:bodyPr>
            <a:normAutofit/>
          </a:bodyPr>
          <a:lstStyle/>
          <a:p>
            <a:r>
              <a:rPr lang="en-US" sz="4000" dirty="0" smtClean="0"/>
              <a:t>Is this becoming a religion?</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1:20… </a:t>
            </a:r>
            <a:endParaRPr lang="en-US" dirty="0"/>
          </a:p>
        </p:txBody>
      </p:sp>
      <p:sp>
        <p:nvSpPr>
          <p:cNvPr id="3" name="Content Placeholder 2"/>
          <p:cNvSpPr>
            <a:spLocks noGrp="1"/>
          </p:cNvSpPr>
          <p:nvPr>
            <p:ph idx="1"/>
          </p:nvPr>
        </p:nvSpPr>
        <p:spPr>
          <a:xfrm>
            <a:off x="304800" y="1676400"/>
            <a:ext cx="8458200" cy="3886201"/>
          </a:xfrm>
          <a:solidFill>
            <a:schemeClr val="tx1">
              <a:alpha val="40000"/>
            </a:schemeClr>
          </a:solidFill>
        </p:spPr>
        <p:txBody>
          <a:bodyPr anchor="ctr">
            <a:normAutofit/>
          </a:bodyPr>
          <a:lstStyle/>
          <a:p>
            <a:pPr>
              <a:lnSpc>
                <a:spcPts val="3000"/>
              </a:lnSpc>
            </a:pPr>
            <a:r>
              <a:rPr lang="en-US" dirty="0" smtClean="0"/>
              <a:t>20 For since the creation of the world His invisible attributes are clearly seen, being understood by the things that are made, even His eternal power and Godhead, so that they are without excuse, 21 because, although </a:t>
            </a:r>
            <a:r>
              <a:rPr lang="en-US" dirty="0" smtClean="0">
                <a:solidFill>
                  <a:srgbClr val="FFC000"/>
                </a:solidFill>
              </a:rPr>
              <a:t>they knew God</a:t>
            </a:r>
            <a:r>
              <a:rPr lang="en-US" dirty="0" smtClean="0"/>
              <a:t>, they </a:t>
            </a:r>
            <a:r>
              <a:rPr lang="en-US" dirty="0" smtClean="0">
                <a:solidFill>
                  <a:srgbClr val="FFC000"/>
                </a:solidFill>
              </a:rPr>
              <a:t>did not glorify Him as God</a:t>
            </a:r>
            <a:r>
              <a:rPr lang="en-US" dirty="0" smtClean="0"/>
              <a:t>, nor were thankful, but became futile in their thoughts, and their foolish hearts were darkened.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1:20… </a:t>
            </a:r>
            <a:endParaRPr lang="en-US" dirty="0"/>
          </a:p>
        </p:txBody>
      </p:sp>
      <p:sp>
        <p:nvSpPr>
          <p:cNvPr id="3" name="Content Placeholder 2"/>
          <p:cNvSpPr>
            <a:spLocks noGrp="1"/>
          </p:cNvSpPr>
          <p:nvPr>
            <p:ph idx="1"/>
          </p:nvPr>
        </p:nvSpPr>
        <p:spPr>
          <a:xfrm>
            <a:off x="304800" y="1676400"/>
            <a:ext cx="8458200" cy="4343400"/>
          </a:xfrm>
          <a:solidFill>
            <a:schemeClr val="tx1">
              <a:alpha val="40000"/>
            </a:schemeClr>
          </a:solidFill>
        </p:spPr>
        <p:txBody>
          <a:bodyPr anchor="ctr">
            <a:normAutofit fontScale="92500" lnSpcReduction="20000"/>
          </a:bodyPr>
          <a:lstStyle/>
          <a:p>
            <a:r>
              <a:rPr lang="en-US" dirty="0" smtClean="0"/>
              <a:t>22 Professing to be wise, they became fools, 23 and </a:t>
            </a:r>
            <a:r>
              <a:rPr lang="en-US" dirty="0" smtClean="0">
                <a:solidFill>
                  <a:srgbClr val="FFC000"/>
                </a:solidFill>
              </a:rPr>
              <a:t>changed the glory of the incorruptible God into an image made like corruptible man </a:t>
            </a:r>
            <a:r>
              <a:rPr lang="en-US" dirty="0" smtClean="0"/>
              <a:t>— and birds and four-footed animals and creeping things. </a:t>
            </a:r>
          </a:p>
          <a:p>
            <a:r>
              <a:rPr lang="en-US" dirty="0" smtClean="0"/>
              <a:t>24 Therefore God also gave them up to uncleanness, in the lusts of their hearts, to dishonor their bodies among themselves, 25 who </a:t>
            </a:r>
            <a:r>
              <a:rPr lang="en-US" dirty="0" smtClean="0">
                <a:solidFill>
                  <a:srgbClr val="FFC000"/>
                </a:solidFill>
              </a:rPr>
              <a:t>exchanged the truth of God for the lie, and worshiped and served the creature rather than the Creator,</a:t>
            </a:r>
            <a:r>
              <a:rPr lang="en-US" dirty="0" smtClean="0"/>
              <a:t> who is blessed forever. Amen.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arth Day 1970 Ira Einhorn.jpg"/>
          <p:cNvPicPr>
            <a:picLocks noChangeAspect="1"/>
          </p:cNvPicPr>
          <p:nvPr/>
        </p:nvPicPr>
        <p:blipFill>
          <a:blip r:embed="rId2" cstate="print"/>
          <a:srcRect r="5938"/>
          <a:stretch>
            <a:fillRect/>
          </a:stretch>
        </p:blipFill>
        <p:spPr>
          <a:xfrm>
            <a:off x="0" y="0"/>
            <a:ext cx="9144000" cy="6858000"/>
          </a:xfrm>
          <a:prstGeom prst="rect">
            <a:avLst/>
          </a:prstGeom>
        </p:spPr>
      </p:pic>
      <p:sp>
        <p:nvSpPr>
          <p:cNvPr id="3" name="Title 2"/>
          <p:cNvSpPr>
            <a:spLocks noGrp="1"/>
          </p:cNvSpPr>
          <p:nvPr>
            <p:ph type="title"/>
          </p:nvPr>
        </p:nvSpPr>
        <p:spPr>
          <a:solidFill>
            <a:srgbClr val="1D1D1D">
              <a:alpha val="50000"/>
            </a:srgbClr>
          </a:solidFill>
        </p:spPr>
        <p:txBody>
          <a:bodyPr/>
          <a:lstStyle/>
          <a:p>
            <a:r>
              <a:rPr lang="en-US" dirty="0" smtClean="0"/>
              <a:t>First “Earth Day” 1970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tearthdaynyt 1970.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gaylord-nelson.jpg"/>
          <p:cNvPicPr>
            <a:picLocks noChangeAspect="1"/>
          </p:cNvPicPr>
          <p:nvPr/>
        </p:nvPicPr>
        <p:blipFill>
          <a:blip r:embed="rId2" cstate="print">
            <a:lum bright="-5000" contrast="10000"/>
          </a:blip>
          <a:srcRect l="3453" r="3453"/>
          <a:stretch>
            <a:fillRect/>
          </a:stretch>
        </p:blipFill>
        <p:spPr>
          <a:xfrm>
            <a:off x="1" y="762000"/>
            <a:ext cx="9143999" cy="4495800"/>
          </a:xfrm>
          <a:prstGeom prst="rect">
            <a:avLst/>
          </a:prstGeom>
        </p:spPr>
      </p:pic>
      <p:sp>
        <p:nvSpPr>
          <p:cNvPr id="4" name="TextBox 3"/>
          <p:cNvSpPr txBox="1"/>
          <p:nvPr/>
        </p:nvSpPr>
        <p:spPr>
          <a:xfrm>
            <a:off x="533400" y="5257800"/>
            <a:ext cx="7848600" cy="1200329"/>
          </a:xfrm>
          <a:prstGeom prst="rect">
            <a:avLst/>
          </a:prstGeom>
          <a:noFill/>
        </p:spPr>
        <p:txBody>
          <a:bodyPr wrap="square" rtlCol="0">
            <a:spAutoFit/>
          </a:bodyPr>
          <a:lstStyle/>
          <a:p>
            <a:pPr algn="ctr"/>
            <a:r>
              <a:rPr lang="en-US" sz="3600" dirty="0" smtClean="0">
                <a:solidFill>
                  <a:schemeClr val="bg1"/>
                </a:solidFill>
                <a:latin typeface="Georgia" pitchFamily="18" charset="0"/>
              </a:rPr>
              <a:t>“Within 25 years 70% of animal population will be extinct..</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4442</TotalTime>
  <Words>759</Words>
  <Application>Microsoft Office PowerPoint</Application>
  <PresentationFormat>On-screen Show (4:3)</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What Does the Bible Say About Environmentalism?</vt:lpstr>
      <vt:lpstr>Our greatest threat...</vt:lpstr>
      <vt:lpstr>Green movement..</vt:lpstr>
      <vt:lpstr>Slide 4</vt:lpstr>
      <vt:lpstr>Romans 1:20… </vt:lpstr>
      <vt:lpstr>Romans 1:20… </vt:lpstr>
      <vt:lpstr>First “Earth Day” 1970</vt:lpstr>
      <vt:lpstr>Slide 8</vt:lpstr>
      <vt:lpstr>Slide 9</vt:lpstr>
      <vt:lpstr>Slide 10</vt:lpstr>
      <vt:lpstr>United Nations..</vt:lpstr>
      <vt:lpstr>Six Things the Bible Says..</vt:lpstr>
      <vt:lpstr>Six Things the Bible Says..</vt:lpstr>
      <vt:lpstr>Six Things the Bible Says..</vt:lpstr>
      <vt:lpstr>Six Things the Bible Says..</vt:lpstr>
      <vt:lpstr>Six Things the Bible Says..</vt:lpstr>
      <vt:lpstr>Six Things the Bible Says..</vt:lpstr>
      <vt:lpstr>What Does the Bible Say About Environmentalism?</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333</cp:revision>
  <dcterms:created xsi:type="dcterms:W3CDTF">2011-02-15T07:29:10Z</dcterms:created>
  <dcterms:modified xsi:type="dcterms:W3CDTF">2016-04-25T20:12:53Z</dcterms:modified>
</cp:coreProperties>
</file>