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66" r:id="rId3"/>
    <p:sldId id="268" r:id="rId4"/>
    <p:sldId id="269" r:id="rId5"/>
    <p:sldId id="267" r:id="rId6"/>
    <p:sldId id="270" r:id="rId7"/>
    <p:sldId id="271" r:id="rId8"/>
    <p:sldId id="272" r:id="rId9"/>
    <p:sldId id="273" r:id="rId10"/>
    <p:sldId id="275"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32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userDrawn="1"/>
        </p:nvPicPr>
        <p:blipFill>
          <a:blip r:embed="rId13" cstate="print">
            <a:lum bright="-40000" contrast="10000"/>
          </a:blip>
          <a:srcRect b="2778"/>
          <a:stretch>
            <a:fillRect/>
          </a:stretch>
        </p:blipFill>
        <p:spPr>
          <a:xfrm>
            <a:off x="0" y="0"/>
            <a:ext cx="9144000" cy="6858000"/>
          </a:xfrm>
          <a:prstGeom prst="rect">
            <a:avLst/>
          </a:prstGeom>
        </p:spPr>
      </p:pic>
      <p:pic>
        <p:nvPicPr>
          <p:cNvPr id="5" name="Picture 4" descr="church leadership  02.jpg"/>
          <p:cNvPicPr>
            <a:picLocks noChangeAspect="1"/>
          </p:cNvPicPr>
          <p:nvPr userDrawn="1"/>
        </p:nvPicPr>
        <p:blipFill>
          <a:blip r:embed="rId14" cstate="print">
            <a:lum bright="-12000" contrast="10000"/>
          </a:blip>
          <a:stretch>
            <a:fillRect/>
          </a:stretch>
        </p:blipFill>
        <p:spPr>
          <a:xfrm>
            <a:off x="0" y="0"/>
            <a:ext cx="9144000" cy="6858000"/>
          </a:xfrm>
          <a:prstGeom prst="rect">
            <a:avLst/>
          </a:prstGeom>
        </p:spPr>
      </p:pic>
      <p:pic>
        <p:nvPicPr>
          <p:cNvPr id="11" name="Picture 10" descr="Finding Noah 02.JPG"/>
          <p:cNvPicPr>
            <a:picLocks noChangeAspect="1"/>
          </p:cNvPicPr>
          <p:nvPr userDrawn="1"/>
        </p:nvPicPr>
        <p:blipFill>
          <a:blip r:embed="rId15" cstate="print">
            <a:lum bright="-30000" contrast="20000"/>
          </a:blip>
          <a:srcRect l="18000" t="12000" b="15000"/>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13" name="Rectangle 12"/>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3" cstate="print">
            <a:lum bright="-10000" contrast="10000"/>
          </a:blip>
          <a:stretch>
            <a:fillRect/>
          </a:stretch>
        </p:blipFill>
        <p:spPr>
          <a:xfrm>
            <a:off x="0" y="0"/>
            <a:ext cx="9144000" cy="6858000"/>
          </a:xfrm>
          <a:prstGeom prst="rect">
            <a:avLst/>
          </a:prstGeom>
        </p:spPr>
      </p:pic>
      <p:pic>
        <p:nvPicPr>
          <p:cNvPr id="6" name="Picture 5" descr="background_blue_.jpg"/>
          <p:cNvPicPr>
            <a:picLocks noChangeAspect="1"/>
          </p:cNvPicPr>
          <p:nvPr/>
        </p:nvPicPr>
        <p:blipFill>
          <a:blip r:embed="rId4"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inding Noah 02.JPG"/>
          <p:cNvPicPr>
            <a:picLocks noChangeAspect="1"/>
          </p:cNvPicPr>
          <p:nvPr/>
        </p:nvPicPr>
        <p:blipFill>
          <a:blip r:embed="rId5" cstate="print">
            <a:lum bright="-45000" contrast="20000"/>
          </a:blip>
          <a:srcRect l="18000" t="12000" b="15000"/>
          <a:stretch>
            <a:fillRect/>
          </a:stretch>
        </p:blipFill>
        <p:spPr>
          <a:xfrm>
            <a:off x="0" y="0"/>
            <a:ext cx="9144000" cy="6858000"/>
          </a:xfrm>
          <a:prstGeom prst="rect">
            <a:avLst/>
          </a:prstGeom>
        </p:spPr>
      </p:pic>
      <p:sp>
        <p:nvSpPr>
          <p:cNvPr id="5" name="Title 4"/>
          <p:cNvSpPr>
            <a:spLocks noGrp="1"/>
          </p:cNvSpPr>
          <p:nvPr>
            <p:ph type="ctrTitle"/>
          </p:nvPr>
        </p:nvSpPr>
        <p:spPr>
          <a:xfrm>
            <a:off x="762000" y="533400"/>
            <a:ext cx="7772400" cy="1828800"/>
          </a:xfrm>
          <a:noFill/>
        </p:spPr>
        <p:txBody>
          <a:bodyPr/>
          <a:lstStyle/>
          <a:p>
            <a:r>
              <a:rPr lang="en-US" sz="16000" dirty="0" smtClean="0">
                <a:solidFill>
                  <a:schemeClr val="bg2">
                    <a:lumMod val="90000"/>
                  </a:schemeClr>
                </a:solidFill>
                <a:latin typeface="Franklin Gothic Medium Cond" pitchFamily="34" charset="0"/>
                <a:ea typeface="Verdana" pitchFamily="34" charset="0"/>
                <a:cs typeface="Verdana" pitchFamily="34" charset="0"/>
              </a:rPr>
              <a:t>NOAH</a:t>
            </a:r>
            <a:endParaRPr lang="en-US" sz="16000" dirty="0">
              <a:solidFill>
                <a:schemeClr val="bg2">
                  <a:lumMod val="90000"/>
                </a:schemeClr>
              </a:solidFill>
              <a:latin typeface="Franklin Gothic Medium Cond" pitchFamily="34" charset="0"/>
              <a:ea typeface="Verdana" pitchFamily="34" charset="0"/>
              <a:cs typeface="Verdana" pitchFamily="34" charset="0"/>
            </a:endParaRPr>
          </a:p>
        </p:txBody>
      </p:sp>
      <p:sp>
        <p:nvSpPr>
          <p:cNvPr id="8" name="Subtitle 7"/>
          <p:cNvSpPr>
            <a:spLocks noGrp="1"/>
          </p:cNvSpPr>
          <p:nvPr>
            <p:ph type="subTitle" idx="1"/>
          </p:nvPr>
        </p:nvSpPr>
        <p:spPr>
          <a:xfrm>
            <a:off x="1295400" y="5486400"/>
            <a:ext cx="6400800" cy="1066800"/>
          </a:xfrm>
          <a:solidFill>
            <a:srgbClr val="1D1D1D">
              <a:alpha val="40000"/>
            </a:srgbClr>
          </a:solidFill>
        </p:spPr>
        <p:txBody>
          <a:bodyPr>
            <a:normAutofit/>
          </a:bodyPr>
          <a:lstStyle/>
          <a:p>
            <a:r>
              <a:rPr lang="en-US" sz="4400" dirty="0" smtClean="0"/>
              <a:t>Genesis 6:1-12</a:t>
            </a:r>
            <a:endParaRPr lang="en-US" sz="4400" dirty="0"/>
          </a:p>
        </p:txBody>
      </p:sp>
      <p:sp>
        <p:nvSpPr>
          <p:cNvPr id="12" name="TextBox 11"/>
          <p:cNvSpPr txBox="1"/>
          <p:nvPr/>
        </p:nvSpPr>
        <p:spPr>
          <a:xfrm rot="16200000">
            <a:off x="1085166" y="1200834"/>
            <a:ext cx="2133600" cy="646331"/>
          </a:xfrm>
          <a:prstGeom prst="rect">
            <a:avLst/>
          </a:prstGeom>
          <a:noFill/>
        </p:spPr>
        <p:txBody>
          <a:bodyPr wrap="square" rtlCol="0">
            <a:spAutoFit/>
          </a:bodyPr>
          <a:lstStyle/>
          <a:p>
            <a:pPr algn="ctr"/>
            <a:r>
              <a:rPr lang="en-US" sz="3600" dirty="0" smtClean="0">
                <a:solidFill>
                  <a:schemeClr val="bg2">
                    <a:lumMod val="90000"/>
                  </a:schemeClr>
                </a:solidFill>
                <a:latin typeface="Franklin Gothic Medium Cond" pitchFamily="34" charset="0"/>
              </a:rPr>
              <a:t>FINDING</a:t>
            </a:r>
            <a:endParaRPr lang="en-US" sz="3600" dirty="0">
              <a:solidFill>
                <a:schemeClr val="bg2">
                  <a:lumMod val="90000"/>
                </a:schemeClr>
              </a:solidFill>
              <a:latin typeface="Franklin Gothic Medium Con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church leadership  02.jpg"/>
          <p:cNvPicPr>
            <a:picLocks noChangeAspect="1"/>
          </p:cNvPicPr>
          <p:nvPr/>
        </p:nvPicPr>
        <p:blipFill>
          <a:blip r:embed="rId3" cstate="print">
            <a:lum bright="-10000" contrast="10000"/>
          </a:blip>
          <a:stretch>
            <a:fillRect/>
          </a:stretch>
        </p:blipFill>
        <p:spPr>
          <a:xfrm>
            <a:off x="0" y="0"/>
            <a:ext cx="9144000" cy="6858000"/>
          </a:xfrm>
          <a:prstGeom prst="rect">
            <a:avLst/>
          </a:prstGeom>
        </p:spPr>
      </p:pic>
      <p:pic>
        <p:nvPicPr>
          <p:cNvPr id="6" name="Picture 5" descr="background_blue_.jpg"/>
          <p:cNvPicPr>
            <a:picLocks noChangeAspect="1"/>
          </p:cNvPicPr>
          <p:nvPr/>
        </p:nvPicPr>
        <p:blipFill>
          <a:blip r:embed="rId4"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inding Noah 02.JPG"/>
          <p:cNvPicPr>
            <a:picLocks noChangeAspect="1"/>
          </p:cNvPicPr>
          <p:nvPr/>
        </p:nvPicPr>
        <p:blipFill>
          <a:blip r:embed="rId5" cstate="print">
            <a:lum bright="-45000" contrast="20000"/>
          </a:blip>
          <a:srcRect l="18000" t="12000" b="15000"/>
          <a:stretch>
            <a:fillRect/>
          </a:stretch>
        </p:blipFill>
        <p:spPr>
          <a:xfrm>
            <a:off x="0" y="0"/>
            <a:ext cx="9144000" cy="6858000"/>
          </a:xfrm>
          <a:prstGeom prst="rect">
            <a:avLst/>
          </a:prstGeom>
        </p:spPr>
      </p:pic>
      <p:sp>
        <p:nvSpPr>
          <p:cNvPr id="5" name="Title 4"/>
          <p:cNvSpPr>
            <a:spLocks noGrp="1"/>
          </p:cNvSpPr>
          <p:nvPr>
            <p:ph type="ctrTitle"/>
          </p:nvPr>
        </p:nvSpPr>
        <p:spPr>
          <a:xfrm>
            <a:off x="762000" y="533400"/>
            <a:ext cx="7772400" cy="1828800"/>
          </a:xfrm>
          <a:noFill/>
        </p:spPr>
        <p:txBody>
          <a:bodyPr/>
          <a:lstStyle/>
          <a:p>
            <a:r>
              <a:rPr lang="en-US" sz="16000" dirty="0" smtClean="0">
                <a:solidFill>
                  <a:schemeClr val="bg2">
                    <a:lumMod val="90000"/>
                  </a:schemeClr>
                </a:solidFill>
                <a:latin typeface="Franklin Gothic Medium Cond" pitchFamily="34" charset="0"/>
                <a:ea typeface="Verdana" pitchFamily="34" charset="0"/>
                <a:cs typeface="Verdana" pitchFamily="34" charset="0"/>
              </a:rPr>
              <a:t>NOAH</a:t>
            </a:r>
            <a:endParaRPr lang="en-US" sz="16000" dirty="0">
              <a:solidFill>
                <a:schemeClr val="bg2">
                  <a:lumMod val="90000"/>
                </a:schemeClr>
              </a:solidFill>
              <a:latin typeface="Franklin Gothic Medium Cond" pitchFamily="34" charset="0"/>
              <a:ea typeface="Verdana" pitchFamily="34" charset="0"/>
              <a:cs typeface="Verdana" pitchFamily="34" charset="0"/>
            </a:endParaRPr>
          </a:p>
        </p:txBody>
      </p:sp>
      <p:sp>
        <p:nvSpPr>
          <p:cNvPr id="8" name="Subtitle 7"/>
          <p:cNvSpPr>
            <a:spLocks noGrp="1"/>
          </p:cNvSpPr>
          <p:nvPr>
            <p:ph type="subTitle" idx="1"/>
          </p:nvPr>
        </p:nvSpPr>
        <p:spPr>
          <a:xfrm>
            <a:off x="1295400" y="5486400"/>
            <a:ext cx="6400800" cy="1066800"/>
          </a:xfrm>
          <a:solidFill>
            <a:srgbClr val="1D1D1D">
              <a:alpha val="40000"/>
            </a:srgbClr>
          </a:solidFill>
        </p:spPr>
        <p:txBody>
          <a:bodyPr>
            <a:normAutofit/>
          </a:bodyPr>
          <a:lstStyle/>
          <a:p>
            <a:r>
              <a:rPr lang="en-US" sz="4400" dirty="0" smtClean="0"/>
              <a:t>Genesis 6:1-12</a:t>
            </a:r>
            <a:endParaRPr lang="en-US" sz="4400" dirty="0"/>
          </a:p>
        </p:txBody>
      </p:sp>
      <p:sp>
        <p:nvSpPr>
          <p:cNvPr id="12" name="TextBox 11"/>
          <p:cNvSpPr txBox="1"/>
          <p:nvPr/>
        </p:nvSpPr>
        <p:spPr>
          <a:xfrm rot="16200000">
            <a:off x="1085166" y="1200834"/>
            <a:ext cx="2133600" cy="646331"/>
          </a:xfrm>
          <a:prstGeom prst="rect">
            <a:avLst/>
          </a:prstGeom>
          <a:noFill/>
        </p:spPr>
        <p:txBody>
          <a:bodyPr wrap="square" rtlCol="0">
            <a:spAutoFit/>
          </a:bodyPr>
          <a:lstStyle/>
          <a:p>
            <a:pPr algn="ctr"/>
            <a:r>
              <a:rPr lang="en-US" sz="3600" dirty="0" smtClean="0">
                <a:solidFill>
                  <a:schemeClr val="bg2">
                    <a:lumMod val="90000"/>
                  </a:schemeClr>
                </a:solidFill>
                <a:latin typeface="Franklin Gothic Medium Cond" pitchFamily="34" charset="0"/>
              </a:rPr>
              <a:t>FINDING</a:t>
            </a:r>
            <a:endParaRPr lang="en-US" sz="3600" dirty="0">
              <a:solidFill>
                <a:schemeClr val="bg2">
                  <a:lumMod val="90000"/>
                </a:schemeClr>
              </a:solidFill>
              <a:latin typeface="Franklin Gothic Medium Con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noahs-ark.jpg"/>
          <p:cNvPicPr>
            <a:picLocks noChangeAspect="1"/>
          </p:cNvPicPr>
          <p:nvPr/>
        </p:nvPicPr>
        <p:blipFill>
          <a:blip r:embed="rId2" cstate="print">
            <a:lum bright="-15000" contrast="10000"/>
          </a:blip>
          <a:srcRect b="11749"/>
          <a:stretch>
            <a:fillRect/>
          </a:stretch>
        </p:blipFill>
        <p:spPr>
          <a:xfrm>
            <a:off x="-1" y="805764"/>
            <a:ext cx="9144001" cy="6052236"/>
          </a:xfrm>
          <a:prstGeom prst="rect">
            <a:avLst/>
          </a:prstGeom>
        </p:spPr>
      </p:pic>
      <p:sp>
        <p:nvSpPr>
          <p:cNvPr id="5" name="Rectangle 4"/>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sz="5400" dirty="0" smtClean="0">
                <a:latin typeface="Franklin Gothic Medium Cond" pitchFamily="34" charset="0"/>
              </a:rPr>
              <a:t>L</a:t>
            </a:r>
            <a:r>
              <a:rPr lang="en-US" sz="4800" dirty="0" smtClean="0">
                <a:latin typeface="Franklin Gothic Medium Cond" pitchFamily="34" charset="0"/>
              </a:rPr>
              <a:t>ISTENING TO THE </a:t>
            </a:r>
            <a:r>
              <a:rPr lang="en-US" sz="6000" dirty="0" smtClean="0">
                <a:latin typeface="Franklin Gothic Medium Cond" pitchFamily="34" charset="0"/>
              </a:rPr>
              <a:t>L</a:t>
            </a:r>
            <a:r>
              <a:rPr lang="en-US" sz="4800" dirty="0" smtClean="0">
                <a:latin typeface="Franklin Gothic Medium Cond" pitchFamily="34" charset="0"/>
              </a:rPr>
              <a:t>ORD..</a:t>
            </a:r>
            <a:endParaRPr lang="en-US" sz="4800" dirty="0">
              <a:latin typeface="Franklin Gothic Medium Cond" pitchFamily="34" charset="0"/>
            </a:endParaRPr>
          </a:p>
        </p:txBody>
      </p:sp>
      <p:sp>
        <p:nvSpPr>
          <p:cNvPr id="7" name="Content Placeholder 6"/>
          <p:cNvSpPr>
            <a:spLocks noGrp="1"/>
          </p:cNvSpPr>
          <p:nvPr>
            <p:ph idx="1"/>
          </p:nvPr>
        </p:nvSpPr>
        <p:spPr>
          <a:xfrm>
            <a:off x="304800" y="1828800"/>
            <a:ext cx="8229600" cy="4267200"/>
          </a:xfrm>
          <a:solidFill>
            <a:schemeClr val="tx1">
              <a:alpha val="35000"/>
            </a:schemeClr>
          </a:solidFill>
        </p:spPr>
        <p:txBody>
          <a:bodyPr>
            <a:normAutofit/>
          </a:bodyPr>
          <a:lstStyle/>
          <a:p>
            <a:r>
              <a:rPr lang="en-US" dirty="0" smtClean="0"/>
              <a:t>Gen 6:13-16.. </a:t>
            </a:r>
          </a:p>
          <a:p>
            <a:pPr lvl="1"/>
            <a:r>
              <a:rPr lang="en-US" dirty="0" smtClean="0"/>
              <a:t>Make yourself an ark … Specific instructions..</a:t>
            </a:r>
          </a:p>
          <a:p>
            <a:pPr lvl="1"/>
            <a:r>
              <a:rPr lang="en-US" dirty="0" smtClean="0"/>
              <a:t>v22 Noah did all God commanded..</a:t>
            </a:r>
          </a:p>
          <a:p>
            <a:pPr lvl="1"/>
            <a:endParaRPr lang="en-US" sz="800" dirty="0" smtClean="0"/>
          </a:p>
          <a:p>
            <a:r>
              <a:rPr lang="en-US" dirty="0" smtClean="0"/>
              <a:t>Ch 7:1-5..</a:t>
            </a:r>
          </a:p>
          <a:p>
            <a:pPr lvl="1"/>
            <a:r>
              <a:rPr lang="en-US" dirty="0" smtClean="0"/>
              <a:t>Come into the ark.. Animals..</a:t>
            </a:r>
          </a:p>
          <a:p>
            <a:pPr lvl="1"/>
            <a:r>
              <a:rPr lang="en-US" dirty="0" smtClean="0"/>
              <a:t>v5 Noah did all God commanded..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dissolve">
                                      <p:cBhvr>
                                        <p:cTn id="18" dur="500"/>
                                        <p:tgtEl>
                                          <p:spTgt spid="7">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dissolve">
                                      <p:cBhvr>
                                        <p:cTn id="21" dur="500"/>
                                        <p:tgtEl>
                                          <p:spTgt spid="7">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dissolve">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noahs-ark.jpg"/>
          <p:cNvPicPr>
            <a:picLocks noChangeAspect="1"/>
          </p:cNvPicPr>
          <p:nvPr/>
        </p:nvPicPr>
        <p:blipFill>
          <a:blip r:embed="rId2" cstate="print">
            <a:lum bright="-15000" contrast="10000"/>
          </a:blip>
          <a:srcRect b="11749"/>
          <a:stretch>
            <a:fillRect/>
          </a:stretch>
        </p:blipFill>
        <p:spPr>
          <a:xfrm>
            <a:off x="-1" y="805764"/>
            <a:ext cx="9144001" cy="6052236"/>
          </a:xfrm>
          <a:prstGeom prst="rect">
            <a:avLst/>
          </a:prstGeom>
        </p:spPr>
      </p:pic>
      <p:sp>
        <p:nvSpPr>
          <p:cNvPr id="5" name="Rectangle 4"/>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sz="5400" dirty="0" smtClean="0">
                <a:latin typeface="Franklin Gothic Medium Cond" pitchFamily="34" charset="0"/>
              </a:rPr>
              <a:t>L</a:t>
            </a:r>
            <a:r>
              <a:rPr lang="en-US" sz="4800" dirty="0" smtClean="0">
                <a:latin typeface="Franklin Gothic Medium Cond" pitchFamily="34" charset="0"/>
              </a:rPr>
              <a:t>ISTENING TO THE </a:t>
            </a:r>
            <a:r>
              <a:rPr lang="en-US" sz="6000" dirty="0" smtClean="0">
                <a:latin typeface="Franklin Gothic Medium Cond" pitchFamily="34" charset="0"/>
              </a:rPr>
              <a:t>L</a:t>
            </a:r>
            <a:r>
              <a:rPr lang="en-US" sz="4800" dirty="0" smtClean="0">
                <a:latin typeface="Franklin Gothic Medium Cond" pitchFamily="34" charset="0"/>
              </a:rPr>
              <a:t>ORD..</a:t>
            </a:r>
            <a:endParaRPr lang="en-US" sz="4800" dirty="0">
              <a:latin typeface="Franklin Gothic Medium Cond" pitchFamily="34" charset="0"/>
            </a:endParaRPr>
          </a:p>
        </p:txBody>
      </p:sp>
      <p:sp>
        <p:nvSpPr>
          <p:cNvPr id="7" name="Content Placeholder 6"/>
          <p:cNvSpPr>
            <a:spLocks noGrp="1"/>
          </p:cNvSpPr>
          <p:nvPr>
            <p:ph idx="1"/>
          </p:nvPr>
        </p:nvSpPr>
        <p:spPr>
          <a:xfrm>
            <a:off x="304800" y="4191000"/>
            <a:ext cx="8534400" cy="2286000"/>
          </a:xfrm>
          <a:solidFill>
            <a:schemeClr val="tx1">
              <a:alpha val="35000"/>
            </a:schemeClr>
          </a:solidFill>
        </p:spPr>
        <p:txBody>
          <a:bodyPr>
            <a:normAutofit fontScale="92500" lnSpcReduction="20000"/>
          </a:bodyPr>
          <a:lstStyle/>
          <a:p>
            <a:r>
              <a:rPr lang="en-US" dirty="0" smtClean="0"/>
              <a:t>1 Peter 3:19-21 He went and preached to the spirits in prison, 20 who formerly were disobedient, when once the Divine longsuffering waited in the days of Noah, while the ark was being prepared, in which a few, that is, eight souls, were saved through water.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noahs-ark.jpg"/>
          <p:cNvPicPr>
            <a:picLocks noChangeAspect="1"/>
          </p:cNvPicPr>
          <p:nvPr/>
        </p:nvPicPr>
        <p:blipFill>
          <a:blip r:embed="rId2" cstate="print">
            <a:lum bright="-15000" contrast="10000"/>
          </a:blip>
          <a:srcRect b="11749"/>
          <a:stretch>
            <a:fillRect/>
          </a:stretch>
        </p:blipFill>
        <p:spPr>
          <a:xfrm>
            <a:off x="-1" y="805764"/>
            <a:ext cx="9144001" cy="6052236"/>
          </a:xfrm>
          <a:prstGeom prst="rect">
            <a:avLst/>
          </a:prstGeom>
        </p:spPr>
      </p:pic>
      <p:sp>
        <p:nvSpPr>
          <p:cNvPr id="5" name="Rectangle 4"/>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sz="5400" dirty="0" smtClean="0">
                <a:latin typeface="Franklin Gothic Medium Cond" pitchFamily="34" charset="0"/>
              </a:rPr>
              <a:t>L</a:t>
            </a:r>
            <a:r>
              <a:rPr lang="en-US" sz="4800" dirty="0" smtClean="0">
                <a:latin typeface="Franklin Gothic Medium Cond" pitchFamily="34" charset="0"/>
              </a:rPr>
              <a:t>ISTENING TO THE </a:t>
            </a:r>
            <a:r>
              <a:rPr lang="en-US" sz="6000" dirty="0" smtClean="0">
                <a:latin typeface="Franklin Gothic Medium Cond" pitchFamily="34" charset="0"/>
              </a:rPr>
              <a:t>L</a:t>
            </a:r>
            <a:r>
              <a:rPr lang="en-US" sz="4800" dirty="0" smtClean="0">
                <a:latin typeface="Franklin Gothic Medium Cond" pitchFamily="34" charset="0"/>
              </a:rPr>
              <a:t>ORD..</a:t>
            </a:r>
            <a:endParaRPr lang="en-US" sz="4800" dirty="0">
              <a:latin typeface="Franklin Gothic Medium Cond" pitchFamily="34" charset="0"/>
            </a:endParaRPr>
          </a:p>
        </p:txBody>
      </p:sp>
      <p:sp>
        <p:nvSpPr>
          <p:cNvPr id="7" name="Content Placeholder 6"/>
          <p:cNvSpPr>
            <a:spLocks noGrp="1"/>
          </p:cNvSpPr>
          <p:nvPr>
            <p:ph idx="1"/>
          </p:nvPr>
        </p:nvSpPr>
        <p:spPr>
          <a:xfrm>
            <a:off x="304800" y="4191000"/>
            <a:ext cx="8534400" cy="2286000"/>
          </a:xfrm>
          <a:solidFill>
            <a:schemeClr val="tx1">
              <a:alpha val="35000"/>
            </a:schemeClr>
          </a:solidFill>
        </p:spPr>
        <p:txBody>
          <a:bodyPr>
            <a:normAutofit lnSpcReduction="10000"/>
          </a:bodyPr>
          <a:lstStyle/>
          <a:p>
            <a:r>
              <a:rPr lang="en-US" dirty="0" smtClean="0"/>
              <a:t>21 There is also an antitype which now saves us — baptism (not the removal of the filth of the flesh, but the answer of a good conscience toward God), through the resurrection of Jesus Christ..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floodbible_03a.jpg"/>
          <p:cNvPicPr>
            <a:picLocks noChangeAspect="1"/>
          </p:cNvPicPr>
          <p:nvPr/>
        </p:nvPicPr>
        <p:blipFill>
          <a:blip r:embed="rId2" cstate="print"/>
          <a:stretch>
            <a:fillRect/>
          </a:stretch>
        </p:blipFill>
        <p:spPr>
          <a:xfrm>
            <a:off x="0" y="685800"/>
            <a:ext cx="9144000" cy="5466080"/>
          </a:xfrm>
          <a:prstGeom prst="rect">
            <a:avLst/>
          </a:prstGeom>
        </p:spPr>
      </p:pic>
      <p:sp>
        <p:nvSpPr>
          <p:cNvPr id="6" name="Rectangle 5"/>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r>
              <a:rPr lang="en-US" sz="6000" dirty="0" smtClean="0">
                <a:latin typeface="Franklin Gothic Medium Cond" pitchFamily="34" charset="0"/>
              </a:rPr>
              <a:t>W</a:t>
            </a:r>
            <a:r>
              <a:rPr lang="en-US" sz="4800" dirty="0" smtClean="0">
                <a:latin typeface="Franklin Gothic Medium Cond" pitchFamily="34" charset="0"/>
              </a:rPr>
              <a:t>AITING</a:t>
            </a:r>
            <a:r>
              <a:rPr lang="en-US" dirty="0" smtClean="0">
                <a:latin typeface="Franklin Gothic Medium Cond" pitchFamily="34" charset="0"/>
              </a:rPr>
              <a:t> </a:t>
            </a:r>
            <a:r>
              <a:rPr lang="en-US" sz="5300" dirty="0" smtClean="0">
                <a:latin typeface="Franklin Gothic Medium Cond" pitchFamily="34" charset="0"/>
              </a:rPr>
              <a:t>ON THE </a:t>
            </a:r>
            <a:r>
              <a:rPr lang="en-US" sz="6000" dirty="0" smtClean="0">
                <a:latin typeface="Franklin Gothic Medium Cond" pitchFamily="34" charset="0"/>
              </a:rPr>
              <a:t>L</a:t>
            </a:r>
            <a:r>
              <a:rPr lang="en-US" sz="5300" dirty="0" smtClean="0">
                <a:latin typeface="Franklin Gothic Medium Cond" pitchFamily="34" charset="0"/>
              </a:rPr>
              <a:t>ORD</a:t>
            </a:r>
            <a:r>
              <a:rPr lang="en-US" dirty="0" smtClean="0">
                <a:latin typeface="Franklin Gothic Medium Cond" pitchFamily="34" charset="0"/>
              </a:rPr>
              <a:t>..</a:t>
            </a:r>
            <a:endParaRPr lang="en-US" dirty="0"/>
          </a:p>
        </p:txBody>
      </p:sp>
      <p:sp>
        <p:nvSpPr>
          <p:cNvPr id="8" name="Content Placeholder 7"/>
          <p:cNvSpPr>
            <a:spLocks noGrp="1"/>
          </p:cNvSpPr>
          <p:nvPr>
            <p:ph idx="1"/>
          </p:nvPr>
        </p:nvSpPr>
        <p:spPr>
          <a:xfrm>
            <a:off x="457200" y="1676400"/>
            <a:ext cx="8229600" cy="4572000"/>
          </a:xfrm>
          <a:solidFill>
            <a:schemeClr val="tx1">
              <a:alpha val="35000"/>
            </a:schemeClr>
          </a:solidFill>
        </p:spPr>
        <p:txBody>
          <a:bodyPr>
            <a:normAutofit lnSpcReduction="10000"/>
          </a:bodyPr>
          <a:lstStyle/>
          <a:p>
            <a:r>
              <a:rPr lang="en-US" sz="3200" dirty="0" smtClean="0"/>
              <a:t>7:11  600</a:t>
            </a:r>
            <a:r>
              <a:rPr lang="en-US" sz="3200" baseline="30000" dirty="0" smtClean="0"/>
              <a:t>th</a:t>
            </a:r>
            <a:r>
              <a:rPr lang="en-US" sz="3200" dirty="0" smtClean="0"/>
              <a:t> year, 2</a:t>
            </a:r>
            <a:r>
              <a:rPr lang="en-US" sz="3200" baseline="30000" dirty="0" smtClean="0"/>
              <a:t>nd</a:t>
            </a:r>
            <a:r>
              <a:rPr lang="en-US" sz="3200" dirty="0" smtClean="0"/>
              <a:t> month, 17</a:t>
            </a:r>
            <a:r>
              <a:rPr lang="en-US" sz="3200" baseline="30000" dirty="0" smtClean="0"/>
              <a:t>th</a:t>
            </a:r>
            <a:r>
              <a:rPr lang="en-US" sz="3200" dirty="0" smtClean="0"/>
              <a:t> day</a:t>
            </a:r>
          </a:p>
          <a:p>
            <a:r>
              <a:rPr lang="en-US" sz="3200" dirty="0" smtClean="0"/>
              <a:t>7:12  rain 40 days, nights</a:t>
            </a:r>
          </a:p>
          <a:p>
            <a:r>
              <a:rPr lang="en-US" dirty="0" smtClean="0"/>
              <a:t>7:24  prevailed 150 days</a:t>
            </a:r>
          </a:p>
          <a:p>
            <a:r>
              <a:rPr lang="en-US" sz="3200" dirty="0" smtClean="0"/>
              <a:t>8:4  ark rested 7</a:t>
            </a:r>
            <a:r>
              <a:rPr lang="en-US" sz="3200" baseline="30000" dirty="0" smtClean="0"/>
              <a:t>th</a:t>
            </a:r>
            <a:r>
              <a:rPr lang="en-US" sz="3200" dirty="0" smtClean="0"/>
              <a:t> month, 17</a:t>
            </a:r>
            <a:r>
              <a:rPr lang="en-US" sz="3200" baseline="30000" dirty="0" smtClean="0"/>
              <a:t>th</a:t>
            </a:r>
            <a:r>
              <a:rPr lang="en-US" sz="3200" dirty="0" smtClean="0"/>
              <a:t> day</a:t>
            </a:r>
          </a:p>
          <a:p>
            <a:r>
              <a:rPr lang="en-US" dirty="0" smtClean="0"/>
              <a:t>8:5  10</a:t>
            </a:r>
            <a:r>
              <a:rPr lang="en-US" baseline="30000" dirty="0" smtClean="0"/>
              <a:t>th</a:t>
            </a:r>
            <a:r>
              <a:rPr lang="en-US" dirty="0" smtClean="0"/>
              <a:t> month, 1</a:t>
            </a:r>
            <a:r>
              <a:rPr lang="en-US" baseline="30000" dirty="0" smtClean="0"/>
              <a:t>st</a:t>
            </a:r>
            <a:r>
              <a:rPr lang="en-US" dirty="0" smtClean="0"/>
              <a:t> day mountain tops</a:t>
            </a:r>
          </a:p>
          <a:p>
            <a:r>
              <a:rPr lang="en-US" sz="3200" dirty="0" smtClean="0"/>
              <a:t>8:13 601</a:t>
            </a:r>
            <a:r>
              <a:rPr lang="en-US" sz="3200" baseline="30000" dirty="0" smtClean="0"/>
              <a:t>st</a:t>
            </a:r>
            <a:r>
              <a:rPr lang="en-US" sz="3200" dirty="0" smtClean="0"/>
              <a:t> year, 1</a:t>
            </a:r>
            <a:r>
              <a:rPr lang="en-US" sz="3200" baseline="30000" dirty="0" smtClean="0"/>
              <a:t>st</a:t>
            </a:r>
            <a:r>
              <a:rPr lang="en-US" sz="3200" dirty="0" smtClean="0"/>
              <a:t> month, 1</a:t>
            </a:r>
            <a:r>
              <a:rPr lang="en-US" sz="3200" baseline="30000" dirty="0" smtClean="0"/>
              <a:t>st</a:t>
            </a:r>
            <a:r>
              <a:rPr lang="en-US" sz="3200" dirty="0" smtClean="0"/>
              <a:t> day</a:t>
            </a:r>
          </a:p>
          <a:p>
            <a:r>
              <a:rPr lang="en-US" dirty="0" smtClean="0"/>
              <a:t>8:14 2</a:t>
            </a:r>
            <a:r>
              <a:rPr lang="en-US" baseline="30000" dirty="0" smtClean="0"/>
              <a:t>nd</a:t>
            </a:r>
            <a:r>
              <a:rPr lang="en-US" dirty="0" smtClean="0"/>
              <a:t> month, 27</a:t>
            </a:r>
            <a:r>
              <a:rPr lang="en-US" baseline="30000" dirty="0" smtClean="0"/>
              <a:t>th</a:t>
            </a:r>
            <a:r>
              <a:rPr lang="en-US" dirty="0" smtClean="0"/>
              <a:t> day earth dry</a:t>
            </a:r>
          </a:p>
          <a:p>
            <a:r>
              <a:rPr lang="en-US" sz="3200" dirty="0" smtClean="0"/>
              <a:t>8:15  God said “Go out of the ark”</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floodbible_03a.jpg"/>
          <p:cNvPicPr>
            <a:picLocks noChangeAspect="1"/>
          </p:cNvPicPr>
          <p:nvPr/>
        </p:nvPicPr>
        <p:blipFill>
          <a:blip r:embed="rId2" cstate="print"/>
          <a:stretch>
            <a:fillRect/>
          </a:stretch>
        </p:blipFill>
        <p:spPr>
          <a:xfrm>
            <a:off x="0" y="685800"/>
            <a:ext cx="9144000" cy="5466080"/>
          </a:xfrm>
          <a:prstGeom prst="rect">
            <a:avLst/>
          </a:prstGeom>
        </p:spPr>
      </p:pic>
      <p:sp>
        <p:nvSpPr>
          <p:cNvPr id="6" name="Rectangle 5"/>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r>
              <a:rPr lang="en-US" sz="6000" dirty="0" smtClean="0">
                <a:latin typeface="Franklin Gothic Medium Cond" pitchFamily="34" charset="0"/>
              </a:rPr>
              <a:t>W</a:t>
            </a:r>
            <a:r>
              <a:rPr lang="en-US" sz="4800" dirty="0" smtClean="0">
                <a:latin typeface="Franklin Gothic Medium Cond" pitchFamily="34" charset="0"/>
              </a:rPr>
              <a:t>AITING</a:t>
            </a:r>
            <a:r>
              <a:rPr lang="en-US" dirty="0" smtClean="0">
                <a:latin typeface="Franklin Gothic Medium Cond" pitchFamily="34" charset="0"/>
              </a:rPr>
              <a:t> </a:t>
            </a:r>
            <a:r>
              <a:rPr lang="en-US" sz="5300" dirty="0" smtClean="0">
                <a:latin typeface="Franklin Gothic Medium Cond" pitchFamily="34" charset="0"/>
              </a:rPr>
              <a:t>ON THE </a:t>
            </a:r>
            <a:r>
              <a:rPr lang="en-US" sz="6000" dirty="0" smtClean="0">
                <a:latin typeface="Franklin Gothic Medium Cond" pitchFamily="34" charset="0"/>
              </a:rPr>
              <a:t>L</a:t>
            </a:r>
            <a:r>
              <a:rPr lang="en-US" sz="5300" dirty="0" smtClean="0">
                <a:latin typeface="Franklin Gothic Medium Cond" pitchFamily="34" charset="0"/>
              </a:rPr>
              <a:t>ORD</a:t>
            </a:r>
            <a:r>
              <a:rPr lang="en-US" dirty="0" smtClean="0">
                <a:latin typeface="Franklin Gothic Medium Cond" pitchFamily="34" charset="0"/>
              </a:rPr>
              <a:t>..</a:t>
            </a:r>
            <a:endParaRPr lang="en-US" dirty="0"/>
          </a:p>
        </p:txBody>
      </p:sp>
      <p:sp>
        <p:nvSpPr>
          <p:cNvPr id="8" name="Content Placeholder 7"/>
          <p:cNvSpPr>
            <a:spLocks noGrp="1"/>
          </p:cNvSpPr>
          <p:nvPr>
            <p:ph idx="1"/>
          </p:nvPr>
        </p:nvSpPr>
        <p:spPr>
          <a:xfrm>
            <a:off x="457200" y="3048000"/>
            <a:ext cx="8229600" cy="3200400"/>
          </a:xfrm>
          <a:solidFill>
            <a:schemeClr val="tx1">
              <a:alpha val="35000"/>
            </a:schemeClr>
          </a:solidFill>
        </p:spPr>
        <p:txBody>
          <a:bodyPr>
            <a:normAutofit fontScale="92500" lnSpcReduction="20000"/>
          </a:bodyPr>
          <a:lstStyle/>
          <a:p>
            <a:r>
              <a:rPr lang="en-US" dirty="0" smtClean="0"/>
              <a:t>2 Peter 2:4-9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floodbible_03a.jpg"/>
          <p:cNvPicPr>
            <a:picLocks noChangeAspect="1"/>
          </p:cNvPicPr>
          <p:nvPr/>
        </p:nvPicPr>
        <p:blipFill>
          <a:blip r:embed="rId2" cstate="print"/>
          <a:stretch>
            <a:fillRect/>
          </a:stretch>
        </p:blipFill>
        <p:spPr>
          <a:xfrm>
            <a:off x="0" y="685800"/>
            <a:ext cx="9144000" cy="5466080"/>
          </a:xfrm>
          <a:prstGeom prst="rect">
            <a:avLst/>
          </a:prstGeom>
        </p:spPr>
      </p:pic>
      <p:sp>
        <p:nvSpPr>
          <p:cNvPr id="6" name="Rectangle 5"/>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r>
              <a:rPr lang="en-US" sz="6000" dirty="0" smtClean="0">
                <a:latin typeface="Franklin Gothic Medium Cond" pitchFamily="34" charset="0"/>
              </a:rPr>
              <a:t>W</a:t>
            </a:r>
            <a:r>
              <a:rPr lang="en-US" sz="4800" dirty="0" smtClean="0">
                <a:latin typeface="Franklin Gothic Medium Cond" pitchFamily="34" charset="0"/>
              </a:rPr>
              <a:t>AITING</a:t>
            </a:r>
            <a:r>
              <a:rPr lang="en-US" dirty="0" smtClean="0">
                <a:latin typeface="Franklin Gothic Medium Cond" pitchFamily="34" charset="0"/>
              </a:rPr>
              <a:t> </a:t>
            </a:r>
            <a:r>
              <a:rPr lang="en-US" sz="5300" dirty="0" smtClean="0">
                <a:latin typeface="Franklin Gothic Medium Cond" pitchFamily="34" charset="0"/>
              </a:rPr>
              <a:t>ON THE </a:t>
            </a:r>
            <a:r>
              <a:rPr lang="en-US" sz="6000" dirty="0" smtClean="0">
                <a:latin typeface="Franklin Gothic Medium Cond" pitchFamily="34" charset="0"/>
              </a:rPr>
              <a:t>L</a:t>
            </a:r>
            <a:r>
              <a:rPr lang="en-US" sz="5300" dirty="0" smtClean="0">
                <a:latin typeface="Franklin Gothic Medium Cond" pitchFamily="34" charset="0"/>
              </a:rPr>
              <a:t>ORD</a:t>
            </a:r>
            <a:r>
              <a:rPr lang="en-US" dirty="0" smtClean="0">
                <a:latin typeface="Franklin Gothic Medium Cond" pitchFamily="34" charset="0"/>
              </a:rPr>
              <a:t>..</a:t>
            </a:r>
            <a:endParaRPr lang="en-US" dirty="0"/>
          </a:p>
        </p:txBody>
      </p:sp>
      <p:sp>
        <p:nvSpPr>
          <p:cNvPr id="8" name="Content Placeholder 7"/>
          <p:cNvSpPr>
            <a:spLocks noGrp="1"/>
          </p:cNvSpPr>
          <p:nvPr>
            <p:ph idx="1"/>
          </p:nvPr>
        </p:nvSpPr>
        <p:spPr>
          <a:xfrm>
            <a:off x="457200" y="4038600"/>
            <a:ext cx="8229600" cy="2209800"/>
          </a:xfrm>
          <a:solidFill>
            <a:schemeClr val="tx1">
              <a:alpha val="35000"/>
            </a:schemeClr>
          </a:solidFill>
        </p:spPr>
        <p:txBody>
          <a:bodyPr>
            <a:normAutofit/>
          </a:bodyPr>
          <a:lstStyle/>
          <a:p>
            <a:r>
              <a:rPr lang="en-US" dirty="0" smtClean="0"/>
              <a:t>9 then the Lord knows how to deliver the godly out of temptations and to reserve the unjust under punishment for the day of judgment..</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Content Placeholder 8" descr="noah27sark.jpg"/>
          <p:cNvPicPr>
            <a:picLocks noChangeAspect="1"/>
          </p:cNvPicPr>
          <p:nvPr/>
        </p:nvPicPr>
        <p:blipFill>
          <a:blip r:embed="rId2" cstate="print">
            <a:lum bright="-5000" contrast="10000"/>
          </a:blip>
          <a:srcRect r="831" b="1214"/>
          <a:stretch>
            <a:fillRect/>
          </a:stretch>
        </p:blipFill>
        <p:spPr>
          <a:xfrm>
            <a:off x="0" y="0"/>
            <a:ext cx="9144000" cy="6858000"/>
          </a:xfrm>
          <a:prstGeom prst="rect">
            <a:avLst/>
          </a:prstGeom>
          <a:solidFill>
            <a:schemeClr val="tx1">
              <a:alpha val="35000"/>
            </a:schemeClr>
          </a:solidFill>
        </p:spPr>
      </p:pic>
      <p:sp>
        <p:nvSpPr>
          <p:cNvPr id="6" name="Rectangle 5"/>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81000" y="304800"/>
            <a:ext cx="6477000" cy="1143000"/>
          </a:xfrm>
        </p:spPr>
        <p:txBody>
          <a:bodyPr>
            <a:normAutofit/>
          </a:bodyPr>
          <a:lstStyle/>
          <a:p>
            <a:r>
              <a:rPr lang="en-US" sz="6000" dirty="0" smtClean="0">
                <a:latin typeface="Franklin Gothic Medium Cond" pitchFamily="34" charset="0"/>
              </a:rPr>
              <a:t>B</a:t>
            </a:r>
            <a:r>
              <a:rPr lang="en-US" sz="5300" dirty="0" smtClean="0">
                <a:latin typeface="Franklin Gothic Medium Cond" pitchFamily="34" charset="0"/>
              </a:rPr>
              <a:t>LESSED</a:t>
            </a:r>
            <a:r>
              <a:rPr lang="en-US" sz="6000" dirty="0" smtClean="0">
                <a:latin typeface="Franklin Gothic Medium Cond" pitchFamily="34" charset="0"/>
              </a:rPr>
              <a:t> </a:t>
            </a:r>
            <a:r>
              <a:rPr lang="en-US" sz="5300" dirty="0" smtClean="0">
                <a:latin typeface="Franklin Gothic Medium Cond" pitchFamily="34" charset="0"/>
              </a:rPr>
              <a:t>BY  THE </a:t>
            </a:r>
            <a:r>
              <a:rPr lang="en-US" sz="6000" dirty="0" smtClean="0">
                <a:latin typeface="Franklin Gothic Medium Cond" pitchFamily="34" charset="0"/>
              </a:rPr>
              <a:t>L</a:t>
            </a:r>
            <a:r>
              <a:rPr lang="en-US" sz="5300" dirty="0" smtClean="0">
                <a:latin typeface="Franklin Gothic Medium Cond" pitchFamily="34" charset="0"/>
              </a:rPr>
              <a:t>ORD</a:t>
            </a:r>
            <a:r>
              <a:rPr lang="en-US" dirty="0" smtClean="0">
                <a:latin typeface="Franklin Gothic Medium Cond" pitchFamily="34" charset="0"/>
              </a:rPr>
              <a:t>..</a:t>
            </a:r>
            <a:endParaRPr lang="en-US" dirty="0"/>
          </a:p>
        </p:txBody>
      </p:sp>
      <p:sp>
        <p:nvSpPr>
          <p:cNvPr id="10" name="Content Placeholder 9"/>
          <p:cNvSpPr>
            <a:spLocks noGrp="1"/>
          </p:cNvSpPr>
          <p:nvPr>
            <p:ph idx="1"/>
          </p:nvPr>
        </p:nvSpPr>
        <p:spPr>
          <a:solidFill>
            <a:schemeClr val="tx1">
              <a:alpha val="35000"/>
            </a:schemeClr>
          </a:solidFill>
        </p:spPr>
        <p:txBody>
          <a:bodyPr/>
          <a:lstStyle/>
          <a:p>
            <a:r>
              <a:rPr lang="en-US" dirty="0" smtClean="0"/>
              <a:t>Gen 9:1 God blessed Noah..</a:t>
            </a:r>
          </a:p>
          <a:p>
            <a:r>
              <a:rPr lang="en-US" dirty="0" smtClean="0"/>
              <a:t>Given a fresh start.. Repopulate..</a:t>
            </a:r>
          </a:p>
          <a:p>
            <a:r>
              <a:rPr lang="en-US" dirty="0" smtClean="0"/>
              <a:t>New covenant..</a:t>
            </a:r>
          </a:p>
          <a:p>
            <a:r>
              <a:rPr lang="en-US" dirty="0" smtClean="0"/>
              <a:t>Those who did not heed .. Matt 24:37ff</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Content Placeholder 8" descr="noah27sark.jpg"/>
          <p:cNvPicPr>
            <a:picLocks noChangeAspect="1"/>
          </p:cNvPicPr>
          <p:nvPr/>
        </p:nvPicPr>
        <p:blipFill>
          <a:blip r:embed="rId2" cstate="print">
            <a:lum bright="-5000" contrast="10000"/>
          </a:blip>
          <a:srcRect r="831" b="1214"/>
          <a:stretch>
            <a:fillRect/>
          </a:stretch>
        </p:blipFill>
        <p:spPr>
          <a:xfrm>
            <a:off x="0" y="0"/>
            <a:ext cx="9144000" cy="6858000"/>
          </a:xfrm>
          <a:prstGeom prst="rect">
            <a:avLst/>
          </a:prstGeom>
          <a:solidFill>
            <a:schemeClr val="tx1">
              <a:alpha val="35000"/>
            </a:schemeClr>
          </a:solidFill>
        </p:spPr>
      </p:pic>
      <p:sp>
        <p:nvSpPr>
          <p:cNvPr id="6" name="Rectangle 5"/>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81000" y="304800"/>
            <a:ext cx="6477000" cy="1143000"/>
          </a:xfrm>
        </p:spPr>
        <p:txBody>
          <a:bodyPr>
            <a:normAutofit/>
          </a:bodyPr>
          <a:lstStyle/>
          <a:p>
            <a:r>
              <a:rPr lang="en-US" sz="6000" dirty="0" smtClean="0">
                <a:latin typeface="Franklin Gothic Medium Cond" pitchFamily="34" charset="0"/>
              </a:rPr>
              <a:t>B</a:t>
            </a:r>
            <a:r>
              <a:rPr lang="en-US" sz="5300" dirty="0" smtClean="0">
                <a:latin typeface="Franklin Gothic Medium Cond" pitchFamily="34" charset="0"/>
              </a:rPr>
              <a:t>LESSED</a:t>
            </a:r>
            <a:r>
              <a:rPr lang="en-US" sz="6000" dirty="0" smtClean="0">
                <a:latin typeface="Franklin Gothic Medium Cond" pitchFamily="34" charset="0"/>
              </a:rPr>
              <a:t> </a:t>
            </a:r>
            <a:r>
              <a:rPr lang="en-US" sz="5300" dirty="0" smtClean="0">
                <a:latin typeface="Franklin Gothic Medium Cond" pitchFamily="34" charset="0"/>
              </a:rPr>
              <a:t>BY  THE </a:t>
            </a:r>
            <a:r>
              <a:rPr lang="en-US" sz="6000" dirty="0" smtClean="0">
                <a:latin typeface="Franklin Gothic Medium Cond" pitchFamily="34" charset="0"/>
              </a:rPr>
              <a:t>L</a:t>
            </a:r>
            <a:r>
              <a:rPr lang="en-US" sz="5300" dirty="0" smtClean="0">
                <a:latin typeface="Franklin Gothic Medium Cond" pitchFamily="34" charset="0"/>
              </a:rPr>
              <a:t>ORD</a:t>
            </a:r>
            <a:r>
              <a:rPr lang="en-US" dirty="0" smtClean="0">
                <a:latin typeface="Franklin Gothic Medium Cond" pitchFamily="34" charset="0"/>
              </a:rPr>
              <a:t>..</a:t>
            </a:r>
            <a:endParaRPr lang="en-US" dirty="0"/>
          </a:p>
        </p:txBody>
      </p:sp>
      <p:sp>
        <p:nvSpPr>
          <p:cNvPr id="10" name="Content Placeholder 9"/>
          <p:cNvSpPr>
            <a:spLocks noGrp="1"/>
          </p:cNvSpPr>
          <p:nvPr>
            <p:ph idx="1"/>
          </p:nvPr>
        </p:nvSpPr>
        <p:spPr>
          <a:xfrm>
            <a:off x="457200" y="3200400"/>
            <a:ext cx="8229600" cy="2925763"/>
          </a:xfrm>
          <a:solidFill>
            <a:schemeClr val="tx1">
              <a:alpha val="35000"/>
            </a:schemeClr>
          </a:solidFill>
        </p:spPr>
        <p:txBody>
          <a:bodyPr>
            <a:normAutofit lnSpcReduction="10000"/>
          </a:bodyPr>
          <a:lstStyle/>
          <a:p>
            <a:r>
              <a:rPr lang="en-US" dirty="0" smtClean="0"/>
              <a:t>Hebrews 11:7 By faith Noah, being divinely warned of things not yet seen, moved with godly fear, prepared an ark for the saving of his household, by which he condemned the world and became heir of the righteousness which is according to faith. </a:t>
            </a:r>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4297</TotalTime>
  <Words>407</Words>
  <Application>Microsoft Office PowerPoint</Application>
  <PresentationFormat>On-screen Show (4:3)</PresentationFormat>
  <Paragraphs>40</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NOAH</vt:lpstr>
      <vt:lpstr>LISTENING TO THE LORD..</vt:lpstr>
      <vt:lpstr>LISTENING TO THE LORD..</vt:lpstr>
      <vt:lpstr>LISTENING TO THE LORD..</vt:lpstr>
      <vt:lpstr>WAITING ON THE LORD..</vt:lpstr>
      <vt:lpstr>WAITING ON THE LORD..</vt:lpstr>
      <vt:lpstr>WAITING ON THE LORD..</vt:lpstr>
      <vt:lpstr>BLESSED BY  THE LORD..</vt:lpstr>
      <vt:lpstr>BLESSED BY  THE LORD..</vt:lpstr>
      <vt:lpstr>NOAH</vt:lpstr>
      <vt:lpstr>Slide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318</cp:revision>
  <dcterms:created xsi:type="dcterms:W3CDTF">2011-02-15T07:29:10Z</dcterms:created>
  <dcterms:modified xsi:type="dcterms:W3CDTF">2015-11-28T19:09:33Z</dcterms:modified>
</cp:coreProperties>
</file>