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5" r:id="rId3"/>
    <p:sldId id="276" r:id="rId4"/>
    <p:sldId id="277" r:id="rId5"/>
    <p:sldId id="278" r:id="rId6"/>
    <p:sldId id="279" r:id="rId7"/>
    <p:sldId id="281" r:id="rId8"/>
    <p:sldId id="280" r:id="rId9"/>
    <p:sldId id="283" r:id="rId10"/>
    <p:sldId id="284" r:id="rId11"/>
    <p:sldId id="282" r:id="rId12"/>
    <p:sldId id="28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B48A"/>
    <a:srgbClr val="B1A777"/>
    <a:srgbClr val="B9B085"/>
    <a:srgbClr val="A79C65"/>
    <a:srgbClr val="B4AD82"/>
    <a:srgbClr val="A19863"/>
    <a:srgbClr val="B6AD80"/>
    <a:srgbClr val="BFB18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6482" autoAdjust="0"/>
    <p:restoredTop sz="94660"/>
  </p:normalViewPr>
  <p:slideViewPr>
    <p:cSldViewPr>
      <p:cViewPr varScale="1">
        <p:scale>
          <a:sx n="96" d="100"/>
          <a:sy n="96" d="100"/>
        </p:scale>
        <p:origin x="-27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685800"/>
            <a:ext cx="7772400" cy="1066800"/>
          </a:xfrm>
        </p:spPr>
        <p:txBody>
          <a:bodyPr>
            <a:normAutofit/>
          </a:bodyPr>
          <a:lstStyle>
            <a:lvl1pPr algn="ctr">
              <a:defRPr sz="4800"/>
            </a:lvl1pPr>
          </a:lstStyle>
          <a:p>
            <a:r>
              <a:rPr lang="en-US" dirty="0" smtClean="0"/>
              <a:t>Master title style</a:t>
            </a:r>
            <a:endParaRPr lang="en-US" dirty="0"/>
          </a:p>
        </p:txBody>
      </p:sp>
      <p:sp>
        <p:nvSpPr>
          <p:cNvPr id="3" name="Subtitle 2"/>
          <p:cNvSpPr>
            <a:spLocks noGrp="1"/>
          </p:cNvSpPr>
          <p:nvPr>
            <p:ph type="subTitle" idx="1" hasCustomPrompt="1"/>
          </p:nvPr>
        </p:nvSpPr>
        <p:spPr>
          <a:xfrm>
            <a:off x="1447800" y="5715000"/>
            <a:ext cx="6400800" cy="762000"/>
          </a:xfrm>
        </p:spPr>
        <p:txBody>
          <a:bodyPr anchor="ctr">
            <a:normAutofit/>
          </a:bodyPr>
          <a:lstStyle>
            <a:lvl1pPr marL="0" indent="0" algn="ctr">
              <a:buNone/>
              <a:defRPr sz="36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6B4FBA-A4A8-4FB6-84A7-C038AF43A15D}" type="datetimeFigureOut">
              <a:rPr lang="en-US" smtClean="0"/>
              <a:pPr/>
              <a:t>6/7/2016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F500DBB-AA11-42A8-BB02-48F2DAE39E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86B4FBA-A4A8-4FB6-84A7-C038AF43A15D}" type="datetimeFigureOut">
              <a:rPr lang="en-US" smtClean="0"/>
              <a:pPr/>
              <a:t>6/7/2016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F500DBB-AA11-42A8-BB02-48F2DAE39E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5181600" cy="1143000"/>
          </a:xfrm>
        </p:spPr>
        <p:txBody>
          <a:body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86B4FBA-A4A8-4FB6-84A7-C038AF43A15D}" type="datetimeFigureOut">
              <a:rPr lang="en-US" smtClean="0"/>
              <a:pPr/>
              <a:t>6/7/2016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500DBB-AA11-42A8-BB02-48F2DAE39E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86B4FBA-A4A8-4FB6-84A7-C038AF43A15D}" type="datetimeFigureOut">
              <a:rPr lang="en-US" smtClean="0"/>
              <a:pPr/>
              <a:t>6/7/2016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500DBB-AA11-42A8-BB02-48F2DAE39E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dark-blue-background 02.jpg"/>
          <p:cNvPicPr>
            <a:picLocks noChangeAspect="1"/>
          </p:cNvPicPr>
          <p:nvPr userDrawn="1"/>
        </p:nvPicPr>
        <p:blipFill>
          <a:blip r:embed="rId13" cstate="print">
            <a:lum bright="-35000" contrast="10000"/>
          </a:blip>
          <a:srcRect r="14845" b="18000"/>
          <a:stretch>
            <a:fillRect/>
          </a:stretch>
        </p:blipFill>
        <p:spPr>
          <a:xfrm>
            <a:off x="-2" y="0"/>
            <a:ext cx="9144002" cy="6857963"/>
          </a:xfrm>
          <a:prstGeom prst="rect">
            <a:avLst/>
          </a:prstGeom>
        </p:spPr>
      </p:pic>
      <p:sp>
        <p:nvSpPr>
          <p:cNvPr id="2" name="Title Placeholder 1"/>
          <p:cNvSpPr>
            <a:spLocks noGrp="1"/>
          </p:cNvSpPr>
          <p:nvPr>
            <p:ph type="title"/>
          </p:nvPr>
        </p:nvSpPr>
        <p:spPr>
          <a:xfrm>
            <a:off x="457200" y="274638"/>
            <a:ext cx="5029200" cy="1143000"/>
          </a:xfrm>
          <a:prstGeom prst="rect">
            <a:avLst/>
          </a:prstGeom>
        </p:spPr>
        <p:txBody>
          <a:bodyPr vert="horz" lIns="91440" tIns="45720" rIns="91440" bIns="45720" rtlCol="0" anchor="ctr">
            <a:normAutofit/>
          </a:bodyPr>
          <a:lstStyle/>
          <a:p>
            <a:r>
              <a:rPr lang="en-US" dirty="0" smtClean="0"/>
              <a:t>Master title style</a:t>
            </a:r>
            <a:endParaRPr lang="en-US" dirty="0"/>
          </a:p>
        </p:txBody>
      </p:sp>
      <p:pic>
        <p:nvPicPr>
          <p:cNvPr id="5" name="Picture 4" descr="man-reading-bible_lw.jpg"/>
          <p:cNvPicPr>
            <a:picLocks noChangeAspect="1"/>
          </p:cNvPicPr>
          <p:nvPr userDrawn="1"/>
        </p:nvPicPr>
        <p:blipFill>
          <a:blip r:embed="rId14" cstate="print">
            <a:lum bright="-5000" contrast="10000"/>
          </a:blip>
          <a:srcRect/>
          <a:stretch>
            <a:fillRect/>
          </a:stretch>
        </p:blipFill>
        <p:spPr>
          <a:xfrm>
            <a:off x="0" y="1600200"/>
            <a:ext cx="9144000" cy="4114800"/>
          </a:xfrm>
          <a:prstGeom prst="rect">
            <a:avLst/>
          </a:prstGeom>
        </p:spPr>
      </p:pic>
      <p:sp>
        <p:nvSpPr>
          <p:cNvPr id="6" name="Rectangle 5"/>
          <p:cNvSpPr/>
          <p:nvPr userDrawn="1"/>
        </p:nvSpPr>
        <p:spPr>
          <a:xfrm>
            <a:off x="609600" y="1600200"/>
            <a:ext cx="8534400" cy="4114800"/>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676400"/>
            <a:ext cx="8229600" cy="4648200"/>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800" kern="1200">
          <a:solidFill>
            <a:srgbClr val="FFC000"/>
          </a:solidFill>
          <a:latin typeface="Georgia" pitchFamily="18"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400" kern="1200">
          <a:solidFill>
            <a:schemeClr val="bg1"/>
          </a:solidFill>
          <a:latin typeface="Georgia" pitchFamily="18" charset="0"/>
          <a:ea typeface="Tahoma" pitchFamily="34" charset="0"/>
          <a:cs typeface="Tahoma"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Georgia" pitchFamily="18" charset="0"/>
          <a:ea typeface="Tahoma" pitchFamily="34" charset="0"/>
          <a:cs typeface="Tahoma"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Georgia" pitchFamily="18" charset="0"/>
          <a:ea typeface="Tahoma" pitchFamily="34" charset="0"/>
          <a:cs typeface="Tahoma"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Tahoma" pitchFamily="34" charset="0"/>
          <a:cs typeface="Tahoma"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Georgia" pitchFamily="18"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dark-blue-background 02.jpg"/>
          <p:cNvPicPr>
            <a:picLocks noChangeAspect="1"/>
          </p:cNvPicPr>
          <p:nvPr/>
        </p:nvPicPr>
        <p:blipFill>
          <a:blip r:embed="rId2" cstate="print">
            <a:lum bright="-35000" contrast="10000"/>
          </a:blip>
          <a:srcRect r="14845" b="18000"/>
          <a:stretch>
            <a:fillRect/>
          </a:stretch>
        </p:blipFill>
        <p:spPr>
          <a:xfrm>
            <a:off x="-2" y="0"/>
            <a:ext cx="9144002" cy="6857963"/>
          </a:xfrm>
          <a:prstGeom prst="rect">
            <a:avLst/>
          </a:prstGeom>
        </p:spPr>
      </p:pic>
      <p:sp>
        <p:nvSpPr>
          <p:cNvPr id="4" name="Title 3"/>
          <p:cNvSpPr>
            <a:spLocks noGrp="1"/>
          </p:cNvSpPr>
          <p:nvPr>
            <p:ph type="ctrTitle"/>
          </p:nvPr>
        </p:nvSpPr>
        <p:spPr>
          <a:xfrm>
            <a:off x="609600" y="304800"/>
            <a:ext cx="7772400" cy="1066800"/>
          </a:xfrm>
        </p:spPr>
        <p:txBody>
          <a:bodyPr/>
          <a:lstStyle/>
          <a:p>
            <a:r>
              <a:rPr lang="en-US" dirty="0" smtClean="0"/>
              <a:t>Changing Our Thinking</a:t>
            </a:r>
            <a:endParaRPr lang="en-US" dirty="0"/>
          </a:p>
        </p:txBody>
      </p:sp>
      <p:sp>
        <p:nvSpPr>
          <p:cNvPr id="5" name="Subtitle 4"/>
          <p:cNvSpPr>
            <a:spLocks noGrp="1"/>
          </p:cNvSpPr>
          <p:nvPr>
            <p:ph type="subTitle" idx="1"/>
          </p:nvPr>
        </p:nvSpPr>
        <p:spPr>
          <a:xfrm>
            <a:off x="1295400" y="5791200"/>
            <a:ext cx="6400800" cy="762000"/>
          </a:xfrm>
        </p:spPr>
        <p:txBody>
          <a:bodyPr/>
          <a:lstStyle/>
          <a:p>
            <a:r>
              <a:rPr lang="en-US" dirty="0" smtClean="0"/>
              <a:t>Romans 12:1-3</a:t>
            </a:r>
            <a:endParaRPr lang="en-US" dirty="0"/>
          </a:p>
        </p:txBody>
      </p:sp>
      <p:pic>
        <p:nvPicPr>
          <p:cNvPr id="6" name="Picture 5" descr="man-reading-bible_lw.jpg"/>
          <p:cNvPicPr>
            <a:picLocks noChangeAspect="1"/>
          </p:cNvPicPr>
          <p:nvPr/>
        </p:nvPicPr>
        <p:blipFill>
          <a:blip r:embed="rId3" cstate="print">
            <a:lum bright="-5000" contrast="10000"/>
          </a:blip>
          <a:srcRect l="30240"/>
          <a:stretch>
            <a:fillRect/>
          </a:stretch>
        </p:blipFill>
        <p:spPr>
          <a:xfrm>
            <a:off x="0" y="1447800"/>
            <a:ext cx="7309118" cy="4191000"/>
          </a:xfrm>
          <a:prstGeom prst="rect">
            <a:avLst/>
          </a:prstGeom>
        </p:spPr>
      </p:pic>
      <p:pic>
        <p:nvPicPr>
          <p:cNvPr id="7" name="Picture 6" descr="man-reading-bible_lw.jpg"/>
          <p:cNvPicPr>
            <a:picLocks noChangeAspect="1"/>
          </p:cNvPicPr>
          <p:nvPr/>
        </p:nvPicPr>
        <p:blipFill>
          <a:blip r:embed="rId3" cstate="print">
            <a:lum bright="-5000" contrast="10000"/>
          </a:blip>
          <a:srcRect l="30240" r="46080"/>
          <a:stretch>
            <a:fillRect/>
          </a:stretch>
        </p:blipFill>
        <p:spPr>
          <a:xfrm>
            <a:off x="6934200" y="1447800"/>
            <a:ext cx="2209800" cy="4267200"/>
          </a:xfrm>
          <a:prstGeom prst="rect">
            <a:avLst/>
          </a:prstGeom>
        </p:spPr>
      </p:pic>
      <p:pic>
        <p:nvPicPr>
          <p:cNvPr id="8" name="Picture 7" descr="man-reading-bible_lw.jpg"/>
          <p:cNvPicPr>
            <a:picLocks noChangeAspect="1"/>
          </p:cNvPicPr>
          <p:nvPr/>
        </p:nvPicPr>
        <p:blipFill>
          <a:blip r:embed="rId3" cstate="print">
            <a:lum bright="-5000" contrast="10000"/>
          </a:blip>
          <a:srcRect l="53280"/>
          <a:stretch>
            <a:fillRect/>
          </a:stretch>
        </p:blipFill>
        <p:spPr>
          <a:xfrm>
            <a:off x="2057400" y="1447800"/>
            <a:ext cx="4895102" cy="42672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Enjoy-Reading-the-Bible-Step-7.jpg"/>
          <p:cNvPicPr>
            <a:picLocks noChangeAspect="1"/>
          </p:cNvPicPr>
          <p:nvPr/>
        </p:nvPicPr>
        <p:blipFill>
          <a:blip r:embed="rId2" cstate="print"/>
          <a:srcRect b="15367"/>
          <a:stretch>
            <a:fillRect/>
          </a:stretch>
        </p:blipFill>
        <p:spPr>
          <a:xfrm>
            <a:off x="0" y="1676401"/>
            <a:ext cx="9144000" cy="4343400"/>
          </a:xfrm>
          <a:prstGeom prst="rect">
            <a:avLst/>
          </a:prstGeom>
        </p:spPr>
      </p:pic>
      <p:sp>
        <p:nvSpPr>
          <p:cNvPr id="4" name="Rectangle 3"/>
          <p:cNvSpPr/>
          <p:nvPr/>
        </p:nvSpPr>
        <p:spPr>
          <a:xfrm>
            <a:off x="0" y="1676400"/>
            <a:ext cx="9144000" cy="43434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normAutofit fontScale="90000"/>
          </a:bodyPr>
          <a:lstStyle/>
          <a:p>
            <a:r>
              <a:rPr lang="en-US" dirty="0" smtClean="0"/>
              <a:t>Realize danger of improper thinking..</a:t>
            </a:r>
            <a:endParaRPr lang="en-US" dirty="0"/>
          </a:p>
        </p:txBody>
      </p:sp>
      <p:sp>
        <p:nvSpPr>
          <p:cNvPr id="6" name="Content Placeholder 5"/>
          <p:cNvSpPr>
            <a:spLocks noGrp="1"/>
          </p:cNvSpPr>
          <p:nvPr>
            <p:ph idx="1"/>
          </p:nvPr>
        </p:nvSpPr>
        <p:spPr/>
        <p:txBody>
          <a:bodyPr/>
          <a:lstStyle/>
          <a:p>
            <a:r>
              <a:rPr lang="en-US" dirty="0" smtClean="0"/>
              <a:t>Don’t carry excess baggage..</a:t>
            </a:r>
          </a:p>
          <a:p>
            <a:pPr lvl="1"/>
            <a:r>
              <a:rPr lang="en-US" dirty="0" smtClean="0"/>
              <a:t>2 Corinthians 10:5 casting down arguments and every high thing that exalts itself against the knowledge of God, bringing every thought into captivity to the obedience of Christ...</a:t>
            </a:r>
          </a:p>
          <a:p>
            <a:pPr lvl="1"/>
            <a:r>
              <a:rPr lang="en-US" dirty="0" smtClean="0"/>
              <a:t>1 Peter 1:13 Therefore gird up the loins of your mind, be sober, and rest your hope fully upon the grace that is to be brought to you at the revelation of Jesus Christ..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You have infinite potential in Christ..</a:t>
            </a:r>
            <a:endParaRPr lang="en-US" dirty="0"/>
          </a:p>
        </p:txBody>
      </p:sp>
      <p:sp>
        <p:nvSpPr>
          <p:cNvPr id="4" name="Content Placeholder 3"/>
          <p:cNvSpPr>
            <a:spLocks noGrp="1"/>
          </p:cNvSpPr>
          <p:nvPr>
            <p:ph idx="1"/>
          </p:nvPr>
        </p:nvSpPr>
        <p:spPr>
          <a:xfrm>
            <a:off x="457200" y="1676400"/>
            <a:ext cx="4724400" cy="4648200"/>
          </a:xfrm>
        </p:spPr>
        <p:txBody>
          <a:bodyPr>
            <a:normAutofit fontScale="85000" lnSpcReduction="10000"/>
          </a:bodyPr>
          <a:lstStyle/>
          <a:p>
            <a:pPr>
              <a:lnSpc>
                <a:spcPts val="3200"/>
              </a:lnSpc>
            </a:pPr>
            <a:r>
              <a:rPr lang="en-US" sz="3200" dirty="0" smtClean="0"/>
              <a:t>Philippians 4:8 Finally, brethren, whatever things are true, whatever things are noble, whatever things are just, whatever things are pure, whatever things are lovely, whatever things are of good report, if there is any virtue and if there is anything praiseworthy — meditate on these things.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dark-blue-background 02.jpg"/>
          <p:cNvPicPr>
            <a:picLocks noChangeAspect="1"/>
          </p:cNvPicPr>
          <p:nvPr/>
        </p:nvPicPr>
        <p:blipFill>
          <a:blip r:embed="rId2" cstate="print">
            <a:lum bright="-35000" contrast="10000"/>
          </a:blip>
          <a:srcRect r="14845" b="18000"/>
          <a:stretch>
            <a:fillRect/>
          </a:stretch>
        </p:blipFill>
        <p:spPr>
          <a:xfrm>
            <a:off x="-2" y="0"/>
            <a:ext cx="9144002" cy="6857963"/>
          </a:xfrm>
          <a:prstGeom prst="rect">
            <a:avLst/>
          </a:prstGeom>
        </p:spPr>
      </p:pic>
      <p:sp>
        <p:nvSpPr>
          <p:cNvPr id="4" name="Title 3"/>
          <p:cNvSpPr>
            <a:spLocks noGrp="1"/>
          </p:cNvSpPr>
          <p:nvPr>
            <p:ph type="ctrTitle"/>
          </p:nvPr>
        </p:nvSpPr>
        <p:spPr>
          <a:xfrm>
            <a:off x="609600" y="304800"/>
            <a:ext cx="7772400" cy="1066800"/>
          </a:xfrm>
        </p:spPr>
        <p:txBody>
          <a:bodyPr/>
          <a:lstStyle/>
          <a:p>
            <a:r>
              <a:rPr lang="en-US" dirty="0" smtClean="0"/>
              <a:t>Changing Our Thinking</a:t>
            </a:r>
            <a:endParaRPr lang="en-US" dirty="0"/>
          </a:p>
        </p:txBody>
      </p:sp>
      <p:sp>
        <p:nvSpPr>
          <p:cNvPr id="5" name="Subtitle 4"/>
          <p:cNvSpPr>
            <a:spLocks noGrp="1"/>
          </p:cNvSpPr>
          <p:nvPr>
            <p:ph type="subTitle" idx="1"/>
          </p:nvPr>
        </p:nvSpPr>
        <p:spPr>
          <a:xfrm>
            <a:off x="1295400" y="5791200"/>
            <a:ext cx="6400800" cy="762000"/>
          </a:xfrm>
        </p:spPr>
        <p:txBody>
          <a:bodyPr/>
          <a:lstStyle/>
          <a:p>
            <a:r>
              <a:rPr lang="en-US" dirty="0" smtClean="0"/>
              <a:t>Romans 12:1-3</a:t>
            </a:r>
            <a:endParaRPr lang="en-US" dirty="0"/>
          </a:p>
        </p:txBody>
      </p:sp>
      <p:pic>
        <p:nvPicPr>
          <p:cNvPr id="6" name="Picture 5" descr="man-reading-bible_lw.jpg"/>
          <p:cNvPicPr>
            <a:picLocks noChangeAspect="1"/>
          </p:cNvPicPr>
          <p:nvPr/>
        </p:nvPicPr>
        <p:blipFill>
          <a:blip r:embed="rId3" cstate="print">
            <a:lum bright="-5000" contrast="10000"/>
          </a:blip>
          <a:srcRect l="30240"/>
          <a:stretch>
            <a:fillRect/>
          </a:stretch>
        </p:blipFill>
        <p:spPr>
          <a:xfrm>
            <a:off x="0" y="1447800"/>
            <a:ext cx="7309118" cy="4191000"/>
          </a:xfrm>
          <a:prstGeom prst="rect">
            <a:avLst/>
          </a:prstGeom>
        </p:spPr>
      </p:pic>
      <p:pic>
        <p:nvPicPr>
          <p:cNvPr id="7" name="Picture 6" descr="man-reading-bible_lw.jpg"/>
          <p:cNvPicPr>
            <a:picLocks noChangeAspect="1"/>
          </p:cNvPicPr>
          <p:nvPr/>
        </p:nvPicPr>
        <p:blipFill>
          <a:blip r:embed="rId3" cstate="print">
            <a:lum bright="-5000" contrast="10000"/>
          </a:blip>
          <a:srcRect l="30240" r="46080"/>
          <a:stretch>
            <a:fillRect/>
          </a:stretch>
        </p:blipFill>
        <p:spPr>
          <a:xfrm>
            <a:off x="6934200" y="1447800"/>
            <a:ext cx="2209800" cy="4267200"/>
          </a:xfrm>
          <a:prstGeom prst="rect">
            <a:avLst/>
          </a:prstGeom>
        </p:spPr>
      </p:pic>
      <p:pic>
        <p:nvPicPr>
          <p:cNvPr id="8" name="Picture 7" descr="man-reading-bible_lw.jpg"/>
          <p:cNvPicPr>
            <a:picLocks noChangeAspect="1"/>
          </p:cNvPicPr>
          <p:nvPr/>
        </p:nvPicPr>
        <p:blipFill>
          <a:blip r:embed="rId3" cstate="print">
            <a:lum bright="-5000" contrast="10000"/>
          </a:blip>
          <a:srcRect l="53280"/>
          <a:stretch>
            <a:fillRect/>
          </a:stretch>
        </p:blipFill>
        <p:spPr>
          <a:xfrm>
            <a:off x="2057400" y="1447800"/>
            <a:ext cx="4895102" cy="42672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12:1-3 </a:t>
            </a:r>
            <a:endParaRPr lang="en-US" dirty="0"/>
          </a:p>
        </p:txBody>
      </p:sp>
      <p:sp>
        <p:nvSpPr>
          <p:cNvPr id="3" name="Content Placeholder 2"/>
          <p:cNvSpPr>
            <a:spLocks noGrp="1"/>
          </p:cNvSpPr>
          <p:nvPr>
            <p:ph idx="1"/>
          </p:nvPr>
        </p:nvSpPr>
        <p:spPr>
          <a:xfrm>
            <a:off x="152400" y="1447800"/>
            <a:ext cx="5410200" cy="5410200"/>
          </a:xfrm>
        </p:spPr>
        <p:txBody>
          <a:bodyPr>
            <a:normAutofit fontScale="62500" lnSpcReduction="20000"/>
          </a:bodyPr>
          <a:lstStyle/>
          <a:p>
            <a:r>
              <a:rPr lang="en-US" sz="3800" dirty="0" smtClean="0"/>
              <a:t>I beseech you therefore, brethren, by the mercies of God, that you present your bodies a living sacrifice, holy, acceptable to God, which is your reasonable service. </a:t>
            </a:r>
          </a:p>
          <a:p>
            <a:r>
              <a:rPr lang="en-US" sz="3800" dirty="0" smtClean="0"/>
              <a:t>2 And do not be conformed to this world, but be transformed by the renewing of your mind, that you may prove what is that good and acceptable and perfect will of God. </a:t>
            </a:r>
          </a:p>
          <a:p>
            <a:r>
              <a:rPr lang="en-US" sz="3800" dirty="0" smtClean="0"/>
              <a:t>3 For I say, through the grace given to me, to everyone who is among you, </a:t>
            </a:r>
            <a:r>
              <a:rPr lang="en-US" sz="3800" dirty="0" smtClean="0">
                <a:solidFill>
                  <a:srgbClr val="FFC000"/>
                </a:solidFill>
              </a:rPr>
              <a:t>not to think </a:t>
            </a:r>
            <a:r>
              <a:rPr lang="en-US" sz="3800" dirty="0" smtClean="0"/>
              <a:t>of himself more highly than he ought to think, </a:t>
            </a:r>
            <a:r>
              <a:rPr lang="en-US" sz="3800" dirty="0" smtClean="0">
                <a:solidFill>
                  <a:srgbClr val="FFC000"/>
                </a:solidFill>
              </a:rPr>
              <a:t>but to think</a:t>
            </a:r>
            <a:r>
              <a:rPr lang="en-US" sz="3800" dirty="0" smtClean="0"/>
              <a:t> soberly, as God has dealt to each one a measure of faith.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dark-blue-background 02.jpg"/>
          <p:cNvPicPr>
            <a:picLocks noChangeAspect="1"/>
          </p:cNvPicPr>
          <p:nvPr/>
        </p:nvPicPr>
        <p:blipFill>
          <a:blip r:embed="rId2" cstate="print">
            <a:lum bright="-35000" contrast="10000"/>
          </a:blip>
          <a:srcRect r="14845" b="18000"/>
          <a:stretch>
            <a:fillRect/>
          </a:stretch>
        </p:blipFill>
        <p:spPr>
          <a:xfrm>
            <a:off x="-2" y="0"/>
            <a:ext cx="9144002" cy="6857963"/>
          </a:xfrm>
          <a:prstGeom prst="rect">
            <a:avLst/>
          </a:prstGeom>
        </p:spPr>
      </p:pic>
      <p:sp>
        <p:nvSpPr>
          <p:cNvPr id="4" name="Title 3"/>
          <p:cNvSpPr>
            <a:spLocks noGrp="1"/>
          </p:cNvSpPr>
          <p:nvPr>
            <p:ph type="ctrTitle"/>
          </p:nvPr>
        </p:nvSpPr>
        <p:spPr>
          <a:xfrm>
            <a:off x="609600" y="304800"/>
            <a:ext cx="7772400" cy="1066800"/>
          </a:xfrm>
        </p:spPr>
        <p:txBody>
          <a:bodyPr/>
          <a:lstStyle/>
          <a:p>
            <a:r>
              <a:rPr lang="en-US" dirty="0" smtClean="0"/>
              <a:t>Changing Our Thinking</a:t>
            </a:r>
            <a:endParaRPr lang="en-US" dirty="0"/>
          </a:p>
        </p:txBody>
      </p:sp>
      <p:pic>
        <p:nvPicPr>
          <p:cNvPr id="6" name="Picture 5" descr="man-reading-bible_lw.jpg"/>
          <p:cNvPicPr>
            <a:picLocks noChangeAspect="1"/>
          </p:cNvPicPr>
          <p:nvPr/>
        </p:nvPicPr>
        <p:blipFill>
          <a:blip r:embed="rId3" cstate="print">
            <a:lum bright="-5000" contrast="10000"/>
          </a:blip>
          <a:srcRect l="30240"/>
          <a:stretch>
            <a:fillRect/>
          </a:stretch>
        </p:blipFill>
        <p:spPr>
          <a:xfrm>
            <a:off x="533400" y="1752600"/>
            <a:ext cx="7309118" cy="4191000"/>
          </a:xfrm>
          <a:prstGeom prst="rect">
            <a:avLst/>
          </a:prstGeom>
        </p:spPr>
      </p:pic>
      <p:pic>
        <p:nvPicPr>
          <p:cNvPr id="7" name="Picture 6" descr="man-reading-bible_lw.jpg"/>
          <p:cNvPicPr>
            <a:picLocks noChangeAspect="1"/>
          </p:cNvPicPr>
          <p:nvPr/>
        </p:nvPicPr>
        <p:blipFill>
          <a:blip r:embed="rId3" cstate="print">
            <a:lum bright="-5000" contrast="10000"/>
          </a:blip>
          <a:srcRect l="30240" r="46080"/>
          <a:stretch>
            <a:fillRect/>
          </a:stretch>
        </p:blipFill>
        <p:spPr>
          <a:xfrm>
            <a:off x="6934200" y="1447800"/>
            <a:ext cx="2209800" cy="4267200"/>
          </a:xfrm>
          <a:prstGeom prst="rect">
            <a:avLst/>
          </a:prstGeom>
        </p:spPr>
      </p:pic>
      <p:pic>
        <p:nvPicPr>
          <p:cNvPr id="8" name="Picture 7" descr="man-reading-bible_lw.jpg"/>
          <p:cNvPicPr>
            <a:picLocks noChangeAspect="1"/>
          </p:cNvPicPr>
          <p:nvPr/>
        </p:nvPicPr>
        <p:blipFill>
          <a:blip r:embed="rId3" cstate="print">
            <a:lum bright="-5000" contrast="10000"/>
          </a:blip>
          <a:srcRect l="53280"/>
          <a:stretch>
            <a:fillRect/>
          </a:stretch>
        </p:blipFill>
        <p:spPr>
          <a:xfrm>
            <a:off x="1828801" y="1447800"/>
            <a:ext cx="5648176" cy="4724400"/>
          </a:xfrm>
          <a:prstGeom prst="rect">
            <a:avLst/>
          </a:prstGeom>
        </p:spPr>
      </p:pic>
      <p:sp>
        <p:nvSpPr>
          <p:cNvPr id="5" name="Subtitle 4"/>
          <p:cNvSpPr>
            <a:spLocks noGrp="1"/>
          </p:cNvSpPr>
          <p:nvPr>
            <p:ph type="subTitle" idx="1"/>
          </p:nvPr>
        </p:nvSpPr>
        <p:spPr>
          <a:xfrm>
            <a:off x="457200" y="2590800"/>
            <a:ext cx="1828800" cy="1600200"/>
          </a:xfrm>
        </p:spPr>
        <p:txBody>
          <a:bodyPr>
            <a:normAutofit/>
          </a:bodyPr>
          <a:lstStyle/>
          <a:p>
            <a:r>
              <a:rPr lang="en-US" dirty="0" smtClean="0"/>
              <a:t>Our </a:t>
            </a:r>
          </a:p>
          <a:p>
            <a:r>
              <a:rPr lang="en-US" dirty="0" smtClean="0"/>
              <a:t>Past..</a:t>
            </a:r>
            <a:endParaRPr lang="en-US" dirty="0"/>
          </a:p>
        </p:txBody>
      </p:sp>
      <p:sp>
        <p:nvSpPr>
          <p:cNvPr id="10" name="Subtitle 4"/>
          <p:cNvSpPr txBox="1">
            <a:spLocks/>
          </p:cNvSpPr>
          <p:nvPr/>
        </p:nvSpPr>
        <p:spPr>
          <a:xfrm>
            <a:off x="6629400" y="2667000"/>
            <a:ext cx="2514600" cy="1600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0" i="0" u="none" strike="noStrike" kern="1200" cap="none" spc="0" normalizeH="0" baseline="0" noProof="0" dirty="0" smtClean="0">
                <a:ln>
                  <a:noFill/>
                </a:ln>
                <a:solidFill>
                  <a:schemeClr val="bg1"/>
                </a:solidFill>
                <a:effectLst/>
                <a:uLnTx/>
                <a:uFillTx/>
                <a:latin typeface="Georgia" pitchFamily="18" charset="0"/>
                <a:ea typeface="Tahoma" pitchFamily="34" charset="0"/>
                <a:cs typeface="Tahoma" pitchFamily="34" charset="0"/>
              </a:rPr>
              <a:t>Our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0" i="0" u="none" strike="noStrike" kern="1200" cap="none" spc="0" normalizeH="0" baseline="0" noProof="0" dirty="0" smtClean="0">
                <a:ln>
                  <a:noFill/>
                </a:ln>
                <a:solidFill>
                  <a:schemeClr val="bg1"/>
                </a:solidFill>
                <a:effectLst/>
                <a:uLnTx/>
                <a:uFillTx/>
                <a:latin typeface="Georgia" pitchFamily="18" charset="0"/>
                <a:ea typeface="Tahoma" pitchFamily="34" charset="0"/>
                <a:cs typeface="Tahoma" pitchFamily="34" charset="0"/>
              </a:rPr>
              <a:t>Future..</a:t>
            </a:r>
            <a:endParaRPr kumimoji="0" lang="en-US" sz="3600" b="0" i="0" u="none" strike="noStrike" kern="1200" cap="none" spc="0" normalizeH="0" baseline="0" noProof="0" dirty="0">
              <a:ln>
                <a:noFill/>
              </a:ln>
              <a:solidFill>
                <a:schemeClr val="bg1"/>
              </a:solidFill>
              <a:effectLst/>
              <a:uLnTx/>
              <a:uFillTx/>
              <a:latin typeface="Georgia" pitchFamily="18" charset="0"/>
              <a:ea typeface="Tahoma" pitchFamily="34" charset="0"/>
              <a:cs typeface="Tahoma" pitchFamily="34" charset="0"/>
            </a:endParaRPr>
          </a:p>
        </p:txBody>
      </p:sp>
      <p:sp>
        <p:nvSpPr>
          <p:cNvPr id="11" name="Subtitle 4"/>
          <p:cNvSpPr txBox="1">
            <a:spLocks/>
          </p:cNvSpPr>
          <p:nvPr/>
        </p:nvSpPr>
        <p:spPr>
          <a:xfrm>
            <a:off x="2286000" y="4953000"/>
            <a:ext cx="4114800" cy="16002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3600" noProof="0" dirty="0" smtClean="0">
                <a:solidFill>
                  <a:schemeClr val="bg1"/>
                </a:solidFill>
                <a:latin typeface="Georgia" pitchFamily="18" charset="0"/>
                <a:ea typeface="Tahoma" pitchFamily="34" charset="0"/>
                <a:cs typeface="Tahoma" pitchFamily="34" charset="0"/>
              </a:rPr>
              <a:t>How should we approach life?</a:t>
            </a:r>
            <a:endParaRPr kumimoji="0" lang="en-US" sz="3600" b="0" i="0" u="none" strike="noStrike" kern="1200" cap="none" spc="0" normalizeH="0" baseline="0" noProof="0" dirty="0">
              <a:ln>
                <a:noFill/>
              </a:ln>
              <a:solidFill>
                <a:schemeClr val="bg1"/>
              </a:solidFill>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dissolv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dissolve">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young-teen-and-bible.2.jpg"/>
          <p:cNvPicPr>
            <a:picLocks noChangeAspect="1"/>
          </p:cNvPicPr>
          <p:nvPr/>
        </p:nvPicPr>
        <p:blipFill>
          <a:blip r:embed="rId2" cstate="print">
            <a:lum bright="-7000" contrast="10000"/>
          </a:blip>
          <a:srcRect b="21600"/>
          <a:stretch>
            <a:fillRect/>
          </a:stretch>
        </p:blipFill>
        <p:spPr>
          <a:xfrm>
            <a:off x="0" y="1600200"/>
            <a:ext cx="9144000" cy="4411633"/>
          </a:xfrm>
          <a:prstGeom prst="rect">
            <a:avLst/>
          </a:prstGeom>
        </p:spPr>
      </p:pic>
      <p:sp>
        <p:nvSpPr>
          <p:cNvPr id="3" name="Rectangle 2"/>
          <p:cNvSpPr/>
          <p:nvPr/>
        </p:nvSpPr>
        <p:spPr>
          <a:xfrm>
            <a:off x="0" y="1600200"/>
            <a:ext cx="9144000" cy="44196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274638"/>
            <a:ext cx="5486400" cy="1143000"/>
          </a:xfrm>
        </p:spPr>
        <p:txBody>
          <a:bodyPr>
            <a:normAutofit/>
          </a:bodyPr>
          <a:lstStyle/>
          <a:p>
            <a:r>
              <a:rPr lang="en-US" dirty="0" smtClean="0"/>
              <a:t>The Need for Optimism..</a:t>
            </a:r>
            <a:endParaRPr lang="en-US" dirty="0"/>
          </a:p>
        </p:txBody>
      </p:sp>
      <p:sp>
        <p:nvSpPr>
          <p:cNvPr id="5" name="Content Placeholder 4"/>
          <p:cNvSpPr>
            <a:spLocks noGrp="1"/>
          </p:cNvSpPr>
          <p:nvPr>
            <p:ph idx="1"/>
          </p:nvPr>
        </p:nvSpPr>
        <p:spPr>
          <a:xfrm>
            <a:off x="457200" y="1600200"/>
            <a:ext cx="8458200" cy="4419600"/>
          </a:xfrm>
          <a:solidFill>
            <a:schemeClr val="tx1">
              <a:alpha val="35000"/>
            </a:schemeClr>
          </a:solidFill>
        </p:spPr>
        <p:txBody>
          <a:bodyPr>
            <a:normAutofit/>
          </a:bodyPr>
          <a:lstStyle/>
          <a:p>
            <a:r>
              <a:rPr lang="en-US" dirty="0" smtClean="0"/>
              <a:t>Spiritual blessings..</a:t>
            </a:r>
          </a:p>
          <a:p>
            <a:pPr lvl="1">
              <a:lnSpc>
                <a:spcPts val="3000"/>
              </a:lnSpc>
            </a:pPr>
            <a:r>
              <a:rPr lang="en-US" dirty="0" smtClean="0"/>
              <a:t>Ephesians 1:3-5 Blessed be the God and Father of our Lord Jesus Christ, who has blessed us with every spiritual blessing in the heavenly places in Christ..</a:t>
            </a:r>
          </a:p>
          <a:p>
            <a:pPr>
              <a:lnSpc>
                <a:spcPts val="3000"/>
              </a:lnSpc>
            </a:pPr>
            <a:r>
              <a:rPr lang="en-US" dirty="0" smtClean="0"/>
              <a:t>God is on our side..</a:t>
            </a:r>
          </a:p>
          <a:p>
            <a:pPr lvl="1">
              <a:lnSpc>
                <a:spcPts val="3000"/>
              </a:lnSpc>
            </a:pPr>
            <a:r>
              <a:rPr lang="en-US" dirty="0" smtClean="0"/>
              <a:t>Romans 8:31-37 What then shall we say to these things? If God is for us, who can be against us?.. Yet in all these things we are more than conquerors through Him who loved us.</a:t>
            </a:r>
          </a:p>
          <a:p>
            <a:pPr lvl="1">
              <a:lnSpc>
                <a:spcPts val="30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dissolv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dissolve">
                                      <p:cBhvr>
                                        <p:cTn id="15" dur="500"/>
                                        <p:tgtEl>
                                          <p:spTgt spid="5">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dissolve">
                                      <p:cBhvr>
                                        <p:cTn id="18"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young-teen-and-bible.2.jpg"/>
          <p:cNvPicPr>
            <a:picLocks noChangeAspect="1"/>
          </p:cNvPicPr>
          <p:nvPr/>
        </p:nvPicPr>
        <p:blipFill>
          <a:blip r:embed="rId2" cstate="print">
            <a:lum bright="-7000" contrast="10000"/>
          </a:blip>
          <a:srcRect b="21600"/>
          <a:stretch>
            <a:fillRect/>
          </a:stretch>
        </p:blipFill>
        <p:spPr>
          <a:xfrm>
            <a:off x="0" y="1600200"/>
            <a:ext cx="9144000" cy="4411633"/>
          </a:xfrm>
          <a:prstGeom prst="rect">
            <a:avLst/>
          </a:prstGeom>
        </p:spPr>
      </p:pic>
      <p:sp>
        <p:nvSpPr>
          <p:cNvPr id="3" name="Rectangle 2"/>
          <p:cNvSpPr/>
          <p:nvPr/>
        </p:nvSpPr>
        <p:spPr>
          <a:xfrm>
            <a:off x="0" y="1600200"/>
            <a:ext cx="9144000" cy="44196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457200" y="274638"/>
            <a:ext cx="5486400" cy="1143000"/>
          </a:xfrm>
        </p:spPr>
        <p:txBody>
          <a:bodyPr>
            <a:normAutofit/>
          </a:bodyPr>
          <a:lstStyle/>
          <a:p>
            <a:r>
              <a:rPr lang="en-US" dirty="0" smtClean="0"/>
              <a:t>The Need for Optimism..</a:t>
            </a:r>
            <a:endParaRPr lang="en-US" dirty="0"/>
          </a:p>
        </p:txBody>
      </p:sp>
      <p:sp>
        <p:nvSpPr>
          <p:cNvPr id="5" name="Content Placeholder 4"/>
          <p:cNvSpPr>
            <a:spLocks noGrp="1"/>
          </p:cNvSpPr>
          <p:nvPr>
            <p:ph idx="1"/>
          </p:nvPr>
        </p:nvSpPr>
        <p:spPr>
          <a:xfrm>
            <a:off x="0" y="1600200"/>
            <a:ext cx="8458200" cy="4419600"/>
          </a:xfrm>
          <a:solidFill>
            <a:schemeClr val="tx1">
              <a:alpha val="35000"/>
            </a:schemeClr>
          </a:solidFill>
        </p:spPr>
        <p:txBody>
          <a:bodyPr>
            <a:normAutofit/>
          </a:bodyPr>
          <a:lstStyle/>
          <a:p>
            <a:pPr>
              <a:lnSpc>
                <a:spcPts val="2800"/>
              </a:lnSpc>
            </a:pPr>
            <a:r>
              <a:rPr lang="en-US" sz="3200" dirty="0" smtClean="0"/>
              <a:t>Deuteronomy 30:15 "See, I have set before you today life and good, death and evil .. 19 I call heaven and earth as witnesses today against you, that I have set before you life and death, blessing and cursing; therefore </a:t>
            </a:r>
            <a:r>
              <a:rPr lang="en-US" sz="3200" dirty="0" smtClean="0">
                <a:solidFill>
                  <a:srgbClr val="FFC000"/>
                </a:solidFill>
              </a:rPr>
              <a:t>choose life</a:t>
            </a:r>
            <a:r>
              <a:rPr lang="en-US" sz="3200" dirty="0" smtClean="0"/>
              <a:t>, that both you and your descendants may live..</a:t>
            </a:r>
          </a:p>
          <a:p>
            <a:pPr lvl="1">
              <a:lnSpc>
                <a:spcPts val="3000"/>
              </a:lnSpc>
              <a:buNone/>
            </a:pPr>
            <a:endParaRPr lang="en-US" dirty="0"/>
          </a:p>
        </p:txBody>
      </p:sp>
      <p:pic>
        <p:nvPicPr>
          <p:cNvPr id="6" name="Picture 5" descr="choose_optimism.jpg"/>
          <p:cNvPicPr>
            <a:picLocks noChangeAspect="1"/>
          </p:cNvPicPr>
          <p:nvPr/>
        </p:nvPicPr>
        <p:blipFill>
          <a:blip r:embed="rId3" cstate="print">
            <a:lum bright="-5000" contrast="5000"/>
          </a:blip>
          <a:srcRect r="3995"/>
          <a:stretch>
            <a:fillRect/>
          </a:stretch>
        </p:blipFill>
        <p:spPr>
          <a:xfrm>
            <a:off x="5606180" y="4343400"/>
            <a:ext cx="2812711" cy="227825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5" descr="optimism.jpg"/>
          <p:cNvPicPr>
            <a:picLocks noChangeAspect="1"/>
          </p:cNvPicPr>
          <p:nvPr/>
        </p:nvPicPr>
        <p:blipFill>
          <a:blip r:embed="rId2" cstate="print"/>
          <a:stretch>
            <a:fillRect/>
          </a:stretch>
        </p:blipFill>
        <p:spPr>
          <a:xfrm>
            <a:off x="-1" y="1676400"/>
            <a:ext cx="9086745" cy="4419600"/>
          </a:xfrm>
          <a:prstGeom prst="rect">
            <a:avLst/>
          </a:prstGeom>
        </p:spPr>
      </p:pic>
      <p:sp>
        <p:nvSpPr>
          <p:cNvPr id="3" name="Rectangle 2"/>
          <p:cNvSpPr/>
          <p:nvPr/>
        </p:nvSpPr>
        <p:spPr>
          <a:xfrm>
            <a:off x="0" y="1676400"/>
            <a:ext cx="9144000" cy="42672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fontScale="90000"/>
          </a:bodyPr>
          <a:lstStyle/>
          <a:p>
            <a:r>
              <a:rPr lang="en-US" dirty="0" smtClean="0"/>
              <a:t>The problem of pessimism..</a:t>
            </a:r>
            <a:endParaRPr lang="en-US" dirty="0"/>
          </a:p>
        </p:txBody>
      </p:sp>
      <p:sp>
        <p:nvSpPr>
          <p:cNvPr id="7" name="Content Placeholder 6"/>
          <p:cNvSpPr>
            <a:spLocks noGrp="1"/>
          </p:cNvSpPr>
          <p:nvPr>
            <p:ph idx="1"/>
          </p:nvPr>
        </p:nvSpPr>
        <p:spPr/>
        <p:txBody>
          <a:bodyPr>
            <a:normAutofit/>
          </a:bodyPr>
          <a:lstStyle/>
          <a:p>
            <a:r>
              <a:rPr lang="en-US" dirty="0" smtClean="0"/>
              <a:t>Associated with lack of faith..</a:t>
            </a:r>
          </a:p>
          <a:p>
            <a:pPr lvl="1">
              <a:lnSpc>
                <a:spcPts val="2600"/>
              </a:lnSpc>
            </a:pPr>
            <a:r>
              <a:rPr lang="en-US" sz="2600" dirty="0" smtClean="0"/>
              <a:t>Exodus 14:10-12 And when Pharaoh drew near, the children of Israel lifted their eyes, and behold, the Egyptians marched after them. So they were very afraid, and the children of Israel cried out to the Lord.. “Why have you so dealt with us, to bring us up out of Egypt?.. For it would have been better for us to serve the Egyptians than that we should die in the wilderness." </a:t>
            </a:r>
          </a:p>
          <a:p>
            <a:pPr lvl="1">
              <a:lnSpc>
                <a:spcPts val="2600"/>
              </a:lnSpc>
            </a:pPr>
            <a:r>
              <a:rPr lang="en-US" sz="2600" dirty="0" smtClean="0"/>
              <a:t>Numbers 13-14 – twelve spies</a:t>
            </a:r>
          </a:p>
          <a:p>
            <a:pPr lvl="1">
              <a:lnSpc>
                <a:spcPts val="2600"/>
              </a:lnSpc>
            </a:pPr>
            <a:r>
              <a:rPr lang="en-US" sz="2600" dirty="0" smtClean="0"/>
              <a:t>1 Samuel 17 – Israel facing Goliath</a:t>
            </a:r>
          </a:p>
          <a:p>
            <a:pPr lvl="1">
              <a:lnSpc>
                <a:spcPts val="2600"/>
              </a:lnSpc>
            </a:pPr>
            <a:r>
              <a:rPr lang="en-US" sz="2600" dirty="0" smtClean="0"/>
              <a:t>Matt 25:14-30 – parable of talents</a:t>
            </a:r>
          </a:p>
          <a:p>
            <a:pPr lvl="1"/>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dissolve">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dissolve">
                                      <p:cBhvr>
                                        <p:cTn id="15" dur="500"/>
                                        <p:tgtEl>
                                          <p:spTgt spid="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7">
                                            <p:txEl>
                                              <p:pRg st="3" end="3"/>
                                            </p:txEl>
                                          </p:spTgt>
                                        </p:tgtEl>
                                        <p:attrNameLst>
                                          <p:attrName>style.visibility</p:attrName>
                                        </p:attrNameLst>
                                      </p:cBhvr>
                                      <p:to>
                                        <p:strVal val="visible"/>
                                      </p:to>
                                    </p:set>
                                    <p:animEffect transition="in" filter="dissolve">
                                      <p:cBhvr>
                                        <p:cTn id="20" dur="500"/>
                                        <p:tgtEl>
                                          <p:spTgt spid="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Effect transition="in" filter="dissolve">
                                      <p:cBhvr>
                                        <p:cTn id="25"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8-12-2011_044revised.jpg"/>
          <p:cNvPicPr>
            <a:picLocks noChangeAspect="1"/>
          </p:cNvPicPr>
          <p:nvPr/>
        </p:nvPicPr>
        <p:blipFill>
          <a:blip r:embed="rId2" cstate="print">
            <a:lum bright="-10000" contrast="10000"/>
          </a:blip>
          <a:stretch>
            <a:fillRect/>
          </a:stretch>
        </p:blipFill>
        <p:spPr>
          <a:xfrm>
            <a:off x="0" y="0"/>
            <a:ext cx="9144000" cy="6858000"/>
          </a:xfrm>
          <a:prstGeom prst="rect">
            <a:avLst/>
          </a:prstGeom>
        </p:spPr>
      </p:pic>
      <p:sp>
        <p:nvSpPr>
          <p:cNvPr id="3" name="Rectangle 2"/>
          <p:cNvSpPr/>
          <p:nvPr/>
        </p:nvSpPr>
        <p:spPr>
          <a:xfrm>
            <a:off x="0" y="0"/>
            <a:ext cx="9144000" cy="68580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normAutofit fontScale="90000"/>
          </a:bodyPr>
          <a:lstStyle/>
          <a:p>
            <a:r>
              <a:rPr lang="en-US" dirty="0" smtClean="0"/>
              <a:t>The problem of pessimism..</a:t>
            </a:r>
            <a:endParaRPr lang="en-US" dirty="0"/>
          </a:p>
        </p:txBody>
      </p:sp>
      <p:sp>
        <p:nvSpPr>
          <p:cNvPr id="7" name="Content Placeholder 6"/>
          <p:cNvSpPr>
            <a:spLocks noGrp="1"/>
          </p:cNvSpPr>
          <p:nvPr>
            <p:ph idx="1"/>
          </p:nvPr>
        </p:nvSpPr>
        <p:spPr>
          <a:xfrm>
            <a:off x="457200" y="1676400"/>
            <a:ext cx="8458200" cy="2590800"/>
          </a:xfrm>
          <a:solidFill>
            <a:schemeClr val="tx1">
              <a:alpha val="40000"/>
            </a:schemeClr>
          </a:solidFill>
        </p:spPr>
        <p:txBody>
          <a:bodyPr>
            <a:normAutofit/>
          </a:bodyPr>
          <a:lstStyle/>
          <a:p>
            <a:r>
              <a:rPr lang="en-US" dirty="0" smtClean="0"/>
              <a:t>God is always there..</a:t>
            </a:r>
          </a:p>
          <a:p>
            <a:pPr lvl="1">
              <a:lnSpc>
                <a:spcPts val="2600"/>
              </a:lnSpc>
            </a:pPr>
            <a:r>
              <a:rPr lang="en-US" sz="2600" dirty="0" smtClean="0"/>
              <a:t>Exodus 14 – God opened the path through Red Sea</a:t>
            </a:r>
          </a:p>
          <a:p>
            <a:pPr lvl="1">
              <a:lnSpc>
                <a:spcPts val="2600"/>
              </a:lnSpc>
            </a:pPr>
            <a:r>
              <a:rPr lang="en-US" sz="2600" dirty="0" smtClean="0"/>
              <a:t>Judges 13-14 – Faith of Joshua and Caleb</a:t>
            </a:r>
          </a:p>
          <a:p>
            <a:pPr lvl="1">
              <a:lnSpc>
                <a:spcPts val="2600"/>
              </a:lnSpc>
            </a:pPr>
            <a:r>
              <a:rPr lang="en-US" sz="2600" dirty="0" smtClean="0"/>
              <a:t>1 Samuel 17 – Courage of David led to great victory</a:t>
            </a:r>
          </a:p>
          <a:p>
            <a:pPr lvl="1">
              <a:lnSpc>
                <a:spcPts val="2600"/>
              </a:lnSpc>
            </a:pPr>
            <a:r>
              <a:rPr lang="en-US" sz="2600" dirty="0" smtClean="0"/>
              <a:t>Matt 25:14-30 – Outlook of two and five talents</a:t>
            </a:r>
          </a:p>
          <a:p>
            <a:pPr>
              <a:buNone/>
            </a:pPr>
            <a:endParaRPr lang="en-US" dirty="0" smtClean="0"/>
          </a:p>
        </p:txBody>
      </p:sp>
      <p:sp>
        <p:nvSpPr>
          <p:cNvPr id="9" name="Subtitle 4"/>
          <p:cNvSpPr txBox="1">
            <a:spLocks/>
          </p:cNvSpPr>
          <p:nvPr/>
        </p:nvSpPr>
        <p:spPr>
          <a:xfrm>
            <a:off x="1600200" y="4953000"/>
            <a:ext cx="5943600" cy="1524000"/>
          </a:xfrm>
          <a:prstGeom prst="rect">
            <a:avLst/>
          </a:prstGeom>
          <a:solidFill>
            <a:schemeClr val="tx1">
              <a:alpha val="40000"/>
            </a:schemeClr>
          </a:solidFill>
        </p:spPr>
        <p:txBody>
          <a:bodyPr vert="horz" lIns="91440" tIns="45720" rIns="91440" bIns="45720" rtlCol="0">
            <a:normAutofit/>
          </a:bodyPr>
          <a:lstStyle/>
          <a:p>
            <a:pPr marL="342900" marR="0" lvl="0" indent="-342900" algn="ctr" defTabSz="914400" rtl="0" eaLnBrk="1" fontAlgn="auto" latinLnBrk="0" hangingPunct="1">
              <a:lnSpc>
                <a:spcPts val="3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bg1"/>
                </a:solidFill>
                <a:effectLst/>
                <a:uLnTx/>
                <a:uFillTx/>
                <a:latin typeface="Georgia" pitchFamily="18" charset="0"/>
                <a:ea typeface="Tahoma" pitchFamily="34" charset="0"/>
                <a:cs typeface="Tahoma" pitchFamily="34" charset="0"/>
              </a:rPr>
              <a:t>“Don’t lose hope.. </a:t>
            </a:r>
          </a:p>
          <a:p>
            <a:pPr marL="342900" marR="0" lvl="0" indent="-342900" algn="ctr" defTabSz="914400" rtl="0" eaLnBrk="1" fontAlgn="auto" latinLnBrk="0" hangingPunct="1">
              <a:lnSpc>
                <a:spcPts val="3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bg1"/>
                </a:solidFill>
                <a:effectLst/>
                <a:uLnTx/>
                <a:uFillTx/>
                <a:latin typeface="Georgia" pitchFamily="18" charset="0"/>
                <a:ea typeface="Tahoma" pitchFamily="34" charset="0"/>
                <a:cs typeface="Tahoma" pitchFamily="34" charset="0"/>
              </a:rPr>
              <a:t>When you are down to nothing, </a:t>
            </a:r>
          </a:p>
          <a:p>
            <a:pPr marL="342900" marR="0" lvl="0" indent="-342900" algn="ctr" defTabSz="914400" rtl="0" eaLnBrk="1" fontAlgn="auto" latinLnBrk="0" hangingPunct="1">
              <a:lnSpc>
                <a:spcPts val="3000"/>
              </a:lnSpc>
              <a:spcBef>
                <a:spcPct val="20000"/>
              </a:spcBef>
              <a:spcAft>
                <a:spcPts val="0"/>
              </a:spcAft>
              <a:buClrTx/>
              <a:buSzTx/>
              <a:tabLst/>
              <a:defRPr/>
            </a:pPr>
            <a:r>
              <a:rPr kumimoji="0" lang="en-US" sz="3200" b="0" i="0" u="none" strike="noStrike" kern="1200" cap="none" spc="0" normalizeH="0" baseline="0" noProof="0" dirty="0" smtClean="0">
                <a:ln>
                  <a:noFill/>
                </a:ln>
                <a:solidFill>
                  <a:schemeClr val="bg1"/>
                </a:solidFill>
                <a:effectLst/>
                <a:uLnTx/>
                <a:uFillTx/>
                <a:latin typeface="Georgia" pitchFamily="18" charset="0"/>
                <a:ea typeface="Tahoma" pitchFamily="34" charset="0"/>
                <a:cs typeface="Tahoma" pitchFamily="34" charset="0"/>
              </a:rPr>
              <a:t>God is up to something.”</a:t>
            </a:r>
            <a:endParaRPr kumimoji="0" lang="en-US" sz="3200" b="0" i="0" u="none" strike="noStrike" kern="1200" cap="none" spc="0" normalizeH="0" baseline="0" noProof="0" dirty="0">
              <a:ln>
                <a:noFill/>
              </a:ln>
              <a:solidFill>
                <a:schemeClr val="bg1"/>
              </a:solidFill>
              <a:effectLst/>
              <a:uLnTx/>
              <a:uFillTx/>
              <a:latin typeface="Georgia" pitchFamily="18"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dissolv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dissolv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dissolv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ible-verse-7.jpg"/>
          <p:cNvPicPr>
            <a:picLocks noChangeAspect="1"/>
          </p:cNvPicPr>
          <p:nvPr/>
        </p:nvPicPr>
        <p:blipFill>
          <a:blip r:embed="rId2" cstate="print"/>
          <a:srcRect t="16364" b="11901"/>
          <a:stretch>
            <a:fillRect/>
          </a:stretch>
        </p:blipFill>
        <p:spPr>
          <a:xfrm>
            <a:off x="0" y="1676400"/>
            <a:ext cx="9144000" cy="4232960"/>
          </a:xfrm>
          <a:prstGeom prst="rect">
            <a:avLst/>
          </a:prstGeom>
        </p:spPr>
      </p:pic>
      <p:sp>
        <p:nvSpPr>
          <p:cNvPr id="4" name="Rectangle 3"/>
          <p:cNvSpPr/>
          <p:nvPr/>
        </p:nvSpPr>
        <p:spPr>
          <a:xfrm>
            <a:off x="0" y="1676400"/>
            <a:ext cx="9144000" cy="42672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dirty="0" smtClean="0"/>
              <a:t>Let go of your past..</a:t>
            </a:r>
            <a:endParaRPr lang="en-US" dirty="0"/>
          </a:p>
        </p:txBody>
      </p:sp>
      <p:sp>
        <p:nvSpPr>
          <p:cNvPr id="6" name="Content Placeholder 5"/>
          <p:cNvSpPr>
            <a:spLocks noGrp="1"/>
          </p:cNvSpPr>
          <p:nvPr>
            <p:ph idx="1"/>
          </p:nvPr>
        </p:nvSpPr>
        <p:spPr>
          <a:xfrm>
            <a:off x="457200" y="1676400"/>
            <a:ext cx="8534400" cy="4648200"/>
          </a:xfrm>
        </p:spPr>
        <p:txBody>
          <a:bodyPr/>
          <a:lstStyle/>
          <a:p>
            <a:r>
              <a:rPr lang="en-US" dirty="0" smtClean="0"/>
              <a:t>Past failures, bad things that happened before…</a:t>
            </a:r>
          </a:p>
          <a:p>
            <a:pPr lvl="1">
              <a:lnSpc>
                <a:spcPts val="2800"/>
              </a:lnSpc>
            </a:pPr>
            <a:r>
              <a:rPr lang="en-US" dirty="0" smtClean="0"/>
              <a:t>Philippians 3:13-14 Brethren, I do not count myself to have apprehended; but one thing I do, forgetting those things which are behind and reaching forward to those things which are ahead, 14 I press toward the goal for the prize of the upward call of God in Christ Jesus. </a:t>
            </a:r>
          </a:p>
          <a:p>
            <a:pPr lvl="1">
              <a:lnSpc>
                <a:spcPts val="2800"/>
              </a:lnSpc>
            </a:pPr>
            <a:r>
              <a:rPr lang="en-US" dirty="0" smtClean="0"/>
              <a:t>Luke 9:57-62 let it go.. Follow me</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dissolve">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dissolve">
                                      <p:cBhvr>
                                        <p:cTn id="15"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ible-verse-7.jpg"/>
          <p:cNvPicPr>
            <a:picLocks noChangeAspect="1"/>
          </p:cNvPicPr>
          <p:nvPr/>
        </p:nvPicPr>
        <p:blipFill>
          <a:blip r:embed="rId2" cstate="print"/>
          <a:srcRect t="16364" b="11901"/>
          <a:stretch>
            <a:fillRect/>
          </a:stretch>
        </p:blipFill>
        <p:spPr>
          <a:xfrm>
            <a:off x="0" y="1676400"/>
            <a:ext cx="9144000" cy="4232960"/>
          </a:xfrm>
          <a:prstGeom prst="rect">
            <a:avLst/>
          </a:prstGeom>
        </p:spPr>
      </p:pic>
      <p:sp>
        <p:nvSpPr>
          <p:cNvPr id="4" name="Rectangle 3"/>
          <p:cNvSpPr/>
          <p:nvPr/>
        </p:nvSpPr>
        <p:spPr>
          <a:xfrm>
            <a:off x="0" y="1676400"/>
            <a:ext cx="9144000" cy="42672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dirty="0" smtClean="0"/>
              <a:t>Let go of your past..</a:t>
            </a:r>
            <a:endParaRPr lang="en-US" dirty="0"/>
          </a:p>
        </p:txBody>
      </p:sp>
      <p:sp>
        <p:nvSpPr>
          <p:cNvPr id="6" name="Content Placeholder 5"/>
          <p:cNvSpPr>
            <a:spLocks noGrp="1"/>
          </p:cNvSpPr>
          <p:nvPr>
            <p:ph idx="1"/>
          </p:nvPr>
        </p:nvSpPr>
        <p:spPr>
          <a:xfrm>
            <a:off x="457200" y="1676400"/>
            <a:ext cx="8534400" cy="4648200"/>
          </a:xfrm>
        </p:spPr>
        <p:txBody>
          <a:bodyPr/>
          <a:lstStyle/>
          <a:p>
            <a:r>
              <a:rPr lang="en-US" dirty="0" smtClean="0"/>
              <a:t>Get a grip on worry..</a:t>
            </a:r>
          </a:p>
          <a:p>
            <a:pPr lvl="1"/>
            <a:r>
              <a:rPr lang="en-US" dirty="0" smtClean="0"/>
              <a:t>Matt 6:25-34</a:t>
            </a:r>
          </a:p>
          <a:p>
            <a:pPr lvl="1"/>
            <a:r>
              <a:rPr lang="en-US" dirty="0" smtClean="0"/>
              <a:t>Philippians 4:6-7</a:t>
            </a:r>
          </a:p>
          <a:p>
            <a:r>
              <a:rPr lang="en-US" dirty="0" smtClean="0"/>
              <a:t>Face up to your problems</a:t>
            </a:r>
          </a:p>
          <a:p>
            <a:pPr lvl="1"/>
            <a:r>
              <a:rPr lang="en-US" dirty="0" smtClean="0"/>
              <a:t>2 </a:t>
            </a:r>
            <a:r>
              <a:rPr lang="en-US" dirty="0" err="1" smtClean="0"/>
              <a:t>Cor</a:t>
            </a:r>
            <a:r>
              <a:rPr lang="en-US" dirty="0" smtClean="0"/>
              <a:t> 13:5</a:t>
            </a:r>
          </a:p>
          <a:p>
            <a:pPr lvl="1">
              <a:buNone/>
            </a:pPr>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dissolv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ssolv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dissolv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dissolve">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802</TotalTime>
  <Words>707</Words>
  <Application>Microsoft Office PowerPoint</Application>
  <PresentationFormat>On-screen Show (4:3)</PresentationFormat>
  <Paragraphs>52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Changing Our Thinking</vt:lpstr>
      <vt:lpstr>Romans 12:1-3 </vt:lpstr>
      <vt:lpstr>Changing Our Thinking</vt:lpstr>
      <vt:lpstr>The Need for Optimism..</vt:lpstr>
      <vt:lpstr>The Need for Optimism..</vt:lpstr>
      <vt:lpstr>The problem of pessimism..</vt:lpstr>
      <vt:lpstr>The problem of pessimism..</vt:lpstr>
      <vt:lpstr>Let go of your past..</vt:lpstr>
      <vt:lpstr>Let go of your past..</vt:lpstr>
      <vt:lpstr>Realize danger of improper thinking..</vt:lpstr>
      <vt:lpstr>You have infinite potential in Christ..</vt:lpstr>
      <vt:lpstr>Changing Our Thinking</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34</cp:revision>
  <dcterms:created xsi:type="dcterms:W3CDTF">2015-10-04T04:19:18Z</dcterms:created>
  <dcterms:modified xsi:type="dcterms:W3CDTF">2016-06-07T15:52:28Z</dcterms:modified>
</cp:coreProperties>
</file>