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3" r:id="rId2"/>
    <p:sldId id="274" r:id="rId3"/>
    <p:sldId id="275" r:id="rId4"/>
    <p:sldId id="299" r:id="rId5"/>
    <p:sldId id="300" r:id="rId6"/>
    <p:sldId id="301" r:id="rId7"/>
    <p:sldId id="303" r:id="rId8"/>
    <p:sldId id="290" r:id="rId9"/>
    <p:sldId id="302" r:id="rId10"/>
    <p:sldId id="291" r:id="rId11"/>
    <p:sldId id="311" r:id="rId12"/>
    <p:sldId id="292" r:id="rId13"/>
    <p:sldId id="312" r:id="rId14"/>
    <p:sldId id="293" r:id="rId15"/>
    <p:sldId id="294" r:id="rId16"/>
    <p:sldId id="295" r:id="rId17"/>
    <p:sldId id="296" r:id="rId18"/>
    <p:sldId id="304" r:id="rId19"/>
    <p:sldId id="297" r:id="rId20"/>
    <p:sldId id="298" r:id="rId21"/>
    <p:sldId id="305" r:id="rId22"/>
    <p:sldId id="306" r:id="rId23"/>
    <p:sldId id="307" r:id="rId24"/>
    <p:sldId id="308" r:id="rId25"/>
    <p:sldId id="309" r:id="rId26"/>
    <p:sldId id="310"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48A"/>
    <a:srgbClr val="B1A777"/>
    <a:srgbClr val="B9B085"/>
    <a:srgbClr val="A79C65"/>
    <a:srgbClr val="B4AD82"/>
    <a:srgbClr val="A19863"/>
    <a:srgbClr val="B6AD80"/>
    <a:srgbClr val="BFB1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2" autoAdjust="0"/>
    <p:restoredTop sz="94660"/>
  </p:normalViewPr>
  <p:slideViewPr>
    <p:cSldViewPr>
      <p:cViewPr varScale="1">
        <p:scale>
          <a:sx n="96" d="100"/>
          <a:sy n="96" d="100"/>
        </p:scale>
        <p:origin x="-27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1190B-59CB-4E61-B56A-58E724642BE5}" type="datetimeFigureOut">
              <a:rPr lang="en-US" smtClean="0"/>
              <a:pPr/>
              <a:t>6/28/2016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663C4A-70D6-4704-8BBB-B55DAA3741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663C4A-70D6-4704-8BBB-B55DAA37414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663C4A-70D6-4704-8BBB-B55DAA374147}"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685800"/>
            <a:ext cx="7772400" cy="1066800"/>
          </a:xfrm>
        </p:spPr>
        <p:txBody>
          <a:bodyPr>
            <a:normAutofit/>
          </a:bodyPr>
          <a:lstStyle>
            <a:lvl1pPr algn="ctr">
              <a:defRPr sz="4800"/>
            </a:lvl1pPr>
          </a:lstStyle>
          <a:p>
            <a:r>
              <a:rPr lang="en-US" dirty="0" smtClean="0"/>
              <a:t>Master title style</a:t>
            </a:r>
            <a:endParaRPr lang="en-US" dirty="0"/>
          </a:p>
        </p:txBody>
      </p:sp>
      <p:sp>
        <p:nvSpPr>
          <p:cNvPr id="3" name="Subtitle 2"/>
          <p:cNvSpPr>
            <a:spLocks noGrp="1"/>
          </p:cNvSpPr>
          <p:nvPr>
            <p:ph type="subTitle" idx="1" hasCustomPrompt="1"/>
          </p:nvPr>
        </p:nvSpPr>
        <p:spPr>
          <a:xfrm>
            <a:off x="1447800" y="57150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6/28/2016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6/28/2016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6/28/2016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6/28/2016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13" cstate="print">
            <a:lum bright="-35000" contrast="10000"/>
          </a:blip>
          <a:srcRect r="14845" b="18000"/>
          <a:stretch>
            <a:fillRect/>
          </a:stretch>
        </p:blipFill>
        <p:spPr>
          <a:xfrm>
            <a:off x="0" y="37"/>
            <a:ext cx="9144002" cy="6857963"/>
          </a:xfrm>
          <a:prstGeom prst="rect">
            <a:avLst/>
          </a:prstGeom>
        </p:spPr>
      </p:pic>
      <p:pic>
        <p:nvPicPr>
          <p:cNvPr id="9" name="Picture 8" descr="A Changed Life.jpg"/>
          <p:cNvPicPr>
            <a:picLocks noChangeAspect="1"/>
          </p:cNvPicPr>
          <p:nvPr userDrawn="1"/>
        </p:nvPicPr>
        <p:blipFill>
          <a:blip r:embed="rId14" cstate="print"/>
          <a:stretch>
            <a:fillRect/>
          </a:stretch>
        </p:blipFill>
        <p:spPr>
          <a:xfrm>
            <a:off x="0" y="1447800"/>
            <a:ext cx="9144000" cy="4781729"/>
          </a:xfrm>
          <a:prstGeom prst="rect">
            <a:avLst/>
          </a:prstGeom>
        </p:spPr>
      </p:pic>
      <p:sp>
        <p:nvSpPr>
          <p:cNvPr id="10" name="Rectangle 9"/>
          <p:cNvSpPr/>
          <p:nvPr userDrawn="1"/>
        </p:nvSpPr>
        <p:spPr>
          <a:xfrm>
            <a:off x="0" y="1524000"/>
            <a:ext cx="9144000" cy="47244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5029200" cy="1143000"/>
          </a:xfrm>
          <a:prstGeom prst="rect">
            <a:avLst/>
          </a:prstGeom>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95800"/>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rgbClr val="FFC000"/>
          </a:solidFill>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400" kern="1200">
          <a:solidFill>
            <a:schemeClr val="bg1"/>
          </a:solidFill>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2" y="1"/>
            <a:ext cx="9144002" cy="6553200"/>
          </a:xfrm>
          <a:prstGeom prst="rect">
            <a:avLst/>
          </a:prstGeom>
        </p:spPr>
      </p:pic>
      <p:sp>
        <p:nvSpPr>
          <p:cNvPr id="7" name="Subtitle 6"/>
          <p:cNvSpPr>
            <a:spLocks noGrp="1"/>
          </p:cNvSpPr>
          <p:nvPr>
            <p:ph type="subTitle" idx="1"/>
          </p:nvPr>
        </p:nvSpPr>
        <p:spPr/>
        <p:txBody>
          <a:bodyPr/>
          <a:lstStyle/>
          <a:p>
            <a:r>
              <a:rPr lang="en-US" dirty="0" smtClean="0"/>
              <a:t>Luke 14:15-24</a:t>
            </a:r>
            <a:endParaRPr lang="en-US" dirty="0"/>
          </a:p>
        </p:txBody>
      </p:sp>
      <p:pic>
        <p:nvPicPr>
          <p:cNvPr id="8" name="Picture 7" descr="A Changed Life.jpg"/>
          <p:cNvPicPr>
            <a:picLocks noChangeAspect="1"/>
          </p:cNvPicPr>
          <p:nvPr/>
        </p:nvPicPr>
        <p:blipFill>
          <a:blip r:embed="rId3" cstate="print"/>
          <a:stretch>
            <a:fillRect/>
          </a:stretch>
        </p:blipFill>
        <p:spPr>
          <a:xfrm>
            <a:off x="0" y="1066800"/>
            <a:ext cx="9144000" cy="4629328"/>
          </a:xfrm>
          <a:prstGeom prst="rect">
            <a:avLst/>
          </a:prstGeom>
        </p:spPr>
      </p:pic>
      <p:sp>
        <p:nvSpPr>
          <p:cNvPr id="6" name="Title 5"/>
          <p:cNvSpPr>
            <a:spLocks noGrp="1"/>
          </p:cNvSpPr>
          <p:nvPr>
            <p:ph type="ctrTitle"/>
          </p:nvPr>
        </p:nvSpPr>
        <p:spPr>
          <a:xfrm>
            <a:off x="609600" y="381000"/>
            <a:ext cx="7772400" cy="1219200"/>
          </a:xfrm>
        </p:spPr>
        <p:txBody>
          <a:bodyPr>
            <a:normAutofit fontScale="90000"/>
          </a:bodyPr>
          <a:lstStyle/>
          <a:p>
            <a:r>
              <a:rPr lang="en-US" sz="4400" dirty="0" smtClean="0"/>
              <a:t>Newness of Life</a:t>
            </a:r>
            <a:br>
              <a:rPr lang="en-US" sz="4400" dirty="0" smtClean="0"/>
            </a:br>
            <a:r>
              <a:rPr lang="en-US" sz="4400" dirty="0" smtClean="0"/>
              <a:t>Putting God First </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e to the feast.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6" name="Rectangle 5"/>
          <p:cNvSpPr/>
          <p:nvPr/>
        </p:nvSpPr>
        <p:spPr>
          <a:xfrm>
            <a:off x="0" y="0"/>
            <a:ext cx="9144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228600"/>
            <a:ext cx="4114800" cy="868362"/>
          </a:xfrm>
          <a:solidFill>
            <a:schemeClr val="tx1">
              <a:alpha val="50000"/>
            </a:schemeClr>
          </a:solidFill>
        </p:spPr>
        <p:txBody>
          <a:bodyPr/>
          <a:lstStyle/>
          <a:p>
            <a:r>
              <a:rPr lang="en-US" dirty="0" smtClean="0"/>
              <a:t>The Great Supper</a:t>
            </a:r>
            <a:endParaRPr lang="en-US" dirty="0"/>
          </a:p>
        </p:txBody>
      </p:sp>
      <p:sp>
        <p:nvSpPr>
          <p:cNvPr id="5" name="Title 2"/>
          <p:cNvSpPr>
            <a:spLocks noGrp="1"/>
          </p:cNvSpPr>
          <p:nvPr>
            <p:ph idx="1"/>
          </p:nvPr>
        </p:nvSpPr>
        <p:spPr>
          <a:xfrm>
            <a:off x="152400" y="4876800"/>
            <a:ext cx="8839200" cy="1828800"/>
          </a:xfrm>
          <a:solidFill>
            <a:schemeClr val="tx1">
              <a:alpha val="50000"/>
            </a:schemeClr>
          </a:solidFill>
        </p:spPr>
        <p:txBody>
          <a:bodyPr>
            <a:noAutofit/>
          </a:bodyPr>
          <a:lstStyle/>
          <a:p>
            <a:pPr>
              <a:lnSpc>
                <a:spcPts val="2800"/>
              </a:lnSpc>
            </a:pPr>
            <a:r>
              <a:rPr lang="en-US" sz="3000" dirty="0" smtClean="0"/>
              <a:t>Luke </a:t>
            </a:r>
            <a:r>
              <a:rPr lang="en-US" sz="3000" dirty="0" smtClean="0"/>
              <a:t>14:15-24 "A certain man gave a great supper and invited many,  17 and sent his servant at supper time to say to those who were invited, 'Come, for all things are now ready</a:t>
            </a:r>
            <a:r>
              <a:rPr lang="en-US" sz="3000" dirty="0" smtClean="0"/>
              <a: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e to the feast.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6" name="Rectangle 5"/>
          <p:cNvSpPr/>
          <p:nvPr/>
        </p:nvSpPr>
        <p:spPr>
          <a:xfrm>
            <a:off x="0" y="0"/>
            <a:ext cx="9144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228600"/>
            <a:ext cx="4114800" cy="868362"/>
          </a:xfrm>
          <a:solidFill>
            <a:schemeClr val="tx1">
              <a:alpha val="50000"/>
            </a:schemeClr>
          </a:solidFill>
        </p:spPr>
        <p:txBody>
          <a:bodyPr/>
          <a:lstStyle/>
          <a:p>
            <a:r>
              <a:rPr lang="en-US" dirty="0" smtClean="0"/>
              <a:t>The Great Supper</a:t>
            </a:r>
            <a:endParaRPr lang="en-US" dirty="0"/>
          </a:p>
        </p:txBody>
      </p:sp>
      <p:sp>
        <p:nvSpPr>
          <p:cNvPr id="5" name="Title 2"/>
          <p:cNvSpPr>
            <a:spLocks noGrp="1"/>
          </p:cNvSpPr>
          <p:nvPr>
            <p:ph idx="1"/>
          </p:nvPr>
        </p:nvSpPr>
        <p:spPr>
          <a:xfrm>
            <a:off x="152400" y="4267200"/>
            <a:ext cx="8839200" cy="2438400"/>
          </a:xfrm>
          <a:solidFill>
            <a:schemeClr val="tx1">
              <a:alpha val="50000"/>
            </a:schemeClr>
          </a:solidFill>
        </p:spPr>
        <p:txBody>
          <a:bodyPr>
            <a:noAutofit/>
          </a:bodyPr>
          <a:lstStyle/>
          <a:p>
            <a:pPr>
              <a:lnSpc>
                <a:spcPts val="2600"/>
              </a:lnSpc>
            </a:pPr>
            <a:r>
              <a:rPr lang="en-US" sz="2800" dirty="0" smtClean="0"/>
              <a:t>18 </a:t>
            </a:r>
            <a:r>
              <a:rPr lang="en-US" sz="2800" dirty="0" smtClean="0"/>
              <a:t>But </a:t>
            </a:r>
            <a:r>
              <a:rPr lang="en-US" sz="2800" dirty="0" smtClean="0">
                <a:solidFill>
                  <a:srgbClr val="FFC000"/>
                </a:solidFill>
              </a:rPr>
              <a:t>they all with one accord began to make excuses. </a:t>
            </a:r>
            <a:r>
              <a:rPr lang="en-US" sz="2800" dirty="0" smtClean="0"/>
              <a:t>The first said to him, 'I have bought a piece of ground, and I must go and see it. I ask you to have me excused.'  19 And another said, 'I have bought five yoke of oxen, and I am going to test them. I ask you to have me excused.'  20 Still another said, 'I have married a wife, and therefore I cannot come.'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old-copping-parable-of-the-great-supper.jpg"/>
          <p:cNvPicPr>
            <a:picLocks noChangeAspect="1"/>
          </p:cNvPicPr>
          <p:nvPr/>
        </p:nvPicPr>
        <p:blipFill>
          <a:blip r:embed="rId2" cstate="print"/>
          <a:stretch>
            <a:fillRect/>
          </a:stretch>
        </p:blipFill>
        <p:spPr>
          <a:xfrm>
            <a:off x="2514600" y="990600"/>
            <a:ext cx="3962400" cy="3684502"/>
          </a:xfrm>
          <a:prstGeom prst="rect">
            <a:avLst/>
          </a:prstGeom>
        </p:spPr>
      </p:pic>
      <p:sp>
        <p:nvSpPr>
          <p:cNvPr id="4" name="Content Placeholder 3"/>
          <p:cNvSpPr>
            <a:spLocks noGrp="1"/>
          </p:cNvSpPr>
          <p:nvPr>
            <p:ph idx="1"/>
          </p:nvPr>
        </p:nvSpPr>
        <p:spPr>
          <a:xfrm>
            <a:off x="152400" y="4648200"/>
            <a:ext cx="8763000" cy="1905000"/>
          </a:xfrm>
          <a:solidFill>
            <a:schemeClr val="tx1">
              <a:alpha val="50000"/>
            </a:schemeClr>
          </a:solidFill>
        </p:spPr>
        <p:txBody>
          <a:bodyPr>
            <a:noAutofit/>
          </a:bodyPr>
          <a:lstStyle/>
          <a:p>
            <a:pPr>
              <a:lnSpc>
                <a:spcPts val="2600"/>
              </a:lnSpc>
            </a:pPr>
            <a:r>
              <a:rPr lang="en-US" sz="2800" dirty="0" smtClean="0"/>
              <a:t>21 So that servant came and reported these things to his master. Then the master of the house, being angry, said to his servant, </a:t>
            </a:r>
            <a:r>
              <a:rPr lang="en-US" sz="2800" dirty="0" smtClean="0">
                <a:solidFill>
                  <a:srgbClr val="FFC000"/>
                </a:solidFill>
              </a:rPr>
              <a:t>'Go out quickly into the streets and lanes of the city, and bring in here the poor and the maimed and the lame and the blind</a:t>
            </a:r>
            <a:r>
              <a:rPr lang="en-US" sz="2800" dirty="0" smtClean="0">
                <a:solidFill>
                  <a:srgbClr val="FFC000"/>
                </a:solidFill>
              </a:rPr>
              <a:t>.'</a:t>
            </a:r>
            <a:endParaRPr lang="en-US" sz="2800" dirty="0" smtClean="0">
              <a:solidFill>
                <a:srgbClr val="FFC000"/>
              </a:solidFill>
            </a:endParaRPr>
          </a:p>
        </p:txBody>
      </p:sp>
      <p:sp>
        <p:nvSpPr>
          <p:cNvPr id="5" name="Title 6"/>
          <p:cNvSpPr>
            <a:spLocks noGrp="1"/>
          </p:cNvSpPr>
          <p:nvPr>
            <p:ph type="title"/>
          </p:nvPr>
        </p:nvSpPr>
        <p:spPr>
          <a:xfrm>
            <a:off x="304800" y="228600"/>
            <a:ext cx="4114800" cy="868362"/>
          </a:xfrm>
          <a:solidFill>
            <a:schemeClr val="tx1">
              <a:alpha val="50000"/>
            </a:schemeClr>
          </a:solidFill>
        </p:spPr>
        <p:txBody>
          <a:bodyPr/>
          <a:lstStyle/>
          <a:p>
            <a:r>
              <a:rPr lang="en-US" dirty="0" smtClean="0"/>
              <a:t>Inviting others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old-copping-parable-of-the-great-supper.jpg"/>
          <p:cNvPicPr>
            <a:picLocks noChangeAspect="1"/>
          </p:cNvPicPr>
          <p:nvPr/>
        </p:nvPicPr>
        <p:blipFill>
          <a:blip r:embed="rId2" cstate="print"/>
          <a:stretch>
            <a:fillRect/>
          </a:stretch>
        </p:blipFill>
        <p:spPr>
          <a:xfrm>
            <a:off x="2590800" y="685800"/>
            <a:ext cx="4038600" cy="3755358"/>
          </a:xfrm>
          <a:prstGeom prst="rect">
            <a:avLst/>
          </a:prstGeom>
        </p:spPr>
      </p:pic>
      <p:sp>
        <p:nvSpPr>
          <p:cNvPr id="4" name="Content Placeholder 3"/>
          <p:cNvSpPr>
            <a:spLocks noGrp="1"/>
          </p:cNvSpPr>
          <p:nvPr>
            <p:ph idx="1"/>
          </p:nvPr>
        </p:nvSpPr>
        <p:spPr>
          <a:xfrm>
            <a:off x="0" y="4495800"/>
            <a:ext cx="8763000" cy="2133600"/>
          </a:xfrm>
          <a:solidFill>
            <a:schemeClr val="tx1">
              <a:alpha val="50000"/>
            </a:schemeClr>
          </a:solidFill>
        </p:spPr>
        <p:txBody>
          <a:bodyPr>
            <a:noAutofit/>
          </a:bodyPr>
          <a:lstStyle/>
          <a:p>
            <a:pPr>
              <a:lnSpc>
                <a:spcPts val="2600"/>
              </a:lnSpc>
            </a:pPr>
            <a:r>
              <a:rPr lang="en-US" sz="2800" dirty="0" smtClean="0"/>
              <a:t>22 </a:t>
            </a:r>
            <a:r>
              <a:rPr lang="en-US" sz="2800" dirty="0" smtClean="0"/>
              <a:t>And the servant said, 'Master, it is done as you commanded, and still there is room.'  23 Then the master said to the servant, </a:t>
            </a:r>
            <a:r>
              <a:rPr lang="en-US" sz="2800" dirty="0" smtClean="0">
                <a:solidFill>
                  <a:srgbClr val="FFC000"/>
                </a:solidFill>
              </a:rPr>
              <a:t>'Go out into the highways and hedges, and compel them to come in, that my house may be filled.</a:t>
            </a:r>
            <a:r>
              <a:rPr lang="en-US" sz="2800" dirty="0" smtClean="0"/>
              <a:t>  24 For I say to you that none of those men who were invited shall taste my supper.'" </a:t>
            </a:r>
          </a:p>
        </p:txBody>
      </p:sp>
      <p:sp>
        <p:nvSpPr>
          <p:cNvPr id="5" name="Title 6"/>
          <p:cNvSpPr>
            <a:spLocks noGrp="1"/>
          </p:cNvSpPr>
          <p:nvPr>
            <p:ph type="title"/>
          </p:nvPr>
        </p:nvSpPr>
        <p:spPr>
          <a:xfrm>
            <a:off x="304800" y="228600"/>
            <a:ext cx="4114800" cy="1219200"/>
          </a:xfrm>
          <a:solidFill>
            <a:schemeClr val="tx1">
              <a:alpha val="50000"/>
            </a:schemeClr>
          </a:solidFill>
        </p:spPr>
        <p:txBody>
          <a:bodyPr>
            <a:normAutofit fontScale="90000"/>
          </a:bodyPr>
          <a:lstStyle/>
          <a:p>
            <a:r>
              <a:rPr lang="en-US" dirty="0" smtClean="0"/>
              <a:t>Excuses are counted as rejection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uke.14.21_lg.jpg"/>
          <p:cNvPicPr>
            <a:picLocks noChangeAspect="1"/>
          </p:cNvPicPr>
          <p:nvPr/>
        </p:nvPicPr>
        <p:blipFill>
          <a:blip r:embed="rId2" cstate="print">
            <a:lum bright="-10000" contrast="10000"/>
          </a:blip>
          <a:srcRect b="7520"/>
          <a:stretch>
            <a:fillRect/>
          </a:stretch>
        </p:blipFill>
        <p:spPr>
          <a:xfrm>
            <a:off x="-1" y="0"/>
            <a:ext cx="9144001" cy="6858000"/>
          </a:xfrm>
          <a:prstGeom prst="rect">
            <a:avLst/>
          </a:prstGeom>
        </p:spPr>
      </p:pic>
      <p:sp>
        <p:nvSpPr>
          <p:cNvPr id="3" name="Title 6"/>
          <p:cNvSpPr txBox="1">
            <a:spLocks/>
          </p:cNvSpPr>
          <p:nvPr/>
        </p:nvSpPr>
        <p:spPr>
          <a:xfrm>
            <a:off x="304800" y="228600"/>
            <a:ext cx="4114800" cy="1219200"/>
          </a:xfrm>
          <a:prstGeom prst="rect">
            <a:avLst/>
          </a:prstGeom>
          <a:solidFill>
            <a:schemeClr val="tx1">
              <a:alpha val="50000"/>
            </a:schemeClr>
          </a:solidFill>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800" noProof="0" dirty="0" smtClean="0">
                <a:solidFill>
                  <a:srgbClr val="FFC000"/>
                </a:solidFill>
                <a:latin typeface="Georgia" pitchFamily="18" charset="0"/>
                <a:ea typeface="Tahoma" pitchFamily="34" charset="0"/>
                <a:cs typeface="Tahoma" pitchFamily="34" charset="0"/>
              </a:rPr>
              <a:t>Filled with those who come gladly</a:t>
            </a:r>
            <a:endParaRPr kumimoji="0" lang="en-US" sz="3800" b="0" i="0" u="none" strike="noStrike" kern="1200" cap="none" spc="0" normalizeH="0" baseline="0" noProof="0" dirty="0">
              <a:ln>
                <a:noFill/>
              </a:ln>
              <a:solidFill>
                <a:srgbClr val="FFC000"/>
              </a:solidFill>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Cost of Discipleship.jpg"/>
          <p:cNvPicPr>
            <a:picLocks noChangeAspect="1"/>
          </p:cNvPicPr>
          <p:nvPr/>
        </p:nvPicPr>
        <p:blipFill>
          <a:blip r:embed="rId3" cstate="print">
            <a:lum contrast="10000"/>
          </a:blip>
          <a:stretch>
            <a:fillRect/>
          </a:stretch>
        </p:blipFill>
        <p:spPr>
          <a:xfrm>
            <a:off x="0" y="0"/>
            <a:ext cx="9173029" cy="6858000"/>
          </a:xfrm>
          <a:prstGeom prst="rect">
            <a:avLst/>
          </a:prstGeom>
        </p:spPr>
      </p:pic>
      <p:sp>
        <p:nvSpPr>
          <p:cNvPr id="4" name="Content Placeholder 3"/>
          <p:cNvSpPr>
            <a:spLocks noGrp="1"/>
          </p:cNvSpPr>
          <p:nvPr>
            <p:ph idx="1"/>
          </p:nvPr>
        </p:nvSpPr>
        <p:spPr>
          <a:xfrm>
            <a:off x="228600" y="2362200"/>
            <a:ext cx="8458200" cy="4038600"/>
          </a:xfrm>
        </p:spPr>
        <p:txBody>
          <a:bodyPr/>
          <a:lstStyle/>
          <a:p>
            <a:pPr>
              <a:lnSpc>
                <a:spcPts val="3400"/>
              </a:lnSpc>
            </a:pPr>
            <a:r>
              <a:rPr lang="en-US" sz="3600" dirty="0" smtClean="0">
                <a:solidFill>
                  <a:schemeClr val="tx1"/>
                </a:solidFill>
              </a:rPr>
              <a:t>Luke 14:25-34 "If anyone comes to Me and does not hate his father and mother, wife and children, brothers and sisters, yes, and his own life also, he cannot be My disciple.  27 And whoever does not bear his cross and come after Me cannot be My disciple. </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Cost of Discipleship.jpg"/>
          <p:cNvPicPr>
            <a:picLocks noChangeAspect="1"/>
          </p:cNvPicPr>
          <p:nvPr/>
        </p:nvPicPr>
        <p:blipFill>
          <a:blip r:embed="rId2" cstate="print">
            <a:lum contrast="10000"/>
          </a:blip>
          <a:stretch>
            <a:fillRect/>
          </a:stretch>
        </p:blipFill>
        <p:spPr>
          <a:xfrm>
            <a:off x="0" y="0"/>
            <a:ext cx="9173029" cy="6858000"/>
          </a:xfrm>
          <a:prstGeom prst="rect">
            <a:avLst/>
          </a:prstGeom>
        </p:spPr>
      </p:pic>
      <p:pic>
        <p:nvPicPr>
          <p:cNvPr id="2" name="Picture 1" descr="count-the-cost2.jpg"/>
          <p:cNvPicPr>
            <a:picLocks noChangeAspect="1"/>
          </p:cNvPicPr>
          <p:nvPr/>
        </p:nvPicPr>
        <p:blipFill>
          <a:blip r:embed="rId3" cstate="print"/>
          <a:srcRect b="24000"/>
          <a:stretch>
            <a:fillRect/>
          </a:stretch>
        </p:blipFill>
        <p:spPr>
          <a:xfrm>
            <a:off x="4876800" y="304800"/>
            <a:ext cx="3632200" cy="1233974"/>
          </a:xfrm>
          <a:prstGeom prst="rect">
            <a:avLst/>
          </a:prstGeom>
        </p:spPr>
      </p:pic>
      <p:sp>
        <p:nvSpPr>
          <p:cNvPr id="4" name="Content Placeholder 3"/>
          <p:cNvSpPr>
            <a:spLocks noGrp="1"/>
          </p:cNvSpPr>
          <p:nvPr>
            <p:ph idx="1"/>
          </p:nvPr>
        </p:nvSpPr>
        <p:spPr>
          <a:xfrm>
            <a:off x="381000" y="2057400"/>
            <a:ext cx="8229600" cy="4572000"/>
          </a:xfrm>
          <a:noFill/>
        </p:spPr>
        <p:txBody>
          <a:bodyPr>
            <a:normAutofit/>
          </a:bodyPr>
          <a:lstStyle/>
          <a:p>
            <a:pPr>
              <a:lnSpc>
                <a:spcPts val="2800"/>
              </a:lnSpc>
            </a:pPr>
            <a:r>
              <a:rPr lang="en-US" dirty="0" smtClean="0">
                <a:solidFill>
                  <a:schemeClr val="tx1"/>
                </a:solidFill>
              </a:rPr>
              <a:t>28 For which of you, intending to build a tower, does not sit down first and count the cost, whether he has enough to finish it —   29 lest, after he has laid the foundation, and is not able to finish, all who see it begin to mock him,  30 saying, 'This man began to build and was not able to finish…  </a:t>
            </a:r>
          </a:p>
          <a:p>
            <a:pPr>
              <a:lnSpc>
                <a:spcPts val="2800"/>
              </a:lnSpc>
            </a:pPr>
            <a:r>
              <a:rPr lang="en-US" dirty="0" smtClean="0">
                <a:solidFill>
                  <a:schemeClr val="tx1"/>
                </a:solidFill>
              </a:rPr>
              <a:t>33 So likewise, whoever of you does not </a:t>
            </a:r>
            <a:r>
              <a:rPr lang="en-US" u="sng" dirty="0" smtClean="0">
                <a:solidFill>
                  <a:schemeClr val="tx1"/>
                </a:solidFill>
              </a:rPr>
              <a:t>forsake all that he has </a:t>
            </a:r>
            <a:r>
              <a:rPr lang="en-US" dirty="0" smtClean="0">
                <a:solidFill>
                  <a:schemeClr val="tx1"/>
                </a:solidFill>
              </a:rPr>
              <a:t>cannot be My disciple.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k first the kingdom of God.jpg"/>
          <p:cNvPicPr>
            <a:picLocks noChangeAspect="1"/>
          </p:cNvPicPr>
          <p:nvPr/>
        </p:nvPicPr>
        <p:blipFill>
          <a:blip r:embed="rId2" cstate="print">
            <a:lum bright="-5000" contrast="10000"/>
          </a:blip>
          <a:srcRect l="13043" r="14348"/>
          <a:stretch>
            <a:fillRect/>
          </a:stretch>
        </p:blipFill>
        <p:spPr>
          <a:xfrm>
            <a:off x="0" y="685800"/>
            <a:ext cx="9144000" cy="5486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b 10.19-25b.jpg"/>
          <p:cNvPicPr>
            <a:picLocks noChangeAspect="1"/>
          </p:cNvPicPr>
          <p:nvPr/>
        </p:nvPicPr>
        <p:blipFill>
          <a:blip r:embed="rId2" cstate="print">
            <a:lum bright="-5000" contrast="10000"/>
          </a:blip>
          <a:stretch>
            <a:fillRect/>
          </a:stretch>
        </p:blipFill>
        <p:spPr>
          <a:xfrm>
            <a:off x="1066800" y="457199"/>
            <a:ext cx="7239000" cy="2496206"/>
          </a:xfrm>
          <a:prstGeom prst="rect">
            <a:avLst/>
          </a:prstGeom>
        </p:spPr>
      </p:pic>
      <p:sp>
        <p:nvSpPr>
          <p:cNvPr id="3" name="Title 2"/>
          <p:cNvSpPr>
            <a:spLocks noGrp="1"/>
          </p:cNvSpPr>
          <p:nvPr>
            <p:ph type="title"/>
          </p:nvPr>
        </p:nvSpPr>
        <p:spPr/>
        <p:txBody>
          <a:bodyPr/>
          <a:lstStyle/>
          <a:p>
            <a:r>
              <a:rPr lang="en-US" dirty="0" smtClean="0"/>
              <a:t>God’s love</a:t>
            </a:r>
            <a:endParaRPr lang="en-US" dirty="0"/>
          </a:p>
        </p:txBody>
      </p:sp>
      <p:sp>
        <p:nvSpPr>
          <p:cNvPr id="4" name="Content Placeholder 3"/>
          <p:cNvSpPr>
            <a:spLocks noGrp="1"/>
          </p:cNvSpPr>
          <p:nvPr>
            <p:ph idx="1"/>
          </p:nvPr>
        </p:nvSpPr>
        <p:spPr>
          <a:xfrm>
            <a:off x="304800" y="2971800"/>
            <a:ext cx="8610600" cy="3733800"/>
          </a:xfrm>
          <a:solidFill>
            <a:schemeClr val="tx1">
              <a:alpha val="60000"/>
            </a:schemeClr>
          </a:solidFill>
        </p:spPr>
        <p:txBody>
          <a:bodyPr anchor="ctr">
            <a:normAutofit fontScale="62500" lnSpcReduction="20000"/>
          </a:bodyPr>
          <a:lstStyle/>
          <a:p>
            <a:pPr>
              <a:lnSpc>
                <a:spcPts val="2400"/>
              </a:lnSpc>
            </a:pPr>
            <a:r>
              <a:rPr lang="en-US" sz="4200" dirty="0" smtClean="0"/>
              <a:t>Romans 5:6-10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ar-correr.jpg"/>
          <p:cNvPicPr>
            <a:picLocks noChangeAspect="1"/>
          </p:cNvPicPr>
          <p:nvPr/>
        </p:nvPicPr>
        <p:blipFill>
          <a:blip r:embed="rId2" cstate="print"/>
          <a:stretch>
            <a:fillRect/>
          </a:stretch>
        </p:blipFill>
        <p:spPr>
          <a:xfrm>
            <a:off x="1828800" y="304800"/>
            <a:ext cx="5429250" cy="3408857"/>
          </a:xfrm>
          <a:prstGeom prst="rect">
            <a:avLst/>
          </a:prstGeom>
        </p:spPr>
      </p:pic>
      <p:sp>
        <p:nvSpPr>
          <p:cNvPr id="4" name="Content Placeholder 3"/>
          <p:cNvSpPr>
            <a:spLocks noGrp="1"/>
          </p:cNvSpPr>
          <p:nvPr>
            <p:ph idx="1"/>
          </p:nvPr>
        </p:nvSpPr>
        <p:spPr>
          <a:xfrm>
            <a:off x="228600" y="3733800"/>
            <a:ext cx="8686800" cy="2895600"/>
          </a:xfrm>
          <a:solidFill>
            <a:schemeClr val="tx1">
              <a:alpha val="60000"/>
            </a:schemeClr>
          </a:solidFill>
        </p:spPr>
        <p:txBody>
          <a:bodyPr anchor="ctr">
            <a:noAutofit/>
          </a:bodyPr>
          <a:lstStyle/>
          <a:p>
            <a:pPr>
              <a:lnSpc>
                <a:spcPts val="2400"/>
              </a:lnSpc>
            </a:pPr>
            <a:r>
              <a:rPr lang="en-US" sz="2600" dirty="0" smtClean="0"/>
              <a:t>1 John 3:15-18 Whoever hates his brother is a murderer, and you know that no murderer has eternal life abiding in him. 16 By this we know love, because He laid down His life for us. And we also ought to lay down our lives for the brethren. 17 But whoever has this world's goods, and sees his brother in need, and shuts up his heart from him, how does the love of God abide in him? 18 My little children, let us not love in word or in tongue, but in deed and in truth. </a:t>
            </a:r>
          </a:p>
        </p:txBody>
      </p:sp>
      <p:sp>
        <p:nvSpPr>
          <p:cNvPr id="5" name="Title 2"/>
          <p:cNvSpPr>
            <a:spLocks noGrp="1"/>
          </p:cNvSpPr>
          <p:nvPr>
            <p:ph type="title"/>
          </p:nvPr>
        </p:nvSpPr>
        <p:spPr>
          <a:xfrm>
            <a:off x="457200" y="274638"/>
            <a:ext cx="3581400" cy="1143000"/>
          </a:xfrm>
          <a:solidFill>
            <a:schemeClr val="tx1">
              <a:alpha val="60000"/>
            </a:schemeClr>
          </a:solidFill>
        </p:spPr>
        <p:txBody>
          <a:bodyPr/>
          <a:lstStyle/>
          <a:p>
            <a:r>
              <a:rPr lang="en-US" dirty="0" smtClean="0"/>
              <a:t>Sacrificial love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New life in Christ..</a:t>
            </a:r>
            <a:endParaRPr lang="en-US" dirty="0"/>
          </a:p>
        </p:txBody>
      </p:sp>
      <p:sp>
        <p:nvSpPr>
          <p:cNvPr id="7" name="Content Placeholder 6"/>
          <p:cNvSpPr>
            <a:spLocks noGrp="1"/>
          </p:cNvSpPr>
          <p:nvPr>
            <p:ph idx="1"/>
          </p:nvPr>
        </p:nvSpPr>
        <p:spPr>
          <a:xfrm>
            <a:off x="381000" y="1524000"/>
            <a:ext cx="8382000" cy="4724400"/>
          </a:xfrm>
        </p:spPr>
        <p:txBody>
          <a:bodyPr>
            <a:normAutofit/>
          </a:bodyPr>
          <a:lstStyle/>
          <a:p>
            <a:r>
              <a:rPr lang="en-US" sz="3200" dirty="0" smtClean="0"/>
              <a:t>Romans 6:4</a:t>
            </a:r>
            <a:r>
              <a:rPr lang="en-US" sz="2400" dirty="0" smtClean="0"/>
              <a:t> </a:t>
            </a:r>
            <a:r>
              <a:rPr lang="en-US" sz="3200" dirty="0" smtClean="0"/>
              <a:t> Therefore we were buried with Him through baptism into death, that just as Christ was raised from the dead by the glory of the Father, even so we also should walk in </a:t>
            </a:r>
            <a:r>
              <a:rPr lang="en-US" sz="3200" dirty="0" smtClean="0">
                <a:solidFill>
                  <a:srgbClr val="FFC000"/>
                </a:solidFill>
              </a:rPr>
              <a:t>newness of life</a:t>
            </a:r>
            <a:r>
              <a:rPr lang="en-US" sz="3200" dirty="0" smtClean="0"/>
              <a:t>. </a:t>
            </a:r>
          </a:p>
          <a:p>
            <a:pPr lvl="1">
              <a:buNone/>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ful life lesson.jpg"/>
          <p:cNvPicPr>
            <a:picLocks noChangeAspect="1"/>
          </p:cNvPicPr>
          <p:nvPr/>
        </p:nvPicPr>
        <p:blipFill>
          <a:blip r:embed="rId2" cstate="print"/>
          <a:stretch>
            <a:fillRect/>
          </a:stretch>
        </p:blipFill>
        <p:spPr>
          <a:xfrm>
            <a:off x="2286000" y="457200"/>
            <a:ext cx="4597400" cy="2993271"/>
          </a:xfrm>
          <a:prstGeom prst="rect">
            <a:avLst/>
          </a:prstGeom>
        </p:spPr>
      </p:pic>
      <p:sp>
        <p:nvSpPr>
          <p:cNvPr id="3" name="Title 2"/>
          <p:cNvSpPr>
            <a:spLocks noGrp="1"/>
          </p:cNvSpPr>
          <p:nvPr>
            <p:ph type="title"/>
          </p:nvPr>
        </p:nvSpPr>
        <p:spPr>
          <a:xfrm>
            <a:off x="457200" y="274638"/>
            <a:ext cx="5867400" cy="1143000"/>
          </a:xfrm>
          <a:solidFill>
            <a:schemeClr val="tx1">
              <a:alpha val="60000"/>
            </a:schemeClr>
          </a:solidFill>
        </p:spPr>
        <p:txBody>
          <a:bodyPr>
            <a:normAutofit fontScale="90000"/>
          </a:bodyPr>
          <a:lstStyle/>
          <a:p>
            <a:r>
              <a:rPr lang="en-US" dirty="0" smtClean="0"/>
              <a:t>Expressing our love for God</a:t>
            </a:r>
            <a:endParaRPr lang="en-US" dirty="0"/>
          </a:p>
        </p:txBody>
      </p:sp>
      <p:sp>
        <p:nvSpPr>
          <p:cNvPr id="4" name="Content Placeholder 3"/>
          <p:cNvSpPr>
            <a:spLocks noGrp="1"/>
          </p:cNvSpPr>
          <p:nvPr>
            <p:ph idx="1"/>
          </p:nvPr>
        </p:nvSpPr>
        <p:spPr>
          <a:xfrm>
            <a:off x="457200" y="3429000"/>
            <a:ext cx="8229600" cy="3124200"/>
          </a:xfrm>
          <a:solidFill>
            <a:schemeClr val="tx1">
              <a:alpha val="60000"/>
            </a:schemeClr>
          </a:solidFill>
        </p:spPr>
        <p:txBody>
          <a:bodyPr>
            <a:normAutofit fontScale="85000" lnSpcReduction="10000"/>
          </a:bodyPr>
          <a:lstStyle/>
          <a:p>
            <a:pPr>
              <a:lnSpc>
                <a:spcPts val="3200"/>
              </a:lnSpc>
            </a:pPr>
            <a:r>
              <a:rPr lang="en-US" dirty="0" smtClean="0"/>
              <a:t>1 John 4:19-21 We love Him because He first loved us. 20 If someone says, "I love God," and hates his brother, he is a liar; for he who does not love his brother whom he has seen, how can he love God whom he has not seen? 21 And this commandment we have from Him: that he who loves God must love his brother also.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oppedImage-7.png"/>
          <p:cNvPicPr>
            <a:picLocks noChangeAspect="1"/>
          </p:cNvPicPr>
          <p:nvPr/>
        </p:nvPicPr>
        <p:blipFill>
          <a:blip r:embed="rId2" cstate="print"/>
          <a:stretch>
            <a:fillRect/>
          </a:stretch>
        </p:blipFill>
        <p:spPr>
          <a:xfrm>
            <a:off x="685800" y="1295400"/>
            <a:ext cx="7696200" cy="2590800"/>
          </a:xfrm>
          <a:prstGeom prst="rect">
            <a:avLst/>
          </a:prstGeom>
        </p:spPr>
      </p:pic>
      <p:sp>
        <p:nvSpPr>
          <p:cNvPr id="3" name="Title 2"/>
          <p:cNvSpPr>
            <a:spLocks noGrp="1"/>
          </p:cNvSpPr>
          <p:nvPr>
            <p:ph type="title"/>
          </p:nvPr>
        </p:nvSpPr>
        <p:spPr/>
        <p:txBody>
          <a:bodyPr/>
          <a:lstStyle/>
          <a:p>
            <a:r>
              <a:rPr lang="en-US" dirty="0" smtClean="0"/>
              <a:t>Ephesians 4:11-16</a:t>
            </a:r>
            <a:endParaRPr lang="en-US" dirty="0"/>
          </a:p>
        </p:txBody>
      </p:sp>
      <p:pic>
        <p:nvPicPr>
          <p:cNvPr id="4" name="Picture 3" descr="Ephesians4.11-16_Equipping.jpg"/>
          <p:cNvPicPr>
            <a:picLocks noChangeAspect="1"/>
          </p:cNvPicPr>
          <p:nvPr/>
        </p:nvPicPr>
        <p:blipFill>
          <a:blip r:embed="rId3" cstate="print">
            <a:lum bright="-5000" contrast="10000"/>
          </a:blip>
          <a:srcRect t="13780" b="20670"/>
          <a:stretch>
            <a:fillRect/>
          </a:stretch>
        </p:blipFill>
        <p:spPr>
          <a:xfrm>
            <a:off x="685800" y="4038600"/>
            <a:ext cx="7696200" cy="2514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jpg"/>
          <p:cNvPicPr>
            <a:picLocks noChangeAspect="1"/>
          </p:cNvPicPr>
          <p:nvPr/>
        </p:nvPicPr>
        <p:blipFill>
          <a:blip r:embed="rId2" cstate="print">
            <a:lum bright="-5000" contrast="10000"/>
          </a:blip>
          <a:stretch>
            <a:fillRect/>
          </a:stretch>
        </p:blipFill>
        <p:spPr>
          <a:xfrm>
            <a:off x="0" y="0"/>
            <a:ext cx="9080500" cy="3962400"/>
          </a:xfrm>
          <a:prstGeom prst="rect">
            <a:avLst/>
          </a:prstGeom>
        </p:spPr>
      </p:pic>
      <p:sp>
        <p:nvSpPr>
          <p:cNvPr id="5" name="Content Placeholder 4"/>
          <p:cNvSpPr>
            <a:spLocks noGrp="1"/>
          </p:cNvSpPr>
          <p:nvPr>
            <p:ph idx="1"/>
          </p:nvPr>
        </p:nvSpPr>
        <p:spPr>
          <a:xfrm>
            <a:off x="152400" y="4038600"/>
            <a:ext cx="8763000" cy="2514600"/>
          </a:xfrm>
          <a:solidFill>
            <a:schemeClr val="tx1">
              <a:alpha val="60000"/>
            </a:schemeClr>
          </a:solidFill>
        </p:spPr>
        <p:txBody>
          <a:bodyPr anchor="ctr">
            <a:noAutofit/>
          </a:bodyPr>
          <a:lstStyle/>
          <a:p>
            <a:pPr>
              <a:lnSpc>
                <a:spcPts val="2600"/>
              </a:lnSpc>
            </a:pPr>
            <a:r>
              <a:rPr lang="en-US" sz="2800" dirty="0" smtClean="0"/>
              <a:t>Ephesians 4:15-16 but, speaking the truth in love, may grow up in all things into Him who is the head — Christ —  16 from whom the whole body, joined and knit together by what every joint supplies, according to the effective working by which every part does its share, causes growth of the body for the edifying of itself in love.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brews10_25.jpg"/>
          <p:cNvPicPr>
            <a:picLocks noChangeAspect="1"/>
          </p:cNvPicPr>
          <p:nvPr/>
        </p:nvPicPr>
        <p:blipFill>
          <a:blip r:embed="rId2" cstate="print">
            <a:lum bright="-10000" contrast="10000"/>
          </a:blip>
          <a:srcRect b="3388"/>
          <a:stretch>
            <a:fillRect/>
          </a:stretch>
        </p:blipFill>
        <p:spPr>
          <a:xfrm>
            <a:off x="-1" y="0"/>
            <a:ext cx="9161929" cy="6858000"/>
          </a:xfrm>
          <a:prstGeom prst="rect">
            <a:avLst/>
          </a:prstGeom>
        </p:spPr>
      </p:pic>
      <p:sp>
        <p:nvSpPr>
          <p:cNvPr id="3" name="Title 2"/>
          <p:cNvSpPr>
            <a:spLocks noGrp="1"/>
          </p:cNvSpPr>
          <p:nvPr>
            <p:ph type="title"/>
          </p:nvPr>
        </p:nvSpPr>
        <p:spPr>
          <a:solidFill>
            <a:schemeClr val="tx1">
              <a:alpha val="60000"/>
            </a:schemeClr>
          </a:solidFill>
        </p:spPr>
        <p:txBody>
          <a:bodyPr/>
          <a:lstStyle/>
          <a:p>
            <a:r>
              <a:rPr lang="en-US" dirty="0" smtClean="0"/>
              <a:t>Hebrews 10:19-31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rds-supper2.jpg"/>
          <p:cNvPicPr>
            <a:picLocks noChangeAspect="1"/>
          </p:cNvPicPr>
          <p:nvPr/>
        </p:nvPicPr>
        <p:blipFill>
          <a:blip r:embed="rId2" cstate="print">
            <a:lum bright="-10000" contrast="10000"/>
          </a:blip>
          <a:stretch>
            <a:fillRect/>
          </a:stretch>
        </p:blipFill>
        <p:spPr>
          <a:xfrm>
            <a:off x="0" y="609600"/>
            <a:ext cx="9144000" cy="5638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Cor 16 1-2.jpg"/>
          <p:cNvPicPr>
            <a:picLocks noChangeAspect="1"/>
          </p:cNvPicPr>
          <p:nvPr/>
        </p:nvPicPr>
        <p:blipFill>
          <a:blip r:embed="rId2" cstate="print">
            <a:lum bright="-10000" contrast="10000"/>
          </a:blip>
          <a:stretch>
            <a:fillRect/>
          </a:stretch>
        </p:blipFill>
        <p:spPr>
          <a:xfrm>
            <a:off x="0" y="685800"/>
            <a:ext cx="9143999" cy="5486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29e438ae7ef5028e9cf2f4b1c216737.jpg"/>
          <p:cNvPicPr>
            <a:picLocks noChangeAspect="1"/>
          </p:cNvPicPr>
          <p:nvPr/>
        </p:nvPicPr>
        <p:blipFill>
          <a:blip r:embed="rId2" cstate="print"/>
          <a:srcRect t="8000" b="12800"/>
          <a:stretch>
            <a:fillRect/>
          </a:stretch>
        </p:blipFill>
        <p:spPr>
          <a:xfrm>
            <a:off x="0" y="685800"/>
            <a:ext cx="9144000" cy="5486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2" y="1"/>
            <a:ext cx="9144002" cy="6553200"/>
          </a:xfrm>
          <a:prstGeom prst="rect">
            <a:avLst/>
          </a:prstGeom>
        </p:spPr>
      </p:pic>
      <p:sp>
        <p:nvSpPr>
          <p:cNvPr id="7" name="Subtitle 6"/>
          <p:cNvSpPr>
            <a:spLocks noGrp="1"/>
          </p:cNvSpPr>
          <p:nvPr>
            <p:ph type="subTitle" idx="1"/>
          </p:nvPr>
        </p:nvSpPr>
        <p:spPr/>
        <p:txBody>
          <a:bodyPr/>
          <a:lstStyle/>
          <a:p>
            <a:r>
              <a:rPr lang="en-US" dirty="0" smtClean="0"/>
              <a:t>Luke 14:15-24</a:t>
            </a:r>
            <a:endParaRPr lang="en-US" dirty="0"/>
          </a:p>
        </p:txBody>
      </p:sp>
      <p:pic>
        <p:nvPicPr>
          <p:cNvPr id="8" name="Picture 7" descr="A Changed Life.jpg"/>
          <p:cNvPicPr>
            <a:picLocks noChangeAspect="1"/>
          </p:cNvPicPr>
          <p:nvPr/>
        </p:nvPicPr>
        <p:blipFill>
          <a:blip r:embed="rId3" cstate="print"/>
          <a:stretch>
            <a:fillRect/>
          </a:stretch>
        </p:blipFill>
        <p:spPr>
          <a:xfrm>
            <a:off x="0" y="1066800"/>
            <a:ext cx="9144000" cy="4629328"/>
          </a:xfrm>
          <a:prstGeom prst="rect">
            <a:avLst/>
          </a:prstGeom>
        </p:spPr>
      </p:pic>
      <p:sp>
        <p:nvSpPr>
          <p:cNvPr id="6" name="Title 5"/>
          <p:cNvSpPr>
            <a:spLocks noGrp="1"/>
          </p:cNvSpPr>
          <p:nvPr>
            <p:ph type="ctrTitle"/>
          </p:nvPr>
        </p:nvSpPr>
        <p:spPr>
          <a:xfrm>
            <a:off x="609600" y="381000"/>
            <a:ext cx="7772400" cy="1219200"/>
          </a:xfrm>
        </p:spPr>
        <p:txBody>
          <a:bodyPr>
            <a:normAutofit fontScale="90000"/>
          </a:bodyPr>
          <a:lstStyle/>
          <a:p>
            <a:r>
              <a:rPr lang="en-US" sz="4400" dirty="0" smtClean="0"/>
              <a:t>Newness of Life</a:t>
            </a:r>
            <a:r>
              <a:rPr lang="en-US" dirty="0" smtClean="0"/>
              <a:t/>
            </a:r>
            <a:br>
              <a:rPr lang="en-US" dirty="0" smtClean="0"/>
            </a:br>
            <a:r>
              <a:rPr lang="en-US" sz="4400" dirty="0" smtClean="0"/>
              <a:t>Putting God First</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n does not live by bread alone.jpg"/>
          <p:cNvPicPr>
            <a:picLocks noChangeAspect="1"/>
          </p:cNvPicPr>
          <p:nvPr/>
        </p:nvPicPr>
        <p:blipFill>
          <a:blip r:embed="rId3" cstate="print">
            <a:lum bright="-5000" contrast="10000"/>
          </a:blip>
          <a:stretch>
            <a:fillRect/>
          </a:stretch>
        </p:blipFill>
        <p:spPr>
          <a:xfrm>
            <a:off x="0" y="0"/>
            <a:ext cx="9144000" cy="6858000"/>
          </a:xfrm>
          <a:prstGeom prst="rect">
            <a:avLst/>
          </a:prstGeom>
        </p:spPr>
      </p:pic>
      <p:pic>
        <p:nvPicPr>
          <p:cNvPr id="10" name="Picture 9" descr="Bible background 001.gif"/>
          <p:cNvPicPr>
            <a:picLocks noChangeAspect="1"/>
          </p:cNvPicPr>
          <p:nvPr/>
        </p:nvPicPr>
        <p:blipFill>
          <a:blip r:embed="rId4" cstate="print">
            <a:lum bright="-5000" contrast="10000"/>
          </a:blip>
          <a:stretch>
            <a:fillRect/>
          </a:stretch>
        </p:blipFill>
        <p:spPr>
          <a:xfrm>
            <a:off x="1447800" y="2209800"/>
            <a:ext cx="6223000" cy="3733800"/>
          </a:xfrm>
          <a:prstGeom prst="rect">
            <a:avLst/>
          </a:prstGeom>
        </p:spPr>
      </p:pic>
      <p:sp>
        <p:nvSpPr>
          <p:cNvPr id="11" name="TextBox 10"/>
          <p:cNvSpPr txBox="1"/>
          <p:nvPr/>
        </p:nvSpPr>
        <p:spPr>
          <a:xfrm>
            <a:off x="1447800" y="1676400"/>
            <a:ext cx="1828800" cy="369332"/>
          </a:xfrm>
          <a:prstGeom prst="rect">
            <a:avLst/>
          </a:prstGeom>
          <a:noFill/>
        </p:spPr>
        <p:txBody>
          <a:bodyPr wrap="square" rtlCol="0">
            <a:spAutoFit/>
          </a:bodyPr>
          <a:lstStyle/>
          <a:p>
            <a:r>
              <a:rPr lang="en-US" dirty="0" smtClean="0">
                <a:latin typeface="Arial Black" pitchFamily="34" charset="0"/>
              </a:rPr>
              <a:t>Matthew 4:4</a:t>
            </a:r>
            <a:endParaRPr lang="en-US" dirty="0">
              <a:latin typeface="Arial Black" pitchFamily="34" charset="0"/>
            </a:endParaRPr>
          </a:p>
        </p:txBody>
      </p:sp>
      <p:sp>
        <p:nvSpPr>
          <p:cNvPr id="13" name="Content Placeholder 12"/>
          <p:cNvSpPr>
            <a:spLocks noGrp="1"/>
          </p:cNvSpPr>
          <p:nvPr>
            <p:ph idx="1"/>
          </p:nvPr>
        </p:nvSpPr>
        <p:spPr>
          <a:xfrm>
            <a:off x="1752600" y="5105400"/>
            <a:ext cx="5257800" cy="1066800"/>
          </a:xfrm>
          <a:solidFill>
            <a:schemeClr val="bg1"/>
          </a:solidFill>
        </p:spPr>
        <p:txBody>
          <a:bodyPr anchor="ctr">
            <a:normAutofit fontScale="92500" lnSpcReduction="20000"/>
          </a:bodyPr>
          <a:lstStyle/>
          <a:p>
            <a:pPr algn="ctr">
              <a:buNone/>
            </a:pPr>
            <a:r>
              <a:rPr lang="en-US" sz="2600" dirty="0" smtClean="0">
                <a:solidFill>
                  <a:schemeClr val="tx1"/>
                </a:solidFill>
              </a:rPr>
              <a:t>2 Tim 3:16 All Scripture is given by inspiration of God</a:t>
            </a:r>
          </a:p>
          <a:p>
            <a:pPr algn="ctr">
              <a:buNone/>
            </a:pPr>
            <a:r>
              <a:rPr lang="en-US" sz="2400" dirty="0" smtClean="0">
                <a:solidFill>
                  <a:schemeClr val="tx1"/>
                </a:solidFill>
              </a:rPr>
              <a:t>(“God-breathed”)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dissolve">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dissolv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dissolve">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near our heart.jpeg"/>
          <p:cNvPicPr>
            <a:picLocks noChangeAspect="1"/>
          </p:cNvPicPr>
          <p:nvPr/>
        </p:nvPicPr>
        <p:blipFill>
          <a:blip r:embed="rId2" cstate="print">
            <a:lum bright="-10000" contrast="10000"/>
          </a:blip>
          <a:stretch>
            <a:fillRect/>
          </a:stretch>
        </p:blipFill>
        <p:spPr>
          <a:xfrm>
            <a:off x="1981200" y="457200"/>
            <a:ext cx="5029200" cy="3352800"/>
          </a:xfrm>
          <a:prstGeom prst="rect">
            <a:avLst/>
          </a:prstGeom>
        </p:spPr>
      </p:pic>
      <p:sp>
        <p:nvSpPr>
          <p:cNvPr id="4" name="Content Placeholder 3"/>
          <p:cNvSpPr>
            <a:spLocks noGrp="1"/>
          </p:cNvSpPr>
          <p:nvPr>
            <p:ph idx="1"/>
          </p:nvPr>
        </p:nvSpPr>
        <p:spPr>
          <a:xfrm>
            <a:off x="304800" y="3810000"/>
            <a:ext cx="8458200" cy="2819400"/>
          </a:xfrm>
          <a:solidFill>
            <a:schemeClr val="tx1">
              <a:alpha val="60000"/>
            </a:schemeClr>
          </a:solidFill>
        </p:spPr>
        <p:txBody>
          <a:bodyPr anchor="ctr">
            <a:noAutofit/>
          </a:bodyPr>
          <a:lstStyle/>
          <a:p>
            <a:pPr>
              <a:lnSpc>
                <a:spcPts val="2800"/>
              </a:lnSpc>
            </a:pPr>
            <a:r>
              <a:rPr lang="en-US" sz="2800" dirty="0" smtClean="0"/>
              <a:t>Deuteronomy 6:5-6 You shall love the Lord your God with all your heart.. 6 "And </a:t>
            </a:r>
            <a:r>
              <a:rPr lang="en-US" sz="2800" dirty="0" smtClean="0">
                <a:solidFill>
                  <a:srgbClr val="FFC000"/>
                </a:solidFill>
              </a:rPr>
              <a:t>these words which I command you today shall be in your heart.</a:t>
            </a:r>
            <a:r>
              <a:rPr lang="en-US" sz="2800" dirty="0" smtClean="0"/>
              <a:t> 7 You shall teach them diligently to your children, and shall talk of them when you sit in your house, when you walk by the way, when you lie down, and when you rise up.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glected bible Sunday AM 9.45.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5" name="Title 4"/>
          <p:cNvSpPr>
            <a:spLocks noGrp="1"/>
          </p:cNvSpPr>
          <p:nvPr>
            <p:ph type="title"/>
          </p:nvPr>
        </p:nvSpPr>
        <p:spPr>
          <a:xfrm>
            <a:off x="990600" y="5638800"/>
            <a:ext cx="7239000" cy="990600"/>
          </a:xfrm>
          <a:solidFill>
            <a:schemeClr val="tx1">
              <a:alpha val="60000"/>
            </a:schemeClr>
          </a:solidFill>
        </p:spPr>
        <p:txBody>
          <a:bodyPr>
            <a:normAutofit/>
          </a:bodyPr>
          <a:lstStyle/>
          <a:p>
            <a:pPr algn="ctr"/>
            <a:r>
              <a:rPr lang="en-US" dirty="0" smtClean="0"/>
              <a:t>Tale of the Neglected Bible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m_neglected_bible_full.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glected bible Sunday AM 9.45.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with dust read me.jpg"/>
          <p:cNvPicPr>
            <a:picLocks noChangeAspect="1"/>
          </p:cNvPicPr>
          <p:nvPr/>
        </p:nvPicPr>
        <p:blipFill>
          <a:blip r:embed="rId2" cstate="print">
            <a:lum bright="-10000" contrast="10000"/>
          </a:blip>
          <a:stretch>
            <a:fillRect/>
          </a:stretch>
        </p:blipFill>
        <p:spPr>
          <a:xfrm>
            <a:off x="-1" y="0"/>
            <a:ext cx="9161877"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falling apart.jpg"/>
          <p:cNvPicPr>
            <a:picLocks noChangeAspect="1"/>
          </p:cNvPicPr>
          <p:nvPr/>
        </p:nvPicPr>
        <p:blipFill>
          <a:blip r:embed="rId2" cstate="print">
            <a:lum bright="-10000" contrast="10000"/>
          </a:blip>
          <a:stretch>
            <a:fillRect/>
          </a:stretch>
        </p:blipFill>
        <p:spPr>
          <a:xfrm>
            <a:off x="0" y="0"/>
            <a:ext cx="9144000" cy="688962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2269</TotalTime>
  <Words>954</Words>
  <Application>Microsoft Office PowerPoint</Application>
  <PresentationFormat>On-screen Show (4:3)</PresentationFormat>
  <Paragraphs>34</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Newness of Life Putting God First </vt:lpstr>
      <vt:lpstr>New life in Christ..</vt:lpstr>
      <vt:lpstr>Slide 3</vt:lpstr>
      <vt:lpstr>Slide 4</vt:lpstr>
      <vt:lpstr>Tale of the Neglected Bible</vt:lpstr>
      <vt:lpstr>Slide 6</vt:lpstr>
      <vt:lpstr>Slide 7</vt:lpstr>
      <vt:lpstr>Slide 8</vt:lpstr>
      <vt:lpstr>Slide 9</vt:lpstr>
      <vt:lpstr>The Great Supper</vt:lpstr>
      <vt:lpstr>The Great Supper</vt:lpstr>
      <vt:lpstr>Inviting others</vt:lpstr>
      <vt:lpstr>Excuses are counted as rejection</vt:lpstr>
      <vt:lpstr>Slide 14</vt:lpstr>
      <vt:lpstr>Slide 15</vt:lpstr>
      <vt:lpstr>Slide 16</vt:lpstr>
      <vt:lpstr>Slide 17</vt:lpstr>
      <vt:lpstr>God’s love</vt:lpstr>
      <vt:lpstr>Sacrificial love</vt:lpstr>
      <vt:lpstr>Expressing our love for God</vt:lpstr>
      <vt:lpstr>Ephesians 4:11-16</vt:lpstr>
      <vt:lpstr>Slide 22</vt:lpstr>
      <vt:lpstr>Hebrews 10:19-31</vt:lpstr>
      <vt:lpstr>Slide 24</vt:lpstr>
      <vt:lpstr>Slide 25</vt:lpstr>
      <vt:lpstr>Slide 26</vt:lpstr>
      <vt:lpstr>Newness of Life Putting God First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71</cp:revision>
  <dcterms:created xsi:type="dcterms:W3CDTF">2015-10-04T04:19:18Z</dcterms:created>
  <dcterms:modified xsi:type="dcterms:W3CDTF">2016-06-28T16:50:20Z</dcterms:modified>
</cp:coreProperties>
</file>