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7" r:id="rId4"/>
    <p:sldId id="276" r:id="rId5"/>
    <p:sldId id="275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82" autoAdjust="0"/>
    <p:restoredTop sz="94660"/>
  </p:normalViewPr>
  <p:slideViewPr>
    <p:cSldViewPr>
      <p:cViewPr varScale="1">
        <p:scale>
          <a:sx n="96" d="100"/>
          <a:sy n="96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B4FBA-A4A8-4FB6-84A7-C038AF43A15D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00DBB-AA11-42A8-BB02-48F2DAE39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6" name="Picture 5" descr="Raising a Godly Family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1"/>
            <a:ext cx="9144002" cy="6553200"/>
          </a:xfrm>
          <a:prstGeom prst="rect">
            <a:avLst/>
          </a:prstGeom>
        </p:spPr>
      </p:pic>
      <p:pic>
        <p:nvPicPr>
          <p:cNvPr id="5" name="Picture 4" descr="Raising a Godly Family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t="9600"/>
          <a:stretch>
            <a:fillRect/>
          </a:stretch>
        </p:blipFill>
        <p:spPr>
          <a:xfrm>
            <a:off x="0" y="0"/>
            <a:ext cx="9144000" cy="61996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371600"/>
          </a:xfrm>
          <a:solidFill>
            <a:schemeClr val="tx1">
              <a:alpha val="35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3140075" algn="l"/>
              </a:tabLst>
            </a:pPr>
            <a:r>
              <a:rPr lang="en-US" sz="4400" dirty="0" smtClean="0"/>
              <a:t>Raising a Godly Family</a:t>
            </a:r>
            <a:br>
              <a:rPr lang="en-US" sz="4400" dirty="0" smtClean="0"/>
            </a:br>
            <a:r>
              <a:rPr lang="en-US" sz="3100" dirty="0" smtClean="0">
                <a:solidFill>
                  <a:schemeClr val="bg1"/>
                </a:solidFill>
                <a:effectLst>
                  <a:innerShdw blurRad="63500" dist="50800">
                    <a:schemeClr val="tx1">
                      <a:alpha val="50000"/>
                    </a:schemeClr>
                  </a:innerShdw>
                </a:effectLst>
                <a:latin typeface="ArtBrush" pitchFamily="34" charset="0"/>
              </a:rPr>
              <a:t>( And How Satan Seeks to Destroy It )</a:t>
            </a:r>
            <a:endParaRPr lang="en-US" sz="3100" dirty="0">
              <a:solidFill>
                <a:schemeClr val="bg1"/>
              </a:solidFill>
              <a:effectLst>
                <a:innerShdw blurRad="63500" dist="50800">
                  <a:schemeClr val="tx1">
                    <a:alpha val="50000"/>
                  </a:schemeClr>
                </a:innerShdw>
              </a:effectLst>
              <a:latin typeface="ArtBrush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867400"/>
            <a:ext cx="6400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Ephesians 5:18-21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wrecker-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0974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Satan attacks these principles..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centered pride</a:t>
            </a:r>
          </a:p>
          <a:p>
            <a:pPr lvl="1"/>
            <a:r>
              <a:rPr lang="en-US" dirty="0" smtClean="0"/>
              <a:t>Society proclaims individualism, rights</a:t>
            </a:r>
          </a:p>
          <a:p>
            <a:pPr lvl="2"/>
            <a:r>
              <a:rPr lang="en-US" dirty="0" smtClean="0"/>
              <a:t>These lead to isolation, independence, loneliness</a:t>
            </a:r>
          </a:p>
          <a:p>
            <a:pPr lvl="2"/>
            <a:r>
              <a:rPr lang="en-US" dirty="0" smtClean="0"/>
              <a:t>More interested in self fulfillment than giving</a:t>
            </a:r>
          </a:p>
          <a:p>
            <a:pPr lvl="1"/>
            <a:r>
              <a:rPr lang="en-US" dirty="0" smtClean="0"/>
              <a:t>James 3:16-18</a:t>
            </a:r>
          </a:p>
          <a:p>
            <a:pPr lvl="2"/>
            <a:r>
              <a:rPr lang="en-US" dirty="0" smtClean="0"/>
              <a:t>Jealousy and selfish ambition .. disorder, evil</a:t>
            </a:r>
          </a:p>
          <a:p>
            <a:pPr lvl="2"/>
            <a:r>
              <a:rPr lang="en-US" dirty="0" smtClean="0"/>
              <a:t>Wisdom from above pure, peaceable, gentle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wrecker-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0974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Satan attacks these principles..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philosophies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10:3-5 human wisdom against God</a:t>
            </a:r>
          </a:p>
          <a:p>
            <a:pPr lvl="2"/>
            <a:r>
              <a:rPr lang="en-US" dirty="0" smtClean="0"/>
              <a:t>Our weapons mighty to destroy strongholds</a:t>
            </a:r>
          </a:p>
          <a:p>
            <a:pPr lvl="2"/>
            <a:r>
              <a:rPr lang="en-US" dirty="0" smtClean="0"/>
              <a:t>Taking every thought captive to obedience of Christ</a:t>
            </a:r>
          </a:p>
          <a:p>
            <a:pPr lvl="1"/>
            <a:r>
              <a:rPr lang="en-US" dirty="0" smtClean="0"/>
              <a:t>Human wisdom raised against God today</a:t>
            </a:r>
          </a:p>
          <a:p>
            <a:pPr lvl="2"/>
            <a:r>
              <a:rPr lang="en-US" dirty="0" smtClean="0"/>
              <a:t>Humanism, sexual freedom, divorce, me-first</a:t>
            </a:r>
          </a:p>
          <a:p>
            <a:pPr lvl="2"/>
            <a:r>
              <a:rPr lang="en-US" dirty="0" smtClean="0"/>
              <a:t>Enters our homes through media, schools, music</a:t>
            </a:r>
          </a:p>
          <a:p>
            <a:pPr lvl="2"/>
            <a:r>
              <a:rPr lang="en-US" dirty="0" smtClean="0"/>
              <a:t>People self centered, without joy, godless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mily-silhouette-1080x675.jpg"/>
          <p:cNvPicPr>
            <a:picLocks noChangeAspect="1"/>
          </p:cNvPicPr>
          <p:nvPr/>
        </p:nvPicPr>
        <p:blipFill>
          <a:blip r:embed="rId2" cstate="print"/>
          <a:srcRect t="17778" b="4444"/>
          <a:stretch>
            <a:fillRect/>
          </a:stretch>
        </p:blipFill>
        <p:spPr>
          <a:xfrm>
            <a:off x="0" y="1600200"/>
            <a:ext cx="9144000" cy="45211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we follow Jesus?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dirty="0" smtClean="0"/>
              <a:t>Will we lead a life of submission?</a:t>
            </a:r>
          </a:p>
          <a:p>
            <a:pPr lvl="1"/>
            <a:r>
              <a:rPr lang="en-US" dirty="0" smtClean="0"/>
              <a:t>Eph 5:21  Mutual submission</a:t>
            </a:r>
          </a:p>
          <a:p>
            <a:pPr lvl="1"/>
            <a:r>
              <a:rPr lang="en-US" dirty="0" smtClean="0"/>
              <a:t>God’s pattern – 1 </a:t>
            </a:r>
            <a:r>
              <a:rPr lang="en-US" dirty="0" err="1" smtClean="0"/>
              <a:t>Cor</a:t>
            </a:r>
            <a:r>
              <a:rPr lang="en-US" dirty="0" smtClean="0"/>
              <a:t> 11:3</a:t>
            </a:r>
          </a:p>
          <a:p>
            <a:pPr lvl="1"/>
            <a:r>
              <a:rPr lang="en-US" dirty="0" smtClean="0"/>
              <a:t>Jesus himself is submissive</a:t>
            </a:r>
          </a:p>
          <a:p>
            <a:pPr lvl="1"/>
            <a:r>
              <a:rPr lang="en-US" dirty="0" smtClean="0"/>
              <a:t>We must follow – Romans 12:9-10; </a:t>
            </a:r>
            <a:r>
              <a:rPr lang="en-US" dirty="0" err="1" smtClean="0"/>
              <a:t>Jn</a:t>
            </a:r>
            <a:r>
              <a:rPr lang="en-US" dirty="0" smtClean="0"/>
              <a:t> 13:34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1"/>
            <a:ext cx="9144002" cy="6553200"/>
          </a:xfrm>
          <a:prstGeom prst="rect">
            <a:avLst/>
          </a:prstGeom>
        </p:spPr>
      </p:pic>
      <p:pic>
        <p:nvPicPr>
          <p:cNvPr id="5" name="Picture 4" descr="Raising a Godly Family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t="9600"/>
          <a:stretch>
            <a:fillRect/>
          </a:stretch>
        </p:blipFill>
        <p:spPr>
          <a:xfrm>
            <a:off x="0" y="0"/>
            <a:ext cx="9144000" cy="61996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371600"/>
          </a:xfrm>
          <a:solidFill>
            <a:schemeClr val="tx1">
              <a:alpha val="35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3140075" algn="l"/>
              </a:tabLst>
            </a:pPr>
            <a:r>
              <a:rPr lang="en-US" sz="4400" dirty="0" smtClean="0"/>
              <a:t>Raising a Godly Family</a:t>
            </a:r>
            <a:br>
              <a:rPr lang="en-US" sz="4400" dirty="0" smtClean="0"/>
            </a:br>
            <a:r>
              <a:rPr lang="en-US" sz="3100" dirty="0" smtClean="0">
                <a:solidFill>
                  <a:schemeClr val="bg1"/>
                </a:solidFill>
                <a:effectLst>
                  <a:innerShdw blurRad="63500" dist="50800">
                    <a:schemeClr val="tx1">
                      <a:alpha val="50000"/>
                    </a:schemeClr>
                  </a:innerShdw>
                </a:effectLst>
                <a:latin typeface="ArtBrush" pitchFamily="34" charset="0"/>
              </a:rPr>
              <a:t>( And How Satan Seeks to Destroy It )</a:t>
            </a:r>
            <a:endParaRPr lang="en-US" sz="3100" dirty="0">
              <a:solidFill>
                <a:schemeClr val="bg1"/>
              </a:solidFill>
              <a:effectLst>
                <a:innerShdw blurRad="63500" dist="50800">
                  <a:schemeClr val="tx1">
                    <a:alpha val="50000"/>
                  </a:schemeClr>
                </a:innerShdw>
              </a:effectLst>
              <a:latin typeface="ArtBrush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867400"/>
            <a:ext cx="6400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Ephesians 5:18-21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0-1-367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rcRect t="4577"/>
          <a:stretch>
            <a:fillRect/>
          </a:stretch>
        </p:blipFill>
        <p:spPr>
          <a:xfrm>
            <a:off x="0" y="1591286"/>
            <a:ext cx="9144000" cy="45809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Satan’s attacks on family..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Devalue divorce..</a:t>
            </a:r>
          </a:p>
          <a:p>
            <a:r>
              <a:rPr lang="en-US" sz="3200" dirty="0" smtClean="0"/>
              <a:t>Out of wedlock births..</a:t>
            </a:r>
          </a:p>
          <a:p>
            <a:r>
              <a:rPr lang="en-US" sz="3200" dirty="0" smtClean="0"/>
              <a:t>Abortion..</a:t>
            </a:r>
          </a:p>
          <a:p>
            <a:r>
              <a:rPr lang="en-US" sz="3200" dirty="0" smtClean="0"/>
              <a:t>Infidelity..</a:t>
            </a:r>
          </a:p>
          <a:p>
            <a:r>
              <a:rPr lang="en-US" sz="3200" dirty="0" smtClean="0"/>
              <a:t>Homosexuality..</a:t>
            </a:r>
          </a:p>
          <a:p>
            <a:r>
              <a:rPr lang="en-US" sz="3200" dirty="0" smtClean="0"/>
              <a:t>Women’s rights..</a:t>
            </a:r>
          </a:p>
          <a:p>
            <a:r>
              <a:rPr lang="en-US" sz="3200" dirty="0" smtClean="0"/>
              <a:t>Children’s rights..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53000" y="1981200"/>
            <a:ext cx="685800" cy="17526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953000" y="3733800"/>
            <a:ext cx="685800" cy="18288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5257800" y="3276600"/>
            <a:ext cx="2971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Redefine the family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uple-kissing-with-family.jpg"/>
          <p:cNvPicPr>
            <a:picLocks noChangeAspect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Can the family be saved?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purpose of God..</a:t>
            </a:r>
          </a:p>
          <a:p>
            <a:r>
              <a:rPr lang="en-US" sz="3200" dirty="0" smtClean="0"/>
              <a:t>Blessings..</a:t>
            </a:r>
          </a:p>
          <a:p>
            <a:r>
              <a:rPr lang="en-US" sz="3200" dirty="0" smtClean="0"/>
              <a:t>Raising of children</a:t>
            </a:r>
          </a:p>
          <a:p>
            <a:r>
              <a:rPr lang="en-US" sz="3200" dirty="0" smtClean="0"/>
              <a:t>Place of intimacy</a:t>
            </a:r>
          </a:p>
          <a:p>
            <a:r>
              <a:rPr lang="en-US" sz="3200" dirty="0" smtClean="0"/>
              <a:t>Memories </a:t>
            </a:r>
          </a:p>
          <a:p>
            <a:r>
              <a:rPr lang="en-US" sz="3200" dirty="0" smtClean="0"/>
              <a:t>Foundation for life</a:t>
            </a:r>
          </a:p>
          <a:p>
            <a:r>
              <a:rPr lang="en-US" sz="3200" dirty="0" smtClean="0"/>
              <a:t>Place of love, stabilization..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ldren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18666" cy="68580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5791200"/>
            <a:ext cx="8458200" cy="8382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Place where kids can build confidence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way of raising a family..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Ephesians 5:18-21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 18 And do not be drunk with wine, in which is dissipation; but be filled with the Spirit,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19 speaking to one another in psalms and hymns and spiritual songs, singing and making melody in your heart to the Lord,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20 giving thanks always for all things to God the Father in the name of our Lord Jesus Christ, 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21 submitting to one another in the fear of God.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way of raising a family..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Eph 5:18 – Be filled with the Spirit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 Contrast “do not be drunk” 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Historical context:  worship of pagan gods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Causes excess --- you be filled with the Spirit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Compare parallel reference..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Col 3:16 “Let the word of Christ dwell in you richly”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When word dominates life and I respond obediently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Be filled ..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way of raising a family..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Eph 5:19 – Be filled with praise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 Speaking in psalms, hymns, spiritual songs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Dealing with worship, but also with life in general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Dealing with positive relationships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Spirit filled life leads me to praise God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Person committed to serving God is a happy, praise filled person who loves to worship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Genuinely pleasant to be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way of raising a family..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Eph 5:20 – filled with thankfulness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 Spirit filled life leads to thankfulness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Giving thanks to God in any circumstance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No matter what circumstances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We have been saved, redeemed, home in heaven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Promised constant care of God who will guide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way of raising a family..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Eph 5:21 – life of submission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 Submitting to one another .. reverence for Christ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To rank under (military term) 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Place ourselves under each other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16:16; Heb 13:17; 1 Pet 2:13; 5:5; James 4:7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How humble are we?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To make relationships with others what we ought to</a:t>
            </a:r>
          </a:p>
          <a:p>
            <a:pPr lvl="2">
              <a:lnSpc>
                <a:spcPts val="2800"/>
              </a:lnSpc>
            </a:pPr>
            <a:r>
              <a:rPr lang="en-US" dirty="0" smtClean="0"/>
              <a:t>Jesus our perfect example – John 13; Phil 2:3-4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560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Raising a Godly Family ( And How Satan Seeks to Destroy It )</vt:lpstr>
      <vt:lpstr>Satan’s attacks on family..</vt:lpstr>
      <vt:lpstr>Can the family be saved?</vt:lpstr>
      <vt:lpstr>Slide 4</vt:lpstr>
      <vt:lpstr>God’s way of raising a family..</vt:lpstr>
      <vt:lpstr>God’s way of raising a family..</vt:lpstr>
      <vt:lpstr>God’s way of raising a family..</vt:lpstr>
      <vt:lpstr>God’s way of raising a family..</vt:lpstr>
      <vt:lpstr>God’s way of raising a family..</vt:lpstr>
      <vt:lpstr>Satan attacks these principles..</vt:lpstr>
      <vt:lpstr>Satan attacks these principles..</vt:lpstr>
      <vt:lpstr>Will we follow Jesus?</vt:lpstr>
      <vt:lpstr>Raising a Godly Family ( And How Satan Seeks to Destroy It 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39</cp:revision>
  <dcterms:created xsi:type="dcterms:W3CDTF">2015-10-04T04:19:18Z</dcterms:created>
  <dcterms:modified xsi:type="dcterms:W3CDTF">2016-06-14T15:03:32Z</dcterms:modified>
</cp:coreProperties>
</file>