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3" r:id="rId2"/>
    <p:sldId id="291" r:id="rId3"/>
    <p:sldId id="274" r:id="rId4"/>
    <p:sldId id="292" r:id="rId5"/>
    <p:sldId id="276" r:id="rId6"/>
    <p:sldId id="293" r:id="rId7"/>
    <p:sldId id="294" r:id="rId8"/>
    <p:sldId id="275" r:id="rId9"/>
    <p:sldId id="277" r:id="rId10"/>
    <p:sldId id="295" r:id="rId11"/>
    <p:sldId id="278" r:id="rId12"/>
    <p:sldId id="279" r:id="rId13"/>
    <p:sldId id="280" r:id="rId14"/>
    <p:sldId id="281" r:id="rId15"/>
    <p:sldId id="282" r:id="rId16"/>
    <p:sldId id="283" r:id="rId17"/>
    <p:sldId id="284" r:id="rId18"/>
    <p:sldId id="285" r:id="rId19"/>
    <p:sldId id="286" r:id="rId20"/>
    <p:sldId id="287" r:id="rId21"/>
    <p:sldId id="28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52" autoAdjust="0"/>
    <p:restoredTop sz="94051" autoAdjust="0"/>
  </p:normalViewPr>
  <p:slideViewPr>
    <p:cSldViewPr>
      <p:cViewPr varScale="1">
        <p:scale>
          <a:sx n="95" d="100"/>
          <a:sy n="95" d="100"/>
        </p:scale>
        <p:origin x="-300" y="-96"/>
      </p:cViewPr>
      <p:guideLst>
        <p:guide orient="horz" pos="2160"/>
        <p:guide pos="2880"/>
      </p:guideLst>
    </p:cSldViewPr>
  </p:slideViewPr>
  <p:outlineViewPr>
    <p:cViewPr>
      <p:scale>
        <a:sx n="33" d="100"/>
        <a:sy n="33" d="100"/>
      </p:scale>
      <p:origin x="0" y="1824"/>
    </p:cViewPr>
  </p:outlineViewPr>
  <p:notesTextViewPr>
    <p:cViewPr>
      <p:scale>
        <a:sx n="100" d="100"/>
        <a:sy n="100" d="100"/>
      </p:scale>
      <p:origin x="0" y="0"/>
    </p:cViewPr>
  </p:notesTextViewPr>
  <p:sorterViewPr>
    <p:cViewPr>
      <p:scale>
        <a:sx n="100" d="100"/>
        <a:sy n="100" d="100"/>
      </p:scale>
      <p:origin x="0" y="307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865653-6CF4-4DBD-B7B9-3722A66B5C1B}" type="datetimeFigureOut">
              <a:rPr lang="en-US" smtClean="0"/>
              <a:pPr/>
              <a:t>7/18/2016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7A6CCF-8F0C-44EF-8B22-9C527B4470C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7A6CCF-8F0C-44EF-8B22-9C527B4470C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7A6CCF-8F0C-44EF-8B22-9C527B4470CE}"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7A6CCF-8F0C-44EF-8B22-9C527B4470CE}"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7A6CCF-8F0C-44EF-8B22-9C527B4470CE}" type="slidenum">
              <a:rPr lang="en-US" smtClean="0"/>
              <a:pPr/>
              <a:t>20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7A6CCF-8F0C-44EF-8B22-9C527B4470CE}"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6858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150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7/18/2016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7/18/2016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lstStyle/>
          <a:p>
            <a:r>
              <a:rPr lang="en-US" dirty="0" smtClean="0"/>
              <a:t>Master title style</a:t>
            </a:r>
            <a:endParaRPr lang="en-US" dirty="0"/>
          </a:p>
        </p:txBody>
      </p:sp>
      <p:sp>
        <p:nvSpPr>
          <p:cNvPr id="3" name="Content Placeholder 2"/>
          <p:cNvSpPr>
            <a:spLocks noGrp="1"/>
          </p:cNvSpPr>
          <p:nvPr>
            <p:ph idx="1" hasCustomPrompt="1"/>
          </p:nvPr>
        </p:nvSpPr>
        <p:spPr>
          <a:xfrm>
            <a:off x="457200" y="1676400"/>
            <a:ext cx="8229600" cy="4343400"/>
          </a:xfrm>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7/18/2016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7/18/2016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13" cstate="print">
            <a:lum bright="-35000" contrast="10000"/>
          </a:blip>
          <a:srcRect r="14845" b="18000"/>
          <a:stretch>
            <a:fillRect/>
          </a:stretch>
        </p:blipFill>
        <p:spPr>
          <a:xfrm>
            <a:off x="-2" y="0"/>
            <a:ext cx="9144002" cy="6857963"/>
          </a:xfrm>
          <a:prstGeom prst="rect">
            <a:avLst/>
          </a:prstGeom>
        </p:spPr>
      </p:pic>
      <p:pic>
        <p:nvPicPr>
          <p:cNvPr id="8" name="Picture 7" descr="LoveorDie gray.jpg"/>
          <p:cNvPicPr>
            <a:picLocks noChangeAspect="1"/>
          </p:cNvPicPr>
          <p:nvPr userDrawn="1"/>
        </p:nvPicPr>
        <p:blipFill>
          <a:blip r:embed="rId14" cstate="print">
            <a:lum bright="-25000" contrast="10000"/>
          </a:blip>
          <a:srcRect r="5825"/>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905000"/>
            <a:ext cx="8229600" cy="29718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Content Placeholder 3" descr="love or die blue background.jpg"/>
          <p:cNvPicPr>
            <a:picLocks noChangeAspect="1"/>
          </p:cNvPicPr>
          <p:nvPr userDrawn="1"/>
        </p:nvPicPr>
        <p:blipFill>
          <a:blip r:embed="rId15" cstate="print"/>
          <a:stretch>
            <a:fillRect/>
          </a:stretch>
        </p:blipFill>
        <p:spPr>
          <a:xfrm>
            <a:off x="5486400" y="6096000"/>
            <a:ext cx="3124200" cy="547974"/>
          </a:xfrm>
          <a:prstGeom prst="rect">
            <a:avLst/>
          </a:prstGeom>
        </p:spPr>
      </p:pic>
      <p:pic>
        <p:nvPicPr>
          <p:cNvPr id="10" name="Content Placeholder 8" descr="Strauch_Love_Or_Die.jpg"/>
          <p:cNvPicPr>
            <a:picLocks noChangeAspect="1"/>
          </p:cNvPicPr>
          <p:nvPr userDrawn="1"/>
        </p:nvPicPr>
        <p:blipFill>
          <a:blip r:embed="rId16" cstate="print"/>
          <a:srcRect b="45113"/>
          <a:stretch>
            <a:fillRect/>
          </a:stretch>
        </p:blipFill>
        <p:spPr>
          <a:xfrm>
            <a:off x="5638800" y="6152166"/>
            <a:ext cx="1371600" cy="388841"/>
          </a:xfrm>
          <a:prstGeom prst="rect">
            <a:avLst/>
          </a:prstGeom>
        </p:spPr>
      </p:pic>
      <p:pic>
        <p:nvPicPr>
          <p:cNvPr id="11" name="Content Placeholder 8" descr="Strauch_Love_Or_Die.jpg"/>
          <p:cNvPicPr>
            <a:picLocks noChangeAspect="1"/>
          </p:cNvPicPr>
          <p:nvPr userDrawn="1"/>
        </p:nvPicPr>
        <p:blipFill>
          <a:blip r:embed="rId16" cstate="print">
            <a:lum bright="10000"/>
          </a:blip>
          <a:srcRect l="5825" t="53007"/>
          <a:stretch>
            <a:fillRect/>
          </a:stretch>
        </p:blipFill>
        <p:spPr>
          <a:xfrm>
            <a:off x="6934200" y="6172200"/>
            <a:ext cx="1478280" cy="381003"/>
          </a:xfrm>
          <a:prstGeom prst="rect">
            <a:avLst/>
          </a:prstGeom>
        </p:spPr>
      </p:pic>
      <p:sp>
        <p:nvSpPr>
          <p:cNvPr id="12" name="Rectangle 11"/>
          <p:cNvSpPr/>
          <p:nvPr userDrawn="1"/>
        </p:nvSpPr>
        <p:spPr>
          <a:xfrm>
            <a:off x="5486400" y="6096000"/>
            <a:ext cx="3124200" cy="533400"/>
          </a:xfrm>
          <a:prstGeom prst="rect">
            <a:avLst/>
          </a:pr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101600">
                  <a:schemeClr val="tx1">
                    <a:alpha val="60000"/>
                  </a:schemeClr>
                </a:glow>
              </a:effectLs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800" kern="1200">
          <a:solidFill>
            <a:srgbClr val="FFC000"/>
          </a:solidFill>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7999"/>
          </a:xfrm>
          <a:prstGeom prst="rect">
            <a:avLst/>
          </a:prstGeom>
        </p:spPr>
      </p:pic>
      <p:pic>
        <p:nvPicPr>
          <p:cNvPr id="11" name="Picture 10" descr="LoveorDie gray.jpg"/>
          <p:cNvPicPr>
            <a:picLocks noChangeAspect="1"/>
          </p:cNvPicPr>
          <p:nvPr/>
        </p:nvPicPr>
        <p:blipFill>
          <a:blip r:embed="rId4" cstate="print">
            <a:lum bright="-25000" contrast="10000"/>
          </a:blip>
          <a:srcRect r="5825"/>
          <a:stretch>
            <a:fillRect/>
          </a:stretch>
        </p:blipFill>
        <p:spPr>
          <a:xfrm>
            <a:off x="0" y="0"/>
            <a:ext cx="9144000" cy="6858000"/>
          </a:xfrm>
          <a:prstGeom prst="rect">
            <a:avLst/>
          </a:prstGeom>
        </p:spPr>
      </p:pic>
      <p:sp>
        <p:nvSpPr>
          <p:cNvPr id="6" name="Title 5"/>
          <p:cNvSpPr>
            <a:spLocks noGrp="1"/>
          </p:cNvSpPr>
          <p:nvPr>
            <p:ph type="ctrTitle"/>
          </p:nvPr>
        </p:nvSpPr>
        <p:spPr>
          <a:xfrm>
            <a:off x="609600" y="304800"/>
            <a:ext cx="7772400" cy="1066800"/>
          </a:xfrm>
        </p:spPr>
        <p:txBody>
          <a:bodyPr>
            <a:normAutofit/>
          </a:bodyPr>
          <a:lstStyle/>
          <a:p>
            <a:r>
              <a:rPr lang="en-US" dirty="0" smtClean="0"/>
              <a:t>Christ’s Wake-up Call</a:t>
            </a:r>
            <a:endParaRPr lang="en-US" dirty="0"/>
          </a:p>
        </p:txBody>
      </p:sp>
      <p:sp>
        <p:nvSpPr>
          <p:cNvPr id="7" name="Subtitle 6"/>
          <p:cNvSpPr>
            <a:spLocks noGrp="1"/>
          </p:cNvSpPr>
          <p:nvPr>
            <p:ph type="subTitle" idx="1"/>
          </p:nvPr>
        </p:nvSpPr>
        <p:spPr>
          <a:xfrm>
            <a:off x="1447800" y="6019800"/>
            <a:ext cx="6400800" cy="685800"/>
          </a:xfrm>
        </p:spPr>
        <p:txBody>
          <a:bodyPr>
            <a:normAutofit/>
          </a:bodyPr>
          <a:lstStyle/>
          <a:p>
            <a:r>
              <a:rPr lang="en-US" dirty="0" smtClean="0"/>
              <a:t>Revelation 2:1-7</a:t>
            </a:r>
            <a:endParaRPr lang="en-US" dirty="0"/>
          </a:p>
        </p:txBody>
      </p:sp>
      <p:pic>
        <p:nvPicPr>
          <p:cNvPr id="8" name="Picture 7" descr="Strauch_Love_Or_Die.jpg"/>
          <p:cNvPicPr>
            <a:picLocks noChangeAspect="1"/>
          </p:cNvPicPr>
          <p:nvPr/>
        </p:nvPicPr>
        <p:blipFill>
          <a:blip r:embed="rId5" cstate="print">
            <a:lum bright="-10000" contrast="10000"/>
          </a:blip>
          <a:stretch>
            <a:fillRect/>
          </a:stretch>
        </p:blipFill>
        <p:spPr>
          <a:xfrm>
            <a:off x="-2865" y="1447800"/>
            <a:ext cx="9146865" cy="4419600"/>
          </a:xfrm>
          <a:prstGeom prst="rect">
            <a:avLst/>
          </a:prstGeom>
          <a:effectLst>
            <a:glow rad="63500">
              <a:schemeClr val="tx1">
                <a:alpha val="40000"/>
              </a:schemeClr>
            </a:glo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forsaken-first-love.jpg"/>
          <p:cNvPicPr>
            <a:picLocks noChangeAspect="1"/>
          </p:cNvPicPr>
          <p:nvPr/>
        </p:nvPicPr>
        <p:blipFill>
          <a:blip r:embed="rId2" cstate="print">
            <a:lum bright="-20000" contrast="10000"/>
          </a:blip>
          <a:srcRect r="2187"/>
          <a:stretch>
            <a:fillRect/>
          </a:stretch>
        </p:blipFill>
        <p:spPr>
          <a:xfrm>
            <a:off x="0" y="1600200"/>
            <a:ext cx="9144000" cy="4343400"/>
          </a:xfrm>
          <a:prstGeom prst="rect">
            <a:avLst/>
          </a:prstGeom>
        </p:spPr>
      </p:pic>
      <p:pic>
        <p:nvPicPr>
          <p:cNvPr id="6" name="Picture 5" descr="ephesus-08.jpg"/>
          <p:cNvPicPr>
            <a:picLocks noChangeAspect="1"/>
          </p:cNvPicPr>
          <p:nvPr/>
        </p:nvPicPr>
        <p:blipFill>
          <a:blip r:embed="rId3" cstate="print">
            <a:lum bright="-5000" contrast="10000"/>
          </a:blip>
          <a:stretch>
            <a:fillRect/>
          </a:stretch>
        </p:blipFill>
        <p:spPr>
          <a:xfrm>
            <a:off x="-1" y="1600200"/>
            <a:ext cx="9144001" cy="4343400"/>
          </a:xfrm>
          <a:prstGeom prst="rect">
            <a:avLst/>
          </a:prstGeom>
        </p:spPr>
      </p:pic>
      <p:sp>
        <p:nvSpPr>
          <p:cNvPr id="7" name="Rectangle 6"/>
          <p:cNvSpPr/>
          <p:nvPr/>
        </p:nvSpPr>
        <p:spPr>
          <a:xfrm>
            <a:off x="0" y="1600200"/>
            <a:ext cx="9144000" cy="43434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normAutofit/>
          </a:bodyPr>
          <a:lstStyle/>
          <a:p>
            <a:r>
              <a:rPr lang="en-US" dirty="0" smtClean="0"/>
              <a:t>Their love at the first..</a:t>
            </a:r>
            <a:endParaRPr lang="en-US" dirty="0"/>
          </a:p>
        </p:txBody>
      </p:sp>
      <p:sp>
        <p:nvSpPr>
          <p:cNvPr id="9" name="Content Placeholder 8"/>
          <p:cNvSpPr>
            <a:spLocks noGrp="1"/>
          </p:cNvSpPr>
          <p:nvPr>
            <p:ph idx="1"/>
          </p:nvPr>
        </p:nvSpPr>
        <p:spPr>
          <a:xfrm>
            <a:off x="152400" y="1676400"/>
            <a:ext cx="8686800" cy="4343400"/>
          </a:xfrm>
        </p:spPr>
        <p:txBody>
          <a:bodyPr>
            <a:normAutofit fontScale="92500"/>
          </a:bodyPr>
          <a:lstStyle/>
          <a:p>
            <a:pPr>
              <a:lnSpc>
                <a:spcPts val="3200"/>
              </a:lnSpc>
            </a:pPr>
            <a:r>
              <a:rPr lang="en-US" dirty="0" smtClean="0">
                <a:solidFill>
                  <a:srgbClr val="FFC000"/>
                </a:solidFill>
              </a:rPr>
              <a:t>Acts 19:9-10</a:t>
            </a:r>
            <a:r>
              <a:rPr lang="en-US" dirty="0" smtClean="0"/>
              <a:t> reasoning daily in the school of </a:t>
            </a:r>
            <a:r>
              <a:rPr lang="en-US" dirty="0" err="1" smtClean="0"/>
              <a:t>Tyrannus</a:t>
            </a:r>
            <a:r>
              <a:rPr lang="en-US" dirty="0" smtClean="0"/>
              <a:t>… for two years.. all Asia heard the word of the Lord Jesus..</a:t>
            </a:r>
          </a:p>
          <a:p>
            <a:pPr>
              <a:lnSpc>
                <a:spcPts val="3200"/>
              </a:lnSpc>
            </a:pPr>
            <a:r>
              <a:rPr lang="en-US" dirty="0" smtClean="0">
                <a:solidFill>
                  <a:srgbClr val="FFC000"/>
                </a:solidFill>
              </a:rPr>
              <a:t>Acts 20:18-20 </a:t>
            </a:r>
            <a:r>
              <a:rPr lang="en-US" dirty="0" smtClean="0"/>
              <a:t>"from the first day that I came.. taught you publicly and from house to house..</a:t>
            </a:r>
          </a:p>
          <a:p>
            <a:pPr>
              <a:lnSpc>
                <a:spcPts val="3200"/>
              </a:lnSpc>
            </a:pPr>
            <a:r>
              <a:rPr lang="en-US" dirty="0" smtClean="0">
                <a:solidFill>
                  <a:srgbClr val="FFC000"/>
                </a:solidFill>
              </a:rPr>
              <a:t>Ephesians 1:15-16 </a:t>
            </a:r>
            <a:r>
              <a:rPr lang="en-US" dirty="0" smtClean="0"/>
              <a:t>after I heard of your faith in the Lord Jesus and your love for all the saints, 16 do not cease to give thanks for you..</a:t>
            </a:r>
          </a:p>
          <a:p>
            <a:pPr>
              <a:lnSpc>
                <a:spcPts val="32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1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6019800" cy="1143000"/>
          </a:xfrm>
        </p:spPr>
        <p:txBody>
          <a:bodyPr>
            <a:normAutofit/>
          </a:bodyPr>
          <a:lstStyle/>
          <a:p>
            <a:r>
              <a:rPr lang="en-US" dirty="0" smtClean="0"/>
              <a:t>Why a life or death issue?</a:t>
            </a:r>
            <a:endParaRPr lang="en-US" dirty="0"/>
          </a:p>
        </p:txBody>
      </p:sp>
      <p:pic>
        <p:nvPicPr>
          <p:cNvPr id="9" name="Content Placeholder 6" descr="love bullseye.jpg"/>
          <p:cNvPicPr>
            <a:picLocks noChangeAspect="1"/>
          </p:cNvPicPr>
          <p:nvPr/>
        </p:nvPicPr>
        <p:blipFill>
          <a:blip r:embed="rId2" cstate="print"/>
          <a:stretch>
            <a:fillRect/>
          </a:stretch>
        </p:blipFill>
        <p:spPr>
          <a:xfrm>
            <a:off x="1" y="1676400"/>
            <a:ext cx="9144000" cy="4267200"/>
          </a:xfrm>
          <a:prstGeom prst="rect">
            <a:avLst/>
          </a:prstGeom>
        </p:spPr>
      </p:pic>
      <p:sp>
        <p:nvSpPr>
          <p:cNvPr id="10" name="Rectangle 9"/>
          <p:cNvSpPr/>
          <p:nvPr/>
        </p:nvSpPr>
        <p:spPr>
          <a:xfrm>
            <a:off x="0" y="1600200"/>
            <a:ext cx="9144000" cy="43434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p:cNvSpPr>
            <a:spLocks noGrp="1"/>
          </p:cNvSpPr>
          <p:nvPr>
            <p:ph idx="1"/>
          </p:nvPr>
        </p:nvSpPr>
        <p:spPr>
          <a:xfrm>
            <a:off x="152400" y="1752600"/>
            <a:ext cx="8839200" cy="3505200"/>
          </a:xfrm>
          <a:noFill/>
        </p:spPr>
        <p:txBody>
          <a:bodyPr>
            <a:normAutofit/>
          </a:bodyPr>
          <a:lstStyle/>
          <a:p>
            <a:pPr>
              <a:lnSpc>
                <a:spcPts val="3400"/>
              </a:lnSpc>
            </a:pPr>
            <a:r>
              <a:rPr lang="en-US" sz="3200" dirty="0" smtClean="0">
                <a:solidFill>
                  <a:srgbClr val="FFC000"/>
                </a:solidFill>
              </a:rPr>
              <a:t>1</a:t>
            </a:r>
            <a:r>
              <a:rPr lang="en-US" sz="3200" baseline="30000" dirty="0" smtClean="0">
                <a:solidFill>
                  <a:srgbClr val="FFC000"/>
                </a:solidFill>
              </a:rPr>
              <a:t>st</a:t>
            </a:r>
            <a:r>
              <a:rPr lang="en-US" sz="3200" dirty="0" smtClean="0">
                <a:solidFill>
                  <a:srgbClr val="FFC000"/>
                </a:solidFill>
              </a:rPr>
              <a:t> </a:t>
            </a:r>
            <a:r>
              <a:rPr lang="en-US" sz="3200" dirty="0" err="1" smtClean="0">
                <a:solidFill>
                  <a:srgbClr val="FFC000"/>
                </a:solidFill>
              </a:rPr>
              <a:t>Comm</a:t>
            </a:r>
            <a:r>
              <a:rPr lang="en-US" sz="3200" dirty="0" smtClean="0">
                <a:solidFill>
                  <a:srgbClr val="FFC000"/>
                </a:solidFill>
              </a:rPr>
              <a:t>:</a:t>
            </a:r>
            <a:r>
              <a:rPr lang="en-US" sz="3200" dirty="0" smtClean="0"/>
              <a:t> Love God totally (Deut 6:5)</a:t>
            </a:r>
          </a:p>
          <a:p>
            <a:pPr>
              <a:lnSpc>
                <a:spcPts val="3400"/>
              </a:lnSpc>
            </a:pPr>
            <a:r>
              <a:rPr lang="en-US" sz="3200" dirty="0" smtClean="0">
                <a:solidFill>
                  <a:srgbClr val="FFC000"/>
                </a:solidFill>
              </a:rPr>
              <a:t>2</a:t>
            </a:r>
            <a:r>
              <a:rPr lang="en-US" sz="3200" baseline="30000" dirty="0" smtClean="0">
                <a:solidFill>
                  <a:srgbClr val="FFC000"/>
                </a:solidFill>
              </a:rPr>
              <a:t>nd</a:t>
            </a:r>
            <a:r>
              <a:rPr lang="en-US" sz="3200" dirty="0" smtClean="0">
                <a:solidFill>
                  <a:srgbClr val="FFC000"/>
                </a:solidFill>
              </a:rPr>
              <a:t> </a:t>
            </a:r>
            <a:r>
              <a:rPr lang="en-US" sz="3200" dirty="0" err="1" smtClean="0">
                <a:solidFill>
                  <a:srgbClr val="FFC000"/>
                </a:solidFill>
              </a:rPr>
              <a:t>Comm</a:t>
            </a:r>
            <a:r>
              <a:rPr lang="en-US" sz="3200" dirty="0" smtClean="0">
                <a:solidFill>
                  <a:srgbClr val="FFC000"/>
                </a:solidFill>
              </a:rPr>
              <a:t>: </a:t>
            </a:r>
            <a:r>
              <a:rPr lang="en-US" sz="3200" dirty="0" smtClean="0"/>
              <a:t>Love neighbor as self (Lev 19:18)</a:t>
            </a:r>
          </a:p>
          <a:p>
            <a:pPr>
              <a:lnSpc>
                <a:spcPts val="3400"/>
              </a:lnSpc>
            </a:pPr>
            <a:r>
              <a:rPr lang="en-US" sz="3200" dirty="0" smtClean="0"/>
              <a:t>Jesus must come </a:t>
            </a:r>
            <a:r>
              <a:rPr lang="en-US" sz="3200" dirty="0" smtClean="0">
                <a:solidFill>
                  <a:srgbClr val="FFC000"/>
                </a:solidFill>
              </a:rPr>
              <a:t>first </a:t>
            </a:r>
            <a:r>
              <a:rPr lang="en-US" sz="3200" dirty="0" smtClean="0"/>
              <a:t>(</a:t>
            </a:r>
            <a:r>
              <a:rPr lang="en-US" sz="3200" dirty="0" err="1" smtClean="0"/>
              <a:t>Lk</a:t>
            </a:r>
            <a:r>
              <a:rPr lang="en-US" sz="3200" dirty="0" smtClean="0"/>
              <a:t> 9:23; Matt 10:37)</a:t>
            </a:r>
          </a:p>
          <a:p>
            <a:pPr>
              <a:lnSpc>
                <a:spcPts val="3400"/>
              </a:lnSpc>
            </a:pPr>
            <a:r>
              <a:rPr lang="en-US" sz="3200" dirty="0" smtClean="0"/>
              <a:t>Jesus gave a </a:t>
            </a:r>
            <a:r>
              <a:rPr lang="en-US" sz="3200" dirty="0" smtClean="0">
                <a:solidFill>
                  <a:srgbClr val="FFC000"/>
                </a:solidFill>
              </a:rPr>
              <a:t>new standard </a:t>
            </a:r>
            <a:r>
              <a:rPr lang="en-US" sz="3200" dirty="0" smtClean="0"/>
              <a:t>(John 13:34-35)</a:t>
            </a:r>
            <a:endParaRPr lang="en-US" sz="3000" dirty="0" smtClean="0"/>
          </a:p>
          <a:p>
            <a:pPr>
              <a:lnSpc>
                <a:spcPts val="3400"/>
              </a:lnSpc>
            </a:pPr>
            <a:r>
              <a:rPr lang="en-US" sz="3200" dirty="0" smtClean="0"/>
              <a:t>Christ </a:t>
            </a:r>
            <a:r>
              <a:rPr lang="en-US" sz="3200" dirty="0" smtClean="0">
                <a:solidFill>
                  <a:srgbClr val="FFC000"/>
                </a:solidFill>
              </a:rPr>
              <a:t>loved</a:t>
            </a:r>
            <a:r>
              <a:rPr lang="en-US" sz="3200" dirty="0" smtClean="0"/>
              <a:t> church, </a:t>
            </a:r>
            <a:r>
              <a:rPr lang="en-US" sz="3200" dirty="0" smtClean="0">
                <a:solidFill>
                  <a:srgbClr val="FFC000"/>
                </a:solidFill>
              </a:rPr>
              <a:t>gave Himself </a:t>
            </a:r>
            <a:r>
              <a:rPr lang="en-US" sz="2400" dirty="0" smtClean="0"/>
              <a:t>(</a:t>
            </a:r>
            <a:r>
              <a:rPr lang="en-US" sz="3200" dirty="0" smtClean="0"/>
              <a:t>Eph 5:25)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left)">
                                      <p:cBhvr>
                                        <p:cTn id="12" dur="1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wipe(left)">
                                      <p:cBhvr>
                                        <p:cTn id="17" dur="10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wipe(left)">
                                      <p:cBhvr>
                                        <p:cTn id="22" dur="10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wipe(left)">
                                      <p:cBhvr>
                                        <p:cTn id="27" dur="10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wipe(left)">
                                      <p:cBhvr>
                                        <p:cTn id="32" dur="1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172200" cy="1143000"/>
          </a:xfrm>
        </p:spPr>
        <p:txBody>
          <a:bodyPr>
            <a:normAutofit/>
          </a:bodyPr>
          <a:lstStyle/>
          <a:p>
            <a:r>
              <a:rPr lang="en-US" dirty="0" smtClean="0"/>
              <a:t>When a church lacks love..</a:t>
            </a:r>
            <a:endParaRPr lang="en-US" dirty="0"/>
          </a:p>
        </p:txBody>
      </p:sp>
      <p:pic>
        <p:nvPicPr>
          <p:cNvPr id="9" name="Content Placeholder 6" descr="love bullseye.jpg"/>
          <p:cNvPicPr>
            <a:picLocks noChangeAspect="1"/>
          </p:cNvPicPr>
          <p:nvPr/>
        </p:nvPicPr>
        <p:blipFill>
          <a:blip r:embed="rId2" cstate="print"/>
          <a:stretch>
            <a:fillRect/>
          </a:stretch>
        </p:blipFill>
        <p:spPr>
          <a:xfrm>
            <a:off x="1" y="1676400"/>
            <a:ext cx="9144000" cy="4267200"/>
          </a:xfrm>
          <a:prstGeom prst="rect">
            <a:avLst/>
          </a:prstGeom>
        </p:spPr>
      </p:pic>
      <p:sp>
        <p:nvSpPr>
          <p:cNvPr id="10" name="Rectangle 9"/>
          <p:cNvSpPr/>
          <p:nvPr/>
        </p:nvSpPr>
        <p:spPr>
          <a:xfrm>
            <a:off x="0" y="1600200"/>
            <a:ext cx="9144000" cy="43434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p:cNvSpPr>
            <a:spLocks noGrp="1"/>
          </p:cNvSpPr>
          <p:nvPr>
            <p:ph idx="1"/>
          </p:nvPr>
        </p:nvSpPr>
        <p:spPr>
          <a:xfrm>
            <a:off x="304800" y="1600200"/>
            <a:ext cx="8839200" cy="4419600"/>
          </a:xfrm>
          <a:noFill/>
        </p:spPr>
        <p:txBody>
          <a:bodyPr>
            <a:normAutofit/>
          </a:bodyPr>
          <a:lstStyle/>
          <a:p>
            <a:r>
              <a:rPr lang="en-US" dirty="0" smtClean="0">
                <a:solidFill>
                  <a:srgbClr val="FFC000"/>
                </a:solidFill>
              </a:rPr>
              <a:t>Motivation is missing</a:t>
            </a:r>
            <a:r>
              <a:rPr lang="en-US" dirty="0" smtClean="0"/>
              <a:t>..</a:t>
            </a:r>
          </a:p>
          <a:p>
            <a:pPr lvl="1">
              <a:lnSpc>
                <a:spcPts val="2800"/>
              </a:lnSpc>
            </a:pPr>
            <a:r>
              <a:rPr lang="en-US" sz="3200" dirty="0" smtClean="0">
                <a:solidFill>
                  <a:srgbClr val="FFC000"/>
                </a:solidFill>
              </a:rPr>
              <a:t>2 </a:t>
            </a:r>
            <a:r>
              <a:rPr lang="en-US" sz="3200" dirty="0" err="1" smtClean="0">
                <a:solidFill>
                  <a:srgbClr val="FFC000"/>
                </a:solidFill>
              </a:rPr>
              <a:t>Cor</a:t>
            </a:r>
            <a:r>
              <a:rPr lang="en-US" sz="3200" dirty="0" smtClean="0">
                <a:solidFill>
                  <a:srgbClr val="FFC000"/>
                </a:solidFill>
              </a:rPr>
              <a:t> 5:14-15 </a:t>
            </a:r>
            <a:r>
              <a:rPr lang="en-US" sz="2900" dirty="0" smtClean="0"/>
              <a:t>For the love of Christ</a:t>
            </a:r>
            <a:r>
              <a:rPr lang="en-US" sz="2900" b="1" dirty="0" smtClean="0"/>
              <a:t> </a:t>
            </a:r>
            <a:r>
              <a:rPr lang="en-US" sz="2900" dirty="0" smtClean="0"/>
              <a:t>controls us, because we have concluded this: that</a:t>
            </a:r>
            <a:r>
              <a:rPr lang="en-US" sz="2900" b="1" dirty="0" smtClean="0"/>
              <a:t>  </a:t>
            </a:r>
            <a:r>
              <a:rPr lang="en-US" sz="2900" dirty="0" smtClean="0"/>
              <a:t>one has died for all, therefore all have died; </a:t>
            </a:r>
            <a:r>
              <a:rPr lang="en-US" sz="2900" b="1" dirty="0" smtClean="0"/>
              <a:t> </a:t>
            </a:r>
            <a:r>
              <a:rPr lang="en-US" sz="2900" dirty="0" smtClean="0"/>
              <a:t>and he died for all,</a:t>
            </a:r>
            <a:r>
              <a:rPr lang="en-US" sz="2900" b="1" dirty="0" smtClean="0"/>
              <a:t> </a:t>
            </a:r>
            <a:r>
              <a:rPr lang="en-US" sz="2900" dirty="0" smtClean="0"/>
              <a:t>that those who live might no longer live for themselves but</a:t>
            </a:r>
            <a:r>
              <a:rPr lang="en-US" sz="2900" b="1" dirty="0" smtClean="0"/>
              <a:t> </a:t>
            </a:r>
            <a:r>
              <a:rPr lang="en-US" sz="2900" dirty="0" smtClean="0"/>
              <a:t>for him..</a:t>
            </a:r>
          </a:p>
          <a:p>
            <a:pPr lvl="1">
              <a:lnSpc>
                <a:spcPts val="2800"/>
              </a:lnSpc>
            </a:pPr>
            <a:r>
              <a:rPr lang="en-US" sz="3200" dirty="0" smtClean="0">
                <a:solidFill>
                  <a:srgbClr val="FFC000"/>
                </a:solidFill>
              </a:rPr>
              <a:t>Eph 3:17-19 </a:t>
            </a:r>
            <a:r>
              <a:rPr lang="en-US" sz="2900" dirty="0" smtClean="0"/>
              <a:t>that you.. may have strength to</a:t>
            </a:r>
            <a:r>
              <a:rPr lang="en-US" sz="2900" b="1" dirty="0" smtClean="0"/>
              <a:t> </a:t>
            </a:r>
            <a:r>
              <a:rPr lang="en-US" sz="2900" dirty="0" smtClean="0"/>
              <a:t>comprehend with all the saints what is the breadth and length and</a:t>
            </a:r>
            <a:r>
              <a:rPr lang="en-US" sz="2900" b="1" dirty="0" smtClean="0"/>
              <a:t> </a:t>
            </a:r>
            <a:r>
              <a:rPr lang="en-US" sz="2900" dirty="0" smtClean="0"/>
              <a:t>height and depth,</a:t>
            </a:r>
            <a:r>
              <a:rPr lang="en-US" sz="2900" b="1" dirty="0" smtClean="0"/>
              <a:t>       </a:t>
            </a:r>
            <a:r>
              <a:rPr lang="en-US" sz="2900" dirty="0" smtClean="0"/>
              <a:t>and to know the love of Christ</a:t>
            </a:r>
            <a:r>
              <a:rPr lang="en-US" sz="2900" b="1" dirty="0" smtClean="0"/>
              <a:t> </a:t>
            </a:r>
            <a:r>
              <a:rPr lang="en-US" sz="2900" dirty="0" smtClean="0"/>
              <a:t>that surpasses knowledge..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left)">
                                      <p:cBhvr>
                                        <p:cTn id="12" dur="1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wipe(left)">
                                      <p:cBhvr>
                                        <p:cTn id="17" dur="10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wipe(left)">
                                      <p:cBhvr>
                                        <p:cTn id="22" dur="1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172200" cy="1143000"/>
          </a:xfrm>
        </p:spPr>
        <p:txBody>
          <a:bodyPr>
            <a:normAutofit/>
          </a:bodyPr>
          <a:lstStyle/>
          <a:p>
            <a:r>
              <a:rPr lang="en-US" dirty="0" smtClean="0"/>
              <a:t>All else w/o love is nothing..</a:t>
            </a:r>
            <a:endParaRPr lang="en-US" dirty="0"/>
          </a:p>
        </p:txBody>
      </p:sp>
      <p:pic>
        <p:nvPicPr>
          <p:cNvPr id="9" name="Content Placeholder 6" descr="love bullseye.jpg"/>
          <p:cNvPicPr>
            <a:picLocks noChangeAspect="1"/>
          </p:cNvPicPr>
          <p:nvPr/>
        </p:nvPicPr>
        <p:blipFill>
          <a:blip r:embed="rId2" cstate="print"/>
          <a:stretch>
            <a:fillRect/>
          </a:stretch>
        </p:blipFill>
        <p:spPr>
          <a:xfrm>
            <a:off x="1" y="1676400"/>
            <a:ext cx="9144000" cy="4267200"/>
          </a:xfrm>
          <a:prstGeom prst="rect">
            <a:avLst/>
          </a:prstGeom>
        </p:spPr>
      </p:pic>
      <p:sp>
        <p:nvSpPr>
          <p:cNvPr id="10" name="Rectangle 9"/>
          <p:cNvSpPr/>
          <p:nvPr/>
        </p:nvSpPr>
        <p:spPr>
          <a:xfrm>
            <a:off x="0" y="1600200"/>
            <a:ext cx="9144000" cy="43434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p:cNvSpPr>
            <a:spLocks noGrp="1"/>
          </p:cNvSpPr>
          <p:nvPr>
            <p:ph idx="1"/>
          </p:nvPr>
        </p:nvSpPr>
        <p:spPr>
          <a:xfrm>
            <a:off x="152400" y="1752600"/>
            <a:ext cx="8839200" cy="2667000"/>
          </a:xfrm>
          <a:noFill/>
          <a:effectLst>
            <a:glow rad="228600">
              <a:schemeClr val="accent6">
                <a:satMod val="175000"/>
                <a:alpha val="40000"/>
              </a:schemeClr>
            </a:glow>
          </a:effectLst>
        </p:spPr>
        <p:txBody>
          <a:bodyPr>
            <a:normAutofit fontScale="77500" lnSpcReduction="20000"/>
          </a:bodyPr>
          <a:lstStyle/>
          <a:p>
            <a:r>
              <a:rPr lang="en-US" dirty="0" smtClean="0">
                <a:solidFill>
                  <a:srgbClr val="FFC000"/>
                </a:solidFill>
              </a:rPr>
              <a:t>1 </a:t>
            </a:r>
            <a:r>
              <a:rPr lang="en-US" dirty="0" err="1" smtClean="0">
                <a:solidFill>
                  <a:srgbClr val="FFC000"/>
                </a:solidFill>
              </a:rPr>
              <a:t>Cor</a:t>
            </a:r>
            <a:r>
              <a:rPr lang="en-US" dirty="0" smtClean="0">
                <a:solidFill>
                  <a:srgbClr val="FFC000"/>
                </a:solidFill>
              </a:rPr>
              <a:t> 13:1-3 speak with tongues of men and of angels</a:t>
            </a:r>
            <a:r>
              <a:rPr lang="en-US" dirty="0" smtClean="0"/>
              <a:t>, have not love.. </a:t>
            </a:r>
            <a:r>
              <a:rPr lang="en-US" dirty="0" smtClean="0">
                <a:solidFill>
                  <a:srgbClr val="FF0000"/>
                </a:solidFill>
                <a:effectLst>
                  <a:glow rad="228600">
                    <a:schemeClr val="tx1">
                      <a:alpha val="40000"/>
                    </a:schemeClr>
                  </a:glow>
                </a:effectLst>
              </a:rPr>
              <a:t>sounding brass </a:t>
            </a:r>
            <a:r>
              <a:rPr lang="en-US" dirty="0" smtClean="0"/>
              <a:t>or a </a:t>
            </a:r>
            <a:r>
              <a:rPr lang="en-US" dirty="0" smtClean="0">
                <a:solidFill>
                  <a:srgbClr val="FF0000"/>
                </a:solidFill>
                <a:effectLst>
                  <a:glow rad="228600">
                    <a:schemeClr val="tx1">
                      <a:alpha val="40000"/>
                    </a:schemeClr>
                  </a:glow>
                </a:effectLst>
              </a:rPr>
              <a:t>clanging cymbal</a:t>
            </a:r>
            <a:r>
              <a:rPr lang="en-US" dirty="0" smtClean="0"/>
              <a:t>. </a:t>
            </a:r>
          </a:p>
          <a:p>
            <a:r>
              <a:rPr lang="en-US" dirty="0" smtClean="0"/>
              <a:t>2 though I </a:t>
            </a:r>
            <a:r>
              <a:rPr lang="en-US" dirty="0" smtClean="0">
                <a:solidFill>
                  <a:srgbClr val="FFC000"/>
                </a:solidFill>
              </a:rPr>
              <a:t>have the gift of prophecy</a:t>
            </a:r>
            <a:r>
              <a:rPr lang="en-US" dirty="0" smtClean="0"/>
              <a:t>..understand all mysteries and </a:t>
            </a:r>
            <a:r>
              <a:rPr lang="en-US" dirty="0" smtClean="0">
                <a:solidFill>
                  <a:srgbClr val="FFC000"/>
                </a:solidFill>
              </a:rPr>
              <a:t>all knowledge</a:t>
            </a:r>
            <a:r>
              <a:rPr lang="en-US" dirty="0" smtClean="0"/>
              <a:t>.. </a:t>
            </a:r>
            <a:r>
              <a:rPr lang="en-US" dirty="0" smtClean="0">
                <a:solidFill>
                  <a:srgbClr val="FFC000"/>
                </a:solidFill>
              </a:rPr>
              <a:t>have all faith</a:t>
            </a:r>
            <a:r>
              <a:rPr lang="en-US" dirty="0" smtClean="0"/>
              <a:t>..I could remove mountains, but have not love, I am </a:t>
            </a:r>
            <a:r>
              <a:rPr lang="en-US" dirty="0" smtClean="0">
                <a:solidFill>
                  <a:srgbClr val="FF0000"/>
                </a:solidFill>
                <a:effectLst>
                  <a:glow rad="228600">
                    <a:schemeClr val="tx1">
                      <a:alpha val="40000"/>
                    </a:schemeClr>
                  </a:glow>
                </a:effectLst>
              </a:rPr>
              <a:t>nothing</a:t>
            </a:r>
            <a:r>
              <a:rPr lang="en-US" dirty="0" smtClean="0"/>
              <a:t>. </a:t>
            </a:r>
          </a:p>
          <a:p>
            <a:r>
              <a:rPr lang="en-US" dirty="0" smtClean="0"/>
              <a:t>3 though I </a:t>
            </a:r>
            <a:r>
              <a:rPr lang="en-US" dirty="0" smtClean="0">
                <a:solidFill>
                  <a:srgbClr val="FFC000"/>
                </a:solidFill>
              </a:rPr>
              <a:t>bestow all my goods to feed the poor</a:t>
            </a:r>
            <a:r>
              <a:rPr lang="en-US" dirty="0" smtClean="0"/>
              <a:t>.. </a:t>
            </a:r>
            <a:r>
              <a:rPr lang="en-US" dirty="0" smtClean="0">
                <a:solidFill>
                  <a:srgbClr val="FFC000"/>
                </a:solidFill>
              </a:rPr>
              <a:t>give my body to be burned</a:t>
            </a:r>
            <a:r>
              <a:rPr lang="en-US" dirty="0" smtClean="0"/>
              <a:t>, but have not love, profits me </a:t>
            </a:r>
            <a:r>
              <a:rPr lang="en-US" dirty="0" smtClean="0">
                <a:solidFill>
                  <a:srgbClr val="FF0000"/>
                </a:solidFill>
                <a:effectLst>
                  <a:glow rad="228600">
                    <a:schemeClr val="tx1">
                      <a:alpha val="40000"/>
                    </a:schemeClr>
                  </a:glow>
                </a:effectLst>
              </a:rPr>
              <a:t>nothing</a:t>
            </a:r>
            <a:r>
              <a:rPr lang="en-US" dirty="0" smtClean="0"/>
              <a:t>. </a:t>
            </a:r>
            <a:endParaRPr lang="en-US" dirty="0"/>
          </a:p>
        </p:txBody>
      </p:sp>
      <p:sp>
        <p:nvSpPr>
          <p:cNvPr id="6" name="TextBox 5"/>
          <p:cNvSpPr txBox="1"/>
          <p:nvPr/>
        </p:nvSpPr>
        <p:spPr>
          <a:xfrm>
            <a:off x="762000" y="4419600"/>
            <a:ext cx="2057400" cy="830997"/>
          </a:xfrm>
          <a:prstGeom prst="rect">
            <a:avLst/>
          </a:prstGeom>
          <a:noFill/>
        </p:spPr>
        <p:txBody>
          <a:bodyPr wrap="square" rtlCol="0">
            <a:spAutoFit/>
          </a:bodyPr>
          <a:lstStyle/>
          <a:p>
            <a:r>
              <a:rPr lang="en-US" sz="4800" dirty="0" smtClean="0">
                <a:solidFill>
                  <a:schemeClr val="bg1"/>
                </a:solidFill>
                <a:effectLst>
                  <a:glow rad="139700">
                    <a:schemeClr val="tx1">
                      <a:alpha val="40000"/>
                    </a:schemeClr>
                  </a:glow>
                </a:effectLst>
              </a:rPr>
              <a:t>5 - 1 =</a:t>
            </a:r>
            <a:endParaRPr lang="en-US" sz="4800" dirty="0">
              <a:solidFill>
                <a:schemeClr val="bg1"/>
              </a:solidFill>
              <a:effectLst>
                <a:glow rad="139700">
                  <a:schemeClr val="tx1">
                    <a:alpha val="40000"/>
                  </a:schemeClr>
                </a:glow>
              </a:effectLst>
            </a:endParaRPr>
          </a:p>
        </p:txBody>
      </p:sp>
      <p:sp>
        <p:nvSpPr>
          <p:cNvPr id="7" name="TextBox 6"/>
          <p:cNvSpPr txBox="1"/>
          <p:nvPr/>
        </p:nvSpPr>
        <p:spPr>
          <a:xfrm>
            <a:off x="2438400" y="4419600"/>
            <a:ext cx="533400" cy="830997"/>
          </a:xfrm>
          <a:prstGeom prst="rect">
            <a:avLst/>
          </a:prstGeom>
          <a:noFill/>
        </p:spPr>
        <p:txBody>
          <a:bodyPr wrap="square" rtlCol="0">
            <a:spAutoFit/>
          </a:bodyPr>
          <a:lstStyle/>
          <a:p>
            <a:r>
              <a:rPr lang="en-US" sz="4800" dirty="0" smtClean="0">
                <a:solidFill>
                  <a:schemeClr val="bg1"/>
                </a:solidFill>
                <a:effectLst>
                  <a:glow rad="228600">
                    <a:schemeClr val="tx1">
                      <a:alpha val="40000"/>
                    </a:schemeClr>
                  </a:glow>
                </a:effectLst>
              </a:rPr>
              <a:t>0</a:t>
            </a:r>
            <a:endParaRPr lang="en-US" sz="4800" dirty="0">
              <a:solidFill>
                <a:schemeClr val="bg1"/>
              </a:solidFill>
              <a:effectLst>
                <a:glow rad="228600">
                  <a:schemeClr val="tx1">
                    <a:alpha val="40000"/>
                  </a:schemeClr>
                </a:glow>
              </a:effectLst>
            </a:endParaRPr>
          </a:p>
        </p:txBody>
      </p:sp>
      <p:sp>
        <p:nvSpPr>
          <p:cNvPr id="11" name="TextBox 10"/>
          <p:cNvSpPr txBox="1"/>
          <p:nvPr/>
        </p:nvSpPr>
        <p:spPr>
          <a:xfrm>
            <a:off x="2819400" y="4419600"/>
            <a:ext cx="6324600" cy="830997"/>
          </a:xfrm>
          <a:prstGeom prst="rect">
            <a:avLst/>
          </a:prstGeom>
          <a:noFill/>
        </p:spPr>
        <p:txBody>
          <a:bodyPr wrap="square" rtlCol="0">
            <a:spAutoFit/>
          </a:bodyPr>
          <a:lstStyle/>
          <a:p>
            <a:r>
              <a:rPr lang="en-US" sz="4800" dirty="0" smtClean="0">
                <a:solidFill>
                  <a:schemeClr val="bg1"/>
                </a:solidFill>
                <a:effectLst>
                  <a:glow rad="228600">
                    <a:schemeClr val="tx1">
                      <a:alpha val="40000"/>
                    </a:schemeClr>
                  </a:glow>
                </a:effectLst>
              </a:rPr>
              <a:t>000000000000000000.. </a:t>
            </a:r>
            <a:endParaRPr lang="en-US" sz="4800" dirty="0">
              <a:solidFill>
                <a:schemeClr val="bg1"/>
              </a:solidFill>
              <a:effectLst>
                <a:glow rad="228600">
                  <a:schemeClr val="tx1">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left)">
                                      <p:cBhvr>
                                        <p:cTn id="12" dur="1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wipe(left)">
                                      <p:cBhvr>
                                        <p:cTn id="17" dur="10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wipe(left)">
                                      <p:cBhvr>
                                        <p:cTn id="22" dur="10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dissolve">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dissolve">
                                      <p:cBhvr>
                                        <p:cTn id="32" dur="5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wipe(left)">
                                      <p:cBhvr>
                                        <p:cTn id="37"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ursue_Love_Slide.jpg"/>
          <p:cNvPicPr>
            <a:picLocks noChangeAspect="1"/>
          </p:cNvPicPr>
          <p:nvPr/>
        </p:nvPicPr>
        <p:blipFill>
          <a:blip r:embed="rId2" cstate="print">
            <a:lum bright="-5000" contrast="10000"/>
          </a:blip>
          <a:srcRect t="14667"/>
          <a:stretch>
            <a:fillRect/>
          </a:stretch>
        </p:blipFill>
        <p:spPr>
          <a:xfrm>
            <a:off x="0" y="1611730"/>
            <a:ext cx="9144000" cy="4389020"/>
          </a:xfrm>
          <a:prstGeom prst="rect">
            <a:avLst/>
          </a:prstGeom>
        </p:spPr>
      </p:pic>
      <p:sp>
        <p:nvSpPr>
          <p:cNvPr id="5" name="Rectangle 4"/>
          <p:cNvSpPr/>
          <p:nvPr/>
        </p:nvSpPr>
        <p:spPr>
          <a:xfrm>
            <a:off x="0" y="1600200"/>
            <a:ext cx="9144000" cy="44196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normAutofit/>
          </a:bodyPr>
          <a:lstStyle/>
          <a:p>
            <a:r>
              <a:rPr lang="en-US" sz="3600" dirty="0" smtClean="0"/>
              <a:t>Christ’s remedy </a:t>
            </a:r>
            <a:r>
              <a:rPr lang="en-US" sz="3600" dirty="0" err="1" smtClean="0"/>
              <a:t>vs</a:t>
            </a:r>
            <a:r>
              <a:rPr lang="en-US" sz="3600" dirty="0" smtClean="0"/>
              <a:t> 5..</a:t>
            </a:r>
            <a:endParaRPr lang="en-US" sz="3600" dirty="0"/>
          </a:p>
        </p:txBody>
      </p:sp>
      <p:sp>
        <p:nvSpPr>
          <p:cNvPr id="7" name="Content Placeholder 6"/>
          <p:cNvSpPr>
            <a:spLocks noGrp="1"/>
          </p:cNvSpPr>
          <p:nvPr>
            <p:ph idx="1"/>
          </p:nvPr>
        </p:nvSpPr>
        <p:spPr>
          <a:xfrm>
            <a:off x="457200" y="1828800"/>
            <a:ext cx="8458200" cy="4191000"/>
          </a:xfrm>
        </p:spPr>
        <p:txBody>
          <a:bodyPr/>
          <a:lstStyle/>
          <a:p>
            <a:pPr>
              <a:lnSpc>
                <a:spcPts val="3000"/>
              </a:lnSpc>
            </a:pPr>
            <a:r>
              <a:rPr lang="en-US" i="1" dirty="0" smtClean="0">
                <a:solidFill>
                  <a:srgbClr val="FFC000"/>
                </a:solidFill>
              </a:rPr>
              <a:t>REMEMBER</a:t>
            </a:r>
            <a:r>
              <a:rPr lang="en-US" dirty="0" smtClean="0"/>
              <a:t> </a:t>
            </a:r>
            <a:r>
              <a:rPr lang="en-US" sz="2400" dirty="0" smtClean="0"/>
              <a:t>from where you have </a:t>
            </a:r>
            <a:r>
              <a:rPr lang="en-US" i="1" dirty="0" smtClean="0">
                <a:solidFill>
                  <a:srgbClr val="FFC000"/>
                </a:solidFill>
              </a:rPr>
              <a:t>FALLEN</a:t>
            </a:r>
            <a:r>
              <a:rPr lang="en-US" i="1" dirty="0" smtClean="0"/>
              <a:t>..</a:t>
            </a:r>
          </a:p>
          <a:p>
            <a:pPr lvl="1">
              <a:lnSpc>
                <a:spcPts val="3000"/>
              </a:lnSpc>
              <a:spcAft>
                <a:spcPts val="1200"/>
              </a:spcAft>
            </a:pPr>
            <a:r>
              <a:rPr lang="en-US" dirty="0" smtClean="0"/>
              <a:t>See the reality of our condition</a:t>
            </a:r>
          </a:p>
          <a:p>
            <a:pPr>
              <a:lnSpc>
                <a:spcPts val="2900"/>
              </a:lnSpc>
            </a:pPr>
            <a:r>
              <a:rPr lang="en-US" i="1" dirty="0" smtClean="0">
                <a:solidFill>
                  <a:srgbClr val="FFC000"/>
                </a:solidFill>
              </a:rPr>
              <a:t>REPENT</a:t>
            </a:r>
          </a:p>
          <a:p>
            <a:pPr lvl="1">
              <a:lnSpc>
                <a:spcPts val="2900"/>
              </a:lnSpc>
              <a:spcAft>
                <a:spcPts val="1200"/>
              </a:spcAft>
            </a:pPr>
            <a:r>
              <a:rPr lang="en-US" dirty="0" smtClean="0"/>
              <a:t>Godly sorrow over its failure</a:t>
            </a:r>
          </a:p>
          <a:p>
            <a:pPr>
              <a:lnSpc>
                <a:spcPts val="2900"/>
              </a:lnSpc>
            </a:pPr>
            <a:r>
              <a:rPr lang="en-US" i="1" dirty="0" smtClean="0">
                <a:solidFill>
                  <a:srgbClr val="FFC000"/>
                </a:solidFill>
              </a:rPr>
              <a:t>DO THE FIRST WORKS</a:t>
            </a:r>
          </a:p>
          <a:p>
            <a:pPr lvl="1"/>
            <a:r>
              <a:rPr lang="en-US" dirty="0" smtClean="0"/>
              <a:t>Do the deeds of love it once did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up)">
                                      <p:cBhvr>
                                        <p:cTn id="11" dur="2000"/>
                                        <p:tgtEl>
                                          <p:spTgt spid="7">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wipe(left)">
                                      <p:cBhvr>
                                        <p:cTn id="16" dur="1000"/>
                                        <p:tgtEl>
                                          <p:spTgt spid="7">
                                            <p:txEl>
                                              <p:pRg st="2" end="2"/>
                                            </p:txEl>
                                          </p:spTgt>
                                        </p:tgtEl>
                                      </p:cBhvr>
                                    </p:animEffect>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wipe(up)">
                                      <p:cBhvr>
                                        <p:cTn id="20" dur="2000"/>
                                        <p:tgtEl>
                                          <p:spTgt spid="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Effect transition="in" filter="wipe(left)">
                                      <p:cBhvr>
                                        <p:cTn id="25" dur="1000"/>
                                        <p:tgtEl>
                                          <p:spTgt spid="7">
                                            <p:txEl>
                                              <p:pRg st="4" end="4"/>
                                            </p:txEl>
                                          </p:spTgt>
                                        </p:tgtEl>
                                      </p:cBhvr>
                                    </p:animEffect>
                                  </p:childTnLst>
                                </p:cTn>
                              </p:par>
                            </p:childTnLst>
                          </p:cTn>
                        </p:par>
                        <p:par>
                          <p:cTn id="26" fill="hold">
                            <p:stCondLst>
                              <p:cond delay="1000"/>
                            </p:stCondLst>
                            <p:childTnLst>
                              <p:par>
                                <p:cTn id="27" presetID="22" presetClass="entr" presetSubtype="1" fill="hold" nodeType="after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animEffect transition="in" filter="wipe(up)">
                                      <p:cBhvr>
                                        <p:cTn id="29" dur="2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ursue_Love_Slide.jpg"/>
          <p:cNvPicPr>
            <a:picLocks noChangeAspect="1"/>
          </p:cNvPicPr>
          <p:nvPr/>
        </p:nvPicPr>
        <p:blipFill>
          <a:blip r:embed="rId2" cstate="print">
            <a:lum bright="-5000" contrast="10000"/>
          </a:blip>
          <a:srcRect t="14667"/>
          <a:stretch>
            <a:fillRect/>
          </a:stretch>
        </p:blipFill>
        <p:spPr>
          <a:xfrm>
            <a:off x="0" y="1611730"/>
            <a:ext cx="9144000" cy="4389020"/>
          </a:xfrm>
          <a:prstGeom prst="rect">
            <a:avLst/>
          </a:prstGeom>
        </p:spPr>
      </p:pic>
      <p:sp>
        <p:nvSpPr>
          <p:cNvPr id="5" name="Rectangle 4"/>
          <p:cNvSpPr/>
          <p:nvPr/>
        </p:nvSpPr>
        <p:spPr>
          <a:xfrm>
            <a:off x="0" y="1600200"/>
            <a:ext cx="9144000" cy="44196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normAutofit/>
          </a:bodyPr>
          <a:lstStyle/>
          <a:p>
            <a:r>
              <a:rPr lang="en-US" sz="3600" dirty="0" smtClean="0"/>
              <a:t>How to Cultivate Love..</a:t>
            </a:r>
            <a:endParaRPr lang="en-US" sz="3600" dirty="0"/>
          </a:p>
        </p:txBody>
      </p:sp>
      <p:sp>
        <p:nvSpPr>
          <p:cNvPr id="7" name="Content Placeholder 6"/>
          <p:cNvSpPr>
            <a:spLocks noGrp="1"/>
          </p:cNvSpPr>
          <p:nvPr>
            <p:ph idx="1"/>
          </p:nvPr>
        </p:nvSpPr>
        <p:spPr/>
        <p:txBody>
          <a:bodyPr>
            <a:normAutofit/>
          </a:bodyPr>
          <a:lstStyle/>
          <a:p>
            <a:r>
              <a:rPr lang="en-US" dirty="0" smtClean="0">
                <a:solidFill>
                  <a:srgbClr val="FFC000"/>
                </a:solidFill>
              </a:rPr>
              <a:t>Study love</a:t>
            </a:r>
            <a:r>
              <a:rPr lang="en-US" dirty="0" smtClean="0"/>
              <a:t>..</a:t>
            </a:r>
          </a:p>
          <a:p>
            <a:pPr lvl="1">
              <a:lnSpc>
                <a:spcPts val="2800"/>
              </a:lnSpc>
              <a:spcBef>
                <a:spcPts val="0"/>
              </a:spcBef>
            </a:pPr>
            <a:r>
              <a:rPr lang="en-US" dirty="0" smtClean="0">
                <a:solidFill>
                  <a:srgbClr val="FFC000"/>
                </a:solidFill>
              </a:rPr>
              <a:t>John 15:9-10  </a:t>
            </a:r>
            <a:r>
              <a:rPr lang="en-US" dirty="0" smtClean="0"/>
              <a:t>"As the Father loved Me, I also have loved you; </a:t>
            </a:r>
            <a:r>
              <a:rPr lang="en-US" dirty="0" smtClean="0">
                <a:solidFill>
                  <a:srgbClr val="FFC000"/>
                </a:solidFill>
              </a:rPr>
              <a:t>abide in My love</a:t>
            </a:r>
            <a:r>
              <a:rPr lang="en-US" dirty="0" smtClean="0"/>
              <a:t>.  10 If you keep My commandments, you will abide in My love, just as I have kept My Father's commandments and abide in His love. </a:t>
            </a:r>
          </a:p>
          <a:p>
            <a:pPr lvl="1">
              <a:lnSpc>
                <a:spcPts val="2800"/>
              </a:lnSpc>
              <a:spcBef>
                <a:spcPts val="0"/>
              </a:spcBef>
            </a:pPr>
            <a:r>
              <a:rPr lang="en-US" dirty="0" smtClean="0">
                <a:solidFill>
                  <a:srgbClr val="FFC000"/>
                </a:solidFill>
              </a:rPr>
              <a:t>1 </a:t>
            </a:r>
            <a:r>
              <a:rPr lang="en-US" dirty="0" err="1" smtClean="0">
                <a:solidFill>
                  <a:srgbClr val="FFC000"/>
                </a:solidFill>
              </a:rPr>
              <a:t>Cor</a:t>
            </a:r>
            <a:r>
              <a:rPr lang="en-US" dirty="0" smtClean="0">
                <a:solidFill>
                  <a:srgbClr val="FFC000"/>
                </a:solidFill>
              </a:rPr>
              <a:t> 14:1 Pursue love</a:t>
            </a:r>
            <a:r>
              <a:rPr lang="en-US" dirty="0" smtClean="0"/>
              <a:t>..</a:t>
            </a:r>
          </a:p>
          <a:p>
            <a:pPr lvl="1">
              <a:lnSpc>
                <a:spcPts val="2800"/>
              </a:lnSpc>
              <a:spcBef>
                <a:spcPts val="0"/>
              </a:spcBef>
            </a:pPr>
            <a:r>
              <a:rPr lang="en-US" dirty="0" smtClean="0">
                <a:solidFill>
                  <a:srgbClr val="FFC000"/>
                </a:solidFill>
              </a:rPr>
              <a:t>Heb 10:24 </a:t>
            </a:r>
            <a:r>
              <a:rPr lang="en-US" dirty="0" smtClean="0"/>
              <a:t>And let us consider one another in order to </a:t>
            </a:r>
            <a:r>
              <a:rPr lang="en-US" dirty="0" smtClean="0">
                <a:solidFill>
                  <a:srgbClr val="FFC000"/>
                </a:solidFill>
              </a:rPr>
              <a:t>stir up love and good works..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1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1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ursue_Love_Slide.jpg"/>
          <p:cNvPicPr>
            <a:picLocks noChangeAspect="1"/>
          </p:cNvPicPr>
          <p:nvPr/>
        </p:nvPicPr>
        <p:blipFill>
          <a:blip r:embed="rId2" cstate="print">
            <a:lum bright="-5000" contrast="10000"/>
          </a:blip>
          <a:srcRect t="14667"/>
          <a:stretch>
            <a:fillRect/>
          </a:stretch>
        </p:blipFill>
        <p:spPr>
          <a:xfrm>
            <a:off x="0" y="1611730"/>
            <a:ext cx="9144000" cy="4389020"/>
          </a:xfrm>
          <a:prstGeom prst="rect">
            <a:avLst/>
          </a:prstGeom>
        </p:spPr>
      </p:pic>
      <p:sp>
        <p:nvSpPr>
          <p:cNvPr id="5" name="Rectangle 4"/>
          <p:cNvSpPr/>
          <p:nvPr/>
        </p:nvSpPr>
        <p:spPr>
          <a:xfrm>
            <a:off x="0" y="1600200"/>
            <a:ext cx="9144000" cy="44196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normAutofit/>
          </a:bodyPr>
          <a:lstStyle/>
          <a:p>
            <a:r>
              <a:rPr lang="en-US" sz="3600" dirty="0" smtClean="0"/>
              <a:t>How to Cultivate Love..</a:t>
            </a:r>
            <a:endParaRPr lang="en-US" sz="3600" dirty="0"/>
          </a:p>
        </p:txBody>
      </p:sp>
      <p:sp>
        <p:nvSpPr>
          <p:cNvPr id="7" name="Content Placeholder 6"/>
          <p:cNvSpPr>
            <a:spLocks noGrp="1"/>
          </p:cNvSpPr>
          <p:nvPr>
            <p:ph idx="1"/>
          </p:nvPr>
        </p:nvSpPr>
        <p:spPr/>
        <p:txBody>
          <a:bodyPr>
            <a:normAutofit fontScale="85000" lnSpcReduction="20000"/>
          </a:bodyPr>
          <a:lstStyle/>
          <a:p>
            <a:r>
              <a:rPr lang="en-US" sz="4000" dirty="0" smtClean="0">
                <a:solidFill>
                  <a:srgbClr val="FFC000"/>
                </a:solidFill>
              </a:rPr>
              <a:t>Pray for love</a:t>
            </a:r>
            <a:r>
              <a:rPr lang="en-US" dirty="0" smtClean="0"/>
              <a:t>..</a:t>
            </a:r>
          </a:p>
          <a:p>
            <a:pPr lvl="1"/>
            <a:r>
              <a:rPr lang="en-US" sz="3000" dirty="0" smtClean="0">
                <a:solidFill>
                  <a:srgbClr val="FFC000"/>
                </a:solidFill>
              </a:rPr>
              <a:t>Eph 3:18-19 </a:t>
            </a:r>
            <a:r>
              <a:rPr lang="en-US" sz="3000" dirty="0" smtClean="0"/>
              <a:t>that you may be able to comprehend with all the saints what is the width and length and depth and height —  19 </a:t>
            </a:r>
            <a:r>
              <a:rPr lang="en-US" sz="3000" dirty="0" smtClean="0">
                <a:solidFill>
                  <a:srgbClr val="FFC000"/>
                </a:solidFill>
              </a:rPr>
              <a:t>to know the love of Christ </a:t>
            </a:r>
            <a:r>
              <a:rPr lang="en-US" sz="3000" dirty="0" smtClean="0"/>
              <a:t>which passes knowledge; that you may be filled with all the fullness of God. </a:t>
            </a:r>
          </a:p>
          <a:p>
            <a:pPr lvl="1"/>
            <a:r>
              <a:rPr lang="en-US" sz="3000" dirty="0" smtClean="0">
                <a:solidFill>
                  <a:srgbClr val="FFC000"/>
                </a:solidFill>
              </a:rPr>
              <a:t>1 </a:t>
            </a:r>
            <a:r>
              <a:rPr lang="en-US" sz="3000" dirty="0" err="1" smtClean="0">
                <a:solidFill>
                  <a:srgbClr val="FFC000"/>
                </a:solidFill>
              </a:rPr>
              <a:t>Thess</a:t>
            </a:r>
            <a:r>
              <a:rPr lang="en-US" sz="3000" dirty="0" smtClean="0">
                <a:solidFill>
                  <a:srgbClr val="FFC000"/>
                </a:solidFill>
              </a:rPr>
              <a:t> 3:12 </a:t>
            </a:r>
            <a:r>
              <a:rPr lang="en-US" sz="3000" dirty="0" smtClean="0"/>
              <a:t>And may the Lord make you </a:t>
            </a:r>
            <a:r>
              <a:rPr lang="en-US" sz="3000" dirty="0" smtClean="0">
                <a:solidFill>
                  <a:srgbClr val="FFC000"/>
                </a:solidFill>
              </a:rPr>
              <a:t>increase and abound in love</a:t>
            </a:r>
            <a:r>
              <a:rPr lang="en-US" sz="3000" dirty="0" smtClean="0"/>
              <a:t> to one another and to all, just as we do to you..</a:t>
            </a:r>
          </a:p>
          <a:p>
            <a:pPr lvl="1"/>
            <a:r>
              <a:rPr lang="en-US" sz="3000" dirty="0" smtClean="0">
                <a:solidFill>
                  <a:srgbClr val="FFC000"/>
                </a:solidFill>
              </a:rPr>
              <a:t>Philippians 1:9 </a:t>
            </a:r>
            <a:r>
              <a:rPr lang="en-US" sz="3000" dirty="0" smtClean="0"/>
              <a:t>And this I pray, that </a:t>
            </a:r>
            <a:r>
              <a:rPr lang="en-US" sz="3000" dirty="0" smtClean="0">
                <a:solidFill>
                  <a:srgbClr val="FFC000"/>
                </a:solidFill>
              </a:rPr>
              <a:t>your love may abound still more and more </a:t>
            </a:r>
            <a:r>
              <a:rPr lang="en-US" sz="3000" dirty="0" smtClean="0"/>
              <a:t>in knowledge and all discernment..</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1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1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ursue_Love_Slide.jpg"/>
          <p:cNvPicPr>
            <a:picLocks noChangeAspect="1"/>
          </p:cNvPicPr>
          <p:nvPr/>
        </p:nvPicPr>
        <p:blipFill>
          <a:blip r:embed="rId2" cstate="print">
            <a:lum bright="-5000" contrast="10000"/>
          </a:blip>
          <a:srcRect t="14667"/>
          <a:stretch>
            <a:fillRect/>
          </a:stretch>
        </p:blipFill>
        <p:spPr>
          <a:xfrm>
            <a:off x="0" y="1611730"/>
            <a:ext cx="9144000" cy="4389020"/>
          </a:xfrm>
          <a:prstGeom prst="rect">
            <a:avLst/>
          </a:prstGeom>
        </p:spPr>
      </p:pic>
      <p:sp>
        <p:nvSpPr>
          <p:cNvPr id="5" name="Rectangle 4"/>
          <p:cNvSpPr/>
          <p:nvPr/>
        </p:nvSpPr>
        <p:spPr>
          <a:xfrm>
            <a:off x="0" y="1600200"/>
            <a:ext cx="9144000" cy="44196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normAutofit/>
          </a:bodyPr>
          <a:lstStyle/>
          <a:p>
            <a:r>
              <a:rPr lang="en-US" sz="3600" dirty="0" smtClean="0"/>
              <a:t>How to Cultivate Love..</a:t>
            </a:r>
            <a:endParaRPr lang="en-US" sz="3600" dirty="0"/>
          </a:p>
        </p:txBody>
      </p:sp>
      <p:sp>
        <p:nvSpPr>
          <p:cNvPr id="7" name="Content Placeholder 6"/>
          <p:cNvSpPr>
            <a:spLocks noGrp="1"/>
          </p:cNvSpPr>
          <p:nvPr>
            <p:ph idx="1"/>
          </p:nvPr>
        </p:nvSpPr>
        <p:spPr/>
        <p:txBody>
          <a:bodyPr>
            <a:normAutofit/>
          </a:bodyPr>
          <a:lstStyle/>
          <a:p>
            <a:r>
              <a:rPr lang="en-US" dirty="0" smtClean="0">
                <a:solidFill>
                  <a:srgbClr val="FFC000"/>
                </a:solidFill>
              </a:rPr>
              <a:t>Learn to express love</a:t>
            </a:r>
            <a:r>
              <a:rPr lang="en-US" dirty="0" smtClean="0"/>
              <a:t>..</a:t>
            </a:r>
          </a:p>
          <a:p>
            <a:pPr lvl="1"/>
            <a:r>
              <a:rPr lang="en-US" dirty="0" smtClean="0"/>
              <a:t>Put it into words…</a:t>
            </a:r>
          </a:p>
          <a:p>
            <a:pPr lvl="2">
              <a:lnSpc>
                <a:spcPts val="2400"/>
              </a:lnSpc>
            </a:pPr>
            <a:r>
              <a:rPr lang="en-US" sz="2600" dirty="0" smtClean="0">
                <a:solidFill>
                  <a:srgbClr val="FFC000"/>
                </a:solidFill>
              </a:rPr>
              <a:t>Matthew 3:17 </a:t>
            </a:r>
            <a:r>
              <a:rPr lang="en-US" sz="2600" dirty="0" smtClean="0"/>
              <a:t>"This is My beloved Son, in whom I am well pleased." </a:t>
            </a:r>
          </a:p>
          <a:p>
            <a:pPr lvl="2">
              <a:lnSpc>
                <a:spcPts val="2400"/>
              </a:lnSpc>
            </a:pPr>
            <a:r>
              <a:rPr lang="en-US" sz="2600" dirty="0" smtClean="0">
                <a:solidFill>
                  <a:srgbClr val="FFC000"/>
                </a:solidFill>
              </a:rPr>
              <a:t>John 15:9 </a:t>
            </a:r>
            <a:r>
              <a:rPr lang="en-US" sz="2600" dirty="0" smtClean="0"/>
              <a:t>"As the Father loved Me, I also have loved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1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1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ursue_Love_Slide.jpg"/>
          <p:cNvPicPr>
            <a:picLocks noChangeAspect="1"/>
          </p:cNvPicPr>
          <p:nvPr/>
        </p:nvPicPr>
        <p:blipFill>
          <a:blip r:embed="rId2" cstate="print">
            <a:lum bright="-5000" contrast="10000"/>
          </a:blip>
          <a:srcRect t="14667"/>
          <a:stretch>
            <a:fillRect/>
          </a:stretch>
        </p:blipFill>
        <p:spPr>
          <a:xfrm>
            <a:off x="0" y="1611730"/>
            <a:ext cx="9144000" cy="4389020"/>
          </a:xfrm>
          <a:prstGeom prst="rect">
            <a:avLst/>
          </a:prstGeom>
        </p:spPr>
      </p:pic>
      <p:sp>
        <p:nvSpPr>
          <p:cNvPr id="5" name="Rectangle 4"/>
          <p:cNvSpPr/>
          <p:nvPr/>
        </p:nvSpPr>
        <p:spPr>
          <a:xfrm>
            <a:off x="0" y="1600200"/>
            <a:ext cx="9144000" cy="44196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normAutofit/>
          </a:bodyPr>
          <a:lstStyle/>
          <a:p>
            <a:r>
              <a:rPr lang="en-US" sz="3600" dirty="0" smtClean="0"/>
              <a:t>How to Cultivate Love..</a:t>
            </a:r>
            <a:endParaRPr lang="en-US" sz="3600" dirty="0"/>
          </a:p>
        </p:txBody>
      </p:sp>
      <p:sp>
        <p:nvSpPr>
          <p:cNvPr id="7" name="Content Placeholder 6"/>
          <p:cNvSpPr>
            <a:spLocks noGrp="1"/>
          </p:cNvSpPr>
          <p:nvPr>
            <p:ph idx="1"/>
          </p:nvPr>
        </p:nvSpPr>
        <p:spPr/>
        <p:txBody>
          <a:bodyPr>
            <a:normAutofit/>
          </a:bodyPr>
          <a:lstStyle/>
          <a:p>
            <a:r>
              <a:rPr lang="en-US" dirty="0" smtClean="0">
                <a:solidFill>
                  <a:srgbClr val="FFC000"/>
                </a:solidFill>
              </a:rPr>
              <a:t>Express heartfelt love</a:t>
            </a:r>
            <a:r>
              <a:rPr lang="en-US" dirty="0" smtClean="0"/>
              <a:t>..</a:t>
            </a:r>
          </a:p>
          <a:p>
            <a:pPr lvl="1">
              <a:lnSpc>
                <a:spcPts val="2400"/>
              </a:lnSpc>
            </a:pPr>
            <a:r>
              <a:rPr lang="en-US" sz="2400" dirty="0" smtClean="0"/>
              <a:t>Philemon 7 For we have great joy and consolation in your love, because the hearts of the saints have been refreshed by you, brother. </a:t>
            </a:r>
          </a:p>
          <a:p>
            <a:pPr lvl="1">
              <a:lnSpc>
                <a:spcPts val="2400"/>
              </a:lnSpc>
            </a:pPr>
            <a:r>
              <a:rPr lang="en-US" sz="2400" dirty="0" smtClean="0"/>
              <a:t>Philippians 1:7-8  just as it is right for me to think this of you all, because I have you in my heart, inasmuch as both in my chains and in the defense and confirmation of the gospel, you all are partakers with me of grace. 8 For God is my witness, how greatly I long for you all with the affection of Jesus Christ. </a:t>
            </a:r>
          </a:p>
          <a:p>
            <a:pPr lvl="1"/>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1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ursue_Love_Slide.jpg"/>
          <p:cNvPicPr>
            <a:picLocks noChangeAspect="1"/>
          </p:cNvPicPr>
          <p:nvPr/>
        </p:nvPicPr>
        <p:blipFill>
          <a:blip r:embed="rId2" cstate="print">
            <a:lum bright="-5000" contrast="10000"/>
          </a:blip>
          <a:srcRect t="14667"/>
          <a:stretch>
            <a:fillRect/>
          </a:stretch>
        </p:blipFill>
        <p:spPr>
          <a:xfrm>
            <a:off x="0" y="1611730"/>
            <a:ext cx="9144000" cy="4389020"/>
          </a:xfrm>
          <a:prstGeom prst="rect">
            <a:avLst/>
          </a:prstGeom>
        </p:spPr>
      </p:pic>
      <p:sp>
        <p:nvSpPr>
          <p:cNvPr id="5" name="Rectangle 4"/>
          <p:cNvSpPr/>
          <p:nvPr/>
        </p:nvSpPr>
        <p:spPr>
          <a:xfrm>
            <a:off x="0" y="1600200"/>
            <a:ext cx="9144000" cy="44196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normAutofit/>
          </a:bodyPr>
          <a:lstStyle/>
          <a:p>
            <a:r>
              <a:rPr lang="en-US" sz="3600" dirty="0" smtClean="0"/>
              <a:t>How to Cultivate Love..</a:t>
            </a:r>
            <a:endParaRPr lang="en-US" sz="3600" dirty="0"/>
          </a:p>
        </p:txBody>
      </p:sp>
      <p:sp>
        <p:nvSpPr>
          <p:cNvPr id="7" name="Content Placeholder 6"/>
          <p:cNvSpPr>
            <a:spLocks noGrp="1"/>
          </p:cNvSpPr>
          <p:nvPr>
            <p:ph idx="1"/>
          </p:nvPr>
        </p:nvSpPr>
        <p:spPr>
          <a:xfrm>
            <a:off x="228600" y="1676400"/>
            <a:ext cx="8686800" cy="4343400"/>
          </a:xfrm>
        </p:spPr>
        <p:txBody>
          <a:bodyPr>
            <a:normAutofit/>
          </a:bodyPr>
          <a:lstStyle/>
          <a:p>
            <a:r>
              <a:rPr lang="en-US" dirty="0" smtClean="0">
                <a:solidFill>
                  <a:srgbClr val="FFC000"/>
                </a:solidFill>
              </a:rPr>
              <a:t>Show physical signs of affection</a:t>
            </a:r>
            <a:r>
              <a:rPr lang="en-US" dirty="0" smtClean="0"/>
              <a:t>..</a:t>
            </a:r>
          </a:p>
          <a:p>
            <a:pPr lvl="1">
              <a:lnSpc>
                <a:spcPts val="2800"/>
              </a:lnSpc>
              <a:spcBef>
                <a:spcPts val="0"/>
              </a:spcBef>
            </a:pPr>
            <a:r>
              <a:rPr lang="en-US" dirty="0" smtClean="0">
                <a:solidFill>
                  <a:srgbClr val="FFC000"/>
                </a:solidFill>
              </a:rPr>
              <a:t>1 Peter 5:14</a:t>
            </a:r>
            <a:r>
              <a:rPr lang="en-US" dirty="0" smtClean="0"/>
              <a:t> Greet one another with a </a:t>
            </a:r>
            <a:r>
              <a:rPr lang="en-US" dirty="0" smtClean="0">
                <a:solidFill>
                  <a:srgbClr val="FFC000"/>
                </a:solidFill>
              </a:rPr>
              <a:t>kiss of love</a:t>
            </a:r>
            <a:r>
              <a:rPr lang="en-US" dirty="0" smtClean="0"/>
              <a:t>.</a:t>
            </a:r>
          </a:p>
          <a:p>
            <a:pPr lvl="1">
              <a:lnSpc>
                <a:spcPts val="2800"/>
              </a:lnSpc>
              <a:spcBef>
                <a:spcPts val="0"/>
              </a:spcBef>
            </a:pPr>
            <a:r>
              <a:rPr lang="en-US" dirty="0" smtClean="0">
                <a:solidFill>
                  <a:srgbClr val="FFC000"/>
                </a:solidFill>
              </a:rPr>
              <a:t>1 Pet 1:22 </a:t>
            </a:r>
            <a:r>
              <a:rPr lang="en-US" dirty="0" smtClean="0"/>
              <a:t>love one another </a:t>
            </a:r>
            <a:r>
              <a:rPr lang="en-US" dirty="0" smtClean="0">
                <a:solidFill>
                  <a:srgbClr val="FFC000"/>
                </a:solidFill>
              </a:rPr>
              <a:t>fervently</a:t>
            </a:r>
            <a:r>
              <a:rPr lang="en-US" dirty="0" smtClean="0"/>
              <a:t> with a pure heart.</a:t>
            </a:r>
          </a:p>
          <a:p>
            <a:pPr lvl="1">
              <a:lnSpc>
                <a:spcPts val="2800"/>
              </a:lnSpc>
              <a:spcBef>
                <a:spcPts val="0"/>
              </a:spcBef>
            </a:pPr>
            <a:r>
              <a:rPr lang="en-US" dirty="0" smtClean="0">
                <a:solidFill>
                  <a:srgbClr val="FFC000"/>
                </a:solidFill>
              </a:rPr>
              <a:t>1 Pet 4:8 </a:t>
            </a:r>
            <a:r>
              <a:rPr lang="en-US" dirty="0" smtClean="0"/>
              <a:t>And above all things have </a:t>
            </a:r>
            <a:r>
              <a:rPr lang="en-US" dirty="0" smtClean="0">
                <a:solidFill>
                  <a:srgbClr val="FFC000"/>
                </a:solidFill>
              </a:rPr>
              <a:t>fervent love </a:t>
            </a:r>
            <a:r>
              <a:rPr lang="en-US" dirty="0" smtClean="0"/>
              <a:t>for one another.</a:t>
            </a:r>
          </a:p>
          <a:p>
            <a:pPr lvl="1">
              <a:lnSpc>
                <a:spcPts val="2800"/>
              </a:lnSpc>
              <a:spcBef>
                <a:spcPts val="0"/>
              </a:spcBef>
            </a:pPr>
            <a:r>
              <a:rPr lang="en-US" dirty="0" smtClean="0">
                <a:solidFill>
                  <a:srgbClr val="FFC000"/>
                </a:solidFill>
              </a:rPr>
              <a:t>Acts 20:37 </a:t>
            </a:r>
            <a:r>
              <a:rPr lang="en-US" dirty="0" smtClean="0"/>
              <a:t>Then they all wept freely, and </a:t>
            </a:r>
            <a:r>
              <a:rPr lang="en-US" dirty="0" smtClean="0">
                <a:solidFill>
                  <a:srgbClr val="FFC000"/>
                </a:solidFill>
              </a:rPr>
              <a:t>fell on Paul's neck</a:t>
            </a:r>
            <a:r>
              <a:rPr lang="en-US" dirty="0" smtClean="0"/>
              <a:t> and </a:t>
            </a:r>
            <a:r>
              <a:rPr lang="en-US" dirty="0" smtClean="0">
                <a:solidFill>
                  <a:srgbClr val="FFC000"/>
                </a:solidFill>
              </a:rPr>
              <a:t>kissed him</a:t>
            </a:r>
            <a:r>
              <a:rPr lang="en-US" dirty="0" smtClean="0"/>
              <a:t>.</a:t>
            </a:r>
          </a:p>
          <a:p>
            <a:pPr lvl="1">
              <a:lnSpc>
                <a:spcPts val="2400"/>
              </a:lnSpc>
              <a:buNone/>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1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1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1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lated-cardiomyopathy.jpg"/>
          <p:cNvPicPr>
            <a:picLocks noChangeAspect="1"/>
          </p:cNvPicPr>
          <p:nvPr/>
        </p:nvPicPr>
        <p:blipFill>
          <a:blip r:embed="rId2" cstate="print">
            <a:lum bright="-10000" contrast="10000"/>
          </a:blip>
          <a:stretch>
            <a:fillRect/>
          </a:stretch>
        </p:blipFill>
        <p:spPr>
          <a:xfrm>
            <a:off x="0" y="1371600"/>
            <a:ext cx="9144000" cy="3413760"/>
          </a:xfrm>
          <a:prstGeom prst="rect">
            <a:avLst/>
          </a:prstGeom>
        </p:spPr>
      </p:pic>
      <p:sp>
        <p:nvSpPr>
          <p:cNvPr id="3" name="Title 2"/>
          <p:cNvSpPr>
            <a:spLocks noGrp="1"/>
          </p:cNvSpPr>
          <p:nvPr>
            <p:ph type="title"/>
          </p:nvPr>
        </p:nvSpPr>
        <p:spPr/>
        <p:txBody>
          <a:bodyPr>
            <a:normAutofit/>
          </a:bodyPr>
          <a:lstStyle/>
          <a:p>
            <a:r>
              <a:rPr lang="en-US" dirty="0" smtClean="0"/>
              <a:t>A church in crisis..</a:t>
            </a:r>
            <a:endParaRPr lang="en-US" dirty="0"/>
          </a:p>
        </p:txBody>
      </p:sp>
      <p:sp>
        <p:nvSpPr>
          <p:cNvPr id="5" name="Content Placeholder 4"/>
          <p:cNvSpPr>
            <a:spLocks noGrp="1"/>
          </p:cNvSpPr>
          <p:nvPr>
            <p:ph idx="1"/>
          </p:nvPr>
        </p:nvSpPr>
        <p:spPr>
          <a:xfrm>
            <a:off x="381000" y="4876800"/>
            <a:ext cx="8305800" cy="1143000"/>
          </a:xfrm>
        </p:spPr>
        <p:txBody>
          <a:bodyPr anchor="ctr">
            <a:noAutofit/>
          </a:bodyPr>
          <a:lstStyle/>
          <a:p>
            <a:pPr algn="ctr">
              <a:lnSpc>
                <a:spcPts val="3200"/>
              </a:lnSpc>
              <a:spcBef>
                <a:spcPts val="0"/>
              </a:spcBef>
              <a:buNone/>
            </a:pPr>
            <a:r>
              <a:rPr lang="en-US" sz="3200" dirty="0" smtClean="0"/>
              <a:t>Spiritual heart disease in church ..</a:t>
            </a:r>
          </a:p>
          <a:p>
            <a:pPr algn="ctr">
              <a:lnSpc>
                <a:spcPts val="3200"/>
              </a:lnSpc>
              <a:spcBef>
                <a:spcPts val="0"/>
              </a:spcBef>
              <a:buNone/>
            </a:pPr>
            <a:r>
              <a:rPr lang="en-US" sz="3200" dirty="0" smtClean="0"/>
              <a:t>untreated the church would eventually die</a:t>
            </a:r>
            <a:endParaRPr lang="en-US" sz="3200" dirty="0"/>
          </a:p>
        </p:txBody>
      </p:sp>
      <p:sp>
        <p:nvSpPr>
          <p:cNvPr id="6" name="TextBox 5"/>
          <p:cNvSpPr txBox="1"/>
          <p:nvPr/>
        </p:nvSpPr>
        <p:spPr>
          <a:xfrm>
            <a:off x="914400" y="5943600"/>
            <a:ext cx="3733800" cy="646331"/>
          </a:xfrm>
          <a:prstGeom prst="rect">
            <a:avLst/>
          </a:prstGeom>
          <a:noFill/>
        </p:spPr>
        <p:txBody>
          <a:bodyPr wrap="square" rtlCol="0">
            <a:spAutoFit/>
          </a:bodyPr>
          <a:lstStyle/>
          <a:p>
            <a:pPr algn="ctr"/>
            <a:r>
              <a:rPr lang="en-US" sz="3600" i="1" dirty="0" smtClean="0">
                <a:solidFill>
                  <a:srgbClr val="FFC000"/>
                </a:solidFill>
              </a:rPr>
              <a:t>“L</a:t>
            </a:r>
            <a:r>
              <a:rPr lang="en-US" sz="2800" i="1" dirty="0" smtClean="0">
                <a:solidFill>
                  <a:srgbClr val="FFC000"/>
                </a:solidFill>
              </a:rPr>
              <a:t>OVE  </a:t>
            </a:r>
            <a:r>
              <a:rPr lang="en-US" sz="3600" i="1" dirty="0" smtClean="0">
                <a:solidFill>
                  <a:srgbClr val="FFC000"/>
                </a:solidFill>
              </a:rPr>
              <a:t>D</a:t>
            </a:r>
            <a:r>
              <a:rPr lang="en-US" sz="2800" i="1" dirty="0" smtClean="0">
                <a:solidFill>
                  <a:srgbClr val="FFC000"/>
                </a:solidFill>
              </a:rPr>
              <a:t>EFICIENCY”</a:t>
            </a:r>
            <a:endParaRPr lang="en-US" sz="2800" i="1" dirty="0">
              <a:solidFill>
                <a:srgbClr val="FFC000"/>
              </a:solidFill>
            </a:endParaRPr>
          </a:p>
        </p:txBody>
      </p:sp>
      <p:cxnSp>
        <p:nvCxnSpPr>
          <p:cNvPr id="8" name="Straight Connector 7"/>
          <p:cNvCxnSpPr/>
          <p:nvPr/>
        </p:nvCxnSpPr>
        <p:spPr>
          <a:xfrm flipH="1">
            <a:off x="2895600" y="5791200"/>
            <a:ext cx="381000" cy="30480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dissolve">
                                      <p:cBhvr>
                                        <p:cTn id="18"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7999"/>
          </a:xfrm>
          <a:prstGeom prst="rect">
            <a:avLst/>
          </a:prstGeom>
        </p:spPr>
      </p:pic>
      <p:pic>
        <p:nvPicPr>
          <p:cNvPr id="11" name="Picture 10" descr="LoveorDie gray.jpg"/>
          <p:cNvPicPr>
            <a:picLocks noChangeAspect="1"/>
          </p:cNvPicPr>
          <p:nvPr/>
        </p:nvPicPr>
        <p:blipFill>
          <a:blip r:embed="rId4" cstate="print">
            <a:lum bright="-25000" contrast="10000"/>
          </a:blip>
          <a:srcRect r="5825"/>
          <a:stretch>
            <a:fillRect/>
          </a:stretch>
        </p:blipFill>
        <p:spPr>
          <a:xfrm>
            <a:off x="0" y="0"/>
            <a:ext cx="9144000" cy="6858000"/>
          </a:xfrm>
          <a:prstGeom prst="rect">
            <a:avLst/>
          </a:prstGeom>
        </p:spPr>
      </p:pic>
      <p:sp>
        <p:nvSpPr>
          <p:cNvPr id="6" name="Title 5"/>
          <p:cNvSpPr>
            <a:spLocks noGrp="1"/>
          </p:cNvSpPr>
          <p:nvPr>
            <p:ph type="ctrTitle"/>
          </p:nvPr>
        </p:nvSpPr>
        <p:spPr>
          <a:xfrm>
            <a:off x="609600" y="304800"/>
            <a:ext cx="7772400" cy="1066800"/>
          </a:xfrm>
        </p:spPr>
        <p:txBody>
          <a:bodyPr>
            <a:normAutofit/>
          </a:bodyPr>
          <a:lstStyle/>
          <a:p>
            <a:r>
              <a:rPr lang="en-US" dirty="0" smtClean="0"/>
              <a:t>Christ’s Wake-up Call</a:t>
            </a:r>
            <a:endParaRPr lang="en-US" dirty="0"/>
          </a:p>
        </p:txBody>
      </p:sp>
      <p:sp>
        <p:nvSpPr>
          <p:cNvPr id="7" name="Subtitle 6"/>
          <p:cNvSpPr>
            <a:spLocks noGrp="1"/>
          </p:cNvSpPr>
          <p:nvPr>
            <p:ph type="subTitle" idx="1"/>
          </p:nvPr>
        </p:nvSpPr>
        <p:spPr>
          <a:xfrm>
            <a:off x="1447800" y="6019800"/>
            <a:ext cx="6400800" cy="685800"/>
          </a:xfrm>
        </p:spPr>
        <p:txBody>
          <a:bodyPr>
            <a:normAutofit/>
          </a:bodyPr>
          <a:lstStyle/>
          <a:p>
            <a:r>
              <a:rPr lang="en-US" dirty="0" smtClean="0"/>
              <a:t>Revelation 2:1-7</a:t>
            </a:r>
            <a:endParaRPr lang="en-US" dirty="0"/>
          </a:p>
        </p:txBody>
      </p:sp>
      <p:pic>
        <p:nvPicPr>
          <p:cNvPr id="8" name="Picture 7" descr="Strauch_Love_Or_Die.jpg"/>
          <p:cNvPicPr>
            <a:picLocks noChangeAspect="1"/>
          </p:cNvPicPr>
          <p:nvPr/>
        </p:nvPicPr>
        <p:blipFill>
          <a:blip r:embed="rId5" cstate="print">
            <a:lum bright="-10000" contrast="10000"/>
          </a:blip>
          <a:stretch>
            <a:fillRect/>
          </a:stretch>
        </p:blipFill>
        <p:spPr>
          <a:xfrm>
            <a:off x="-2865" y="1447800"/>
            <a:ext cx="9146865" cy="4419600"/>
          </a:xfrm>
          <a:prstGeom prst="rect">
            <a:avLst/>
          </a:prstGeom>
          <a:effectLst>
            <a:glow rad="63500">
              <a:schemeClr val="tx1">
                <a:alpha val="40000"/>
              </a:schemeClr>
            </a:glow>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7999"/>
          </a:xfrm>
          <a:prstGeom prst="rect">
            <a:avLst/>
          </a:prstGeom>
        </p:spPr>
      </p:pic>
      <p:pic>
        <p:nvPicPr>
          <p:cNvPr id="11" name="Picture 10" descr="LoveorDie gray.jpg"/>
          <p:cNvPicPr>
            <a:picLocks noChangeAspect="1"/>
          </p:cNvPicPr>
          <p:nvPr/>
        </p:nvPicPr>
        <p:blipFill>
          <a:blip r:embed="rId4" cstate="print">
            <a:lum bright="-25000" contrast="10000"/>
          </a:blip>
          <a:srcRect r="5825"/>
          <a:stretch>
            <a:fillRect/>
          </a:stretch>
        </p:blipFill>
        <p:spPr>
          <a:xfrm>
            <a:off x="0" y="0"/>
            <a:ext cx="9144000" cy="6858000"/>
          </a:xfrm>
          <a:prstGeom prst="rect">
            <a:avLst/>
          </a:prstGeom>
        </p:spPr>
      </p:pic>
      <p:sp>
        <p:nvSpPr>
          <p:cNvPr id="6" name="Title 5"/>
          <p:cNvSpPr>
            <a:spLocks noGrp="1"/>
          </p:cNvSpPr>
          <p:nvPr>
            <p:ph type="ctrTitle"/>
          </p:nvPr>
        </p:nvSpPr>
        <p:spPr>
          <a:xfrm>
            <a:off x="609600" y="304800"/>
            <a:ext cx="7772400" cy="1066800"/>
          </a:xfrm>
        </p:spPr>
        <p:txBody>
          <a:bodyPr>
            <a:normAutofit/>
          </a:bodyPr>
          <a:lstStyle/>
          <a:p>
            <a:r>
              <a:rPr lang="en-US" dirty="0" smtClean="0"/>
              <a:t>Christ’s Wake-up Call</a:t>
            </a:r>
            <a:endParaRPr lang="en-US" dirty="0"/>
          </a:p>
        </p:txBody>
      </p:sp>
      <p:sp>
        <p:nvSpPr>
          <p:cNvPr id="7" name="Subtitle 6"/>
          <p:cNvSpPr>
            <a:spLocks noGrp="1"/>
          </p:cNvSpPr>
          <p:nvPr>
            <p:ph type="subTitle" idx="1"/>
          </p:nvPr>
        </p:nvSpPr>
        <p:spPr>
          <a:xfrm>
            <a:off x="1447800" y="6019800"/>
            <a:ext cx="6400800" cy="685800"/>
          </a:xfrm>
        </p:spPr>
        <p:txBody>
          <a:bodyPr>
            <a:normAutofit/>
          </a:bodyPr>
          <a:lstStyle/>
          <a:p>
            <a:r>
              <a:rPr lang="en-US" dirty="0" smtClean="0"/>
              <a:t>Revelation 2:1-7</a:t>
            </a:r>
            <a:endParaRPr lang="en-US" dirty="0"/>
          </a:p>
        </p:txBody>
      </p:sp>
      <p:pic>
        <p:nvPicPr>
          <p:cNvPr id="8" name="Picture 7" descr="Strauch_Love_Or_Die.jpg"/>
          <p:cNvPicPr>
            <a:picLocks noChangeAspect="1"/>
          </p:cNvPicPr>
          <p:nvPr/>
        </p:nvPicPr>
        <p:blipFill>
          <a:blip r:embed="rId5" cstate="print">
            <a:lum bright="-10000" contrast="10000"/>
          </a:blip>
          <a:stretch>
            <a:fillRect/>
          </a:stretch>
        </p:blipFill>
        <p:spPr>
          <a:xfrm>
            <a:off x="-2865" y="1447800"/>
            <a:ext cx="9146865" cy="4419600"/>
          </a:xfrm>
          <a:prstGeom prst="rect">
            <a:avLst/>
          </a:prstGeom>
          <a:effectLst>
            <a:glow rad="63500">
              <a:schemeClr val="tx1">
                <a:alpha val="40000"/>
              </a:schemeClr>
            </a:glo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descr="Message to the seven churches.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sp>
        <p:nvSpPr>
          <p:cNvPr id="17" name="Rectangle 16"/>
          <p:cNvSpPr/>
          <p:nvPr/>
        </p:nvSpPr>
        <p:spPr>
          <a:xfrm>
            <a:off x="914400" y="3657600"/>
            <a:ext cx="1676400" cy="685800"/>
          </a:xfrm>
          <a:prstGeom prst="rect">
            <a:avLst/>
          </a:prstGeom>
          <a:noFill/>
          <a:ln w="63500">
            <a:solidFill>
              <a:srgbClr val="FFFF00"/>
            </a:solid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139700">
                  <a:schemeClr val="accent6">
                    <a:satMod val="175000"/>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descr="Christ among lampstands.jpg"/>
          <p:cNvPicPr>
            <a:picLocks noChangeAspect="1"/>
          </p:cNvPicPr>
          <p:nvPr/>
        </p:nvPicPr>
        <p:blipFill>
          <a:blip r:embed="rId2" cstate="print">
            <a:lum bright="-10000" contrast="10000"/>
          </a:blip>
          <a:stretch>
            <a:fillRect/>
          </a:stretch>
        </p:blipFill>
        <p:spPr>
          <a:xfrm>
            <a:off x="1447800" y="457200"/>
            <a:ext cx="6324600" cy="5473700"/>
          </a:xfrm>
          <a:prstGeom prst="rect">
            <a:avLst/>
          </a:prstGeom>
        </p:spPr>
      </p:pic>
      <p:sp>
        <p:nvSpPr>
          <p:cNvPr id="5" name="Rectangle 4"/>
          <p:cNvSpPr/>
          <p:nvPr/>
        </p:nvSpPr>
        <p:spPr>
          <a:xfrm>
            <a:off x="0" y="0"/>
            <a:ext cx="9144000" cy="6858000"/>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04800" y="228600"/>
            <a:ext cx="5181600" cy="868362"/>
          </a:xfrm>
        </p:spPr>
        <p:txBody>
          <a:bodyPr/>
          <a:lstStyle/>
          <a:p>
            <a:r>
              <a:rPr lang="en-US" dirty="0" smtClean="0"/>
              <a:t>Description of Christ</a:t>
            </a:r>
            <a:endParaRPr lang="en-US" dirty="0"/>
          </a:p>
        </p:txBody>
      </p:sp>
      <p:sp>
        <p:nvSpPr>
          <p:cNvPr id="7" name="Content Placeholder 6"/>
          <p:cNvSpPr>
            <a:spLocks noGrp="1"/>
          </p:cNvSpPr>
          <p:nvPr>
            <p:ph idx="1"/>
          </p:nvPr>
        </p:nvSpPr>
        <p:spPr>
          <a:xfrm>
            <a:off x="457200" y="4876800"/>
            <a:ext cx="8382000" cy="1752600"/>
          </a:xfrm>
          <a:solidFill>
            <a:schemeClr val="tx1">
              <a:alpha val="60000"/>
            </a:schemeClr>
          </a:solidFill>
        </p:spPr>
        <p:txBody>
          <a:bodyPr anchor="ctr">
            <a:normAutofit fontScale="85000" lnSpcReduction="10000"/>
          </a:bodyPr>
          <a:lstStyle/>
          <a:p>
            <a:pPr>
              <a:lnSpc>
                <a:spcPts val="2900"/>
              </a:lnSpc>
            </a:pPr>
            <a:r>
              <a:rPr lang="en-US" dirty="0" smtClean="0"/>
              <a:t>Rev 2:1 "To the angel of the church of Ephesus write, 'These things says He who </a:t>
            </a:r>
            <a:r>
              <a:rPr lang="en-US" dirty="0" smtClean="0">
                <a:solidFill>
                  <a:srgbClr val="FFC000"/>
                </a:solidFill>
              </a:rPr>
              <a:t>holds the seven stars</a:t>
            </a:r>
            <a:r>
              <a:rPr lang="en-US" dirty="0" smtClean="0"/>
              <a:t> in His right hand, who </a:t>
            </a:r>
            <a:r>
              <a:rPr lang="en-US" dirty="0" smtClean="0">
                <a:solidFill>
                  <a:srgbClr val="FFC000"/>
                </a:solidFill>
              </a:rPr>
              <a:t>walks in the midst of the seven golden </a:t>
            </a:r>
            <a:r>
              <a:rPr lang="en-US" dirty="0" err="1" smtClean="0">
                <a:solidFill>
                  <a:srgbClr val="FFC000"/>
                </a:solidFill>
              </a:rPr>
              <a:t>lampstands</a:t>
            </a:r>
            <a:r>
              <a:rPr lang="en-US" dirty="0" smtClean="0"/>
              <a:t>..” </a:t>
            </a:r>
          </a:p>
        </p:txBody>
      </p:sp>
      <p:sp>
        <p:nvSpPr>
          <p:cNvPr id="8" name="TextBox 7"/>
          <p:cNvSpPr txBox="1"/>
          <p:nvPr/>
        </p:nvSpPr>
        <p:spPr>
          <a:xfrm>
            <a:off x="457200" y="1524000"/>
            <a:ext cx="1981200" cy="523220"/>
          </a:xfrm>
          <a:prstGeom prst="rect">
            <a:avLst/>
          </a:prstGeom>
          <a:noFill/>
        </p:spPr>
        <p:txBody>
          <a:bodyPr wrap="square" rtlCol="0">
            <a:spAutoFit/>
          </a:bodyPr>
          <a:lstStyle/>
          <a:p>
            <a:pPr algn="ctr"/>
            <a:r>
              <a:rPr lang="en-US" sz="2800" dirty="0" smtClean="0">
                <a:solidFill>
                  <a:srgbClr val="FFC000"/>
                </a:solidFill>
                <a:latin typeface="Georgia" pitchFamily="18" charset="0"/>
              </a:rPr>
              <a:t>His Power</a:t>
            </a:r>
            <a:endParaRPr lang="en-US" sz="2800" dirty="0">
              <a:solidFill>
                <a:srgbClr val="FFC000"/>
              </a:solidFill>
              <a:latin typeface="Georgia" pitchFamily="18" charset="0"/>
            </a:endParaRPr>
          </a:p>
        </p:txBody>
      </p:sp>
      <p:cxnSp>
        <p:nvCxnSpPr>
          <p:cNvPr id="10" name="Straight Arrow Connector 9"/>
          <p:cNvCxnSpPr/>
          <p:nvPr/>
        </p:nvCxnSpPr>
        <p:spPr>
          <a:xfrm>
            <a:off x="609600" y="1981200"/>
            <a:ext cx="18288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629400" y="3352800"/>
            <a:ext cx="2286000" cy="523220"/>
          </a:xfrm>
          <a:prstGeom prst="rect">
            <a:avLst/>
          </a:prstGeom>
          <a:noFill/>
        </p:spPr>
        <p:txBody>
          <a:bodyPr wrap="square" rtlCol="0">
            <a:spAutoFit/>
          </a:bodyPr>
          <a:lstStyle/>
          <a:p>
            <a:pPr algn="ctr"/>
            <a:r>
              <a:rPr lang="en-US" sz="2800" dirty="0" smtClean="0">
                <a:solidFill>
                  <a:srgbClr val="FFC000"/>
                </a:solidFill>
                <a:latin typeface="Georgia" pitchFamily="18" charset="0"/>
              </a:rPr>
              <a:t>His Presence</a:t>
            </a:r>
            <a:endParaRPr lang="en-US" sz="2800" dirty="0">
              <a:solidFill>
                <a:srgbClr val="FFC000"/>
              </a:solidFill>
              <a:latin typeface="Georgia" pitchFamily="18" charset="0"/>
            </a:endParaRPr>
          </a:p>
        </p:txBody>
      </p:sp>
      <p:cxnSp>
        <p:nvCxnSpPr>
          <p:cNvPr id="13" name="Straight Arrow Connector 12"/>
          <p:cNvCxnSpPr/>
          <p:nvPr/>
        </p:nvCxnSpPr>
        <p:spPr>
          <a:xfrm flipH="1">
            <a:off x="6553200" y="3810000"/>
            <a:ext cx="22098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53200" cy="1143000"/>
          </a:xfrm>
        </p:spPr>
        <p:txBody>
          <a:bodyPr>
            <a:normAutofit/>
          </a:bodyPr>
          <a:lstStyle/>
          <a:p>
            <a:r>
              <a:rPr lang="en-US" dirty="0" smtClean="0"/>
              <a:t>The Problem of Lost Love</a:t>
            </a:r>
            <a:endParaRPr lang="en-US" dirty="0"/>
          </a:p>
        </p:txBody>
      </p:sp>
      <p:sp>
        <p:nvSpPr>
          <p:cNvPr id="3" name="Content Placeholder 2"/>
          <p:cNvSpPr>
            <a:spLocks noGrp="1"/>
          </p:cNvSpPr>
          <p:nvPr>
            <p:ph idx="1"/>
          </p:nvPr>
        </p:nvSpPr>
        <p:spPr>
          <a:xfrm>
            <a:off x="228600" y="1905000"/>
            <a:ext cx="8610600" cy="3733800"/>
          </a:xfrm>
        </p:spPr>
        <p:txBody>
          <a:bodyPr>
            <a:normAutofit/>
          </a:bodyPr>
          <a:lstStyle/>
          <a:p>
            <a:pPr>
              <a:lnSpc>
                <a:spcPts val="3000"/>
              </a:lnSpc>
            </a:pPr>
            <a:r>
              <a:rPr lang="en-US" sz="3200" dirty="0" smtClean="0">
                <a:solidFill>
                  <a:srgbClr val="FFC000"/>
                </a:solidFill>
              </a:rPr>
              <a:t>Rev 2:2-3, 6 </a:t>
            </a:r>
            <a:r>
              <a:rPr lang="en-US" sz="2800" dirty="0" smtClean="0"/>
              <a:t>"I know your works, your labor, your patience, and that you cannot bear those who are evil. And you have tested those who say they are apostles and are not, and have found them liars;  3 and you have persevered and have patience, and have labored for My name's sake and have not become weary… 6 this you have, that you hate the deeds of the </a:t>
            </a:r>
            <a:r>
              <a:rPr lang="en-US" sz="2800" dirty="0" err="1" smtClean="0"/>
              <a:t>Nicolaitans</a:t>
            </a:r>
            <a:r>
              <a:rPr lang="en-US" sz="2800" dirty="0" smtClean="0"/>
              <a:t>, which I also hate.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emple of Artemis.jpg"/>
          <p:cNvPicPr>
            <a:picLocks noChangeAspect="1"/>
          </p:cNvPicPr>
          <p:nvPr/>
        </p:nvPicPr>
        <p:blipFill>
          <a:blip r:embed="rId3" cstate="print">
            <a:lum bright="-5000" contrast="10000"/>
          </a:blip>
          <a:stretch>
            <a:fillRect/>
          </a:stretch>
        </p:blipFill>
        <p:spPr>
          <a:xfrm>
            <a:off x="0" y="228600"/>
            <a:ext cx="9144000" cy="5737412"/>
          </a:xfrm>
          <a:prstGeom prst="rect">
            <a:avLst/>
          </a:prstGeom>
        </p:spPr>
      </p:pic>
      <p:sp>
        <p:nvSpPr>
          <p:cNvPr id="4" name="Subtitle 3"/>
          <p:cNvSpPr>
            <a:spLocks noGrp="1"/>
          </p:cNvSpPr>
          <p:nvPr>
            <p:ph type="subTitle" idx="1"/>
          </p:nvPr>
        </p:nvSpPr>
        <p:spPr>
          <a:xfrm>
            <a:off x="228600" y="5105400"/>
            <a:ext cx="8686800" cy="762000"/>
          </a:xfrm>
          <a:solidFill>
            <a:schemeClr val="tx1">
              <a:alpha val="60000"/>
            </a:schemeClr>
          </a:solidFill>
        </p:spPr>
        <p:txBody>
          <a:bodyPr>
            <a:normAutofit fontScale="85000" lnSpcReduction="10000"/>
          </a:bodyPr>
          <a:lstStyle/>
          <a:p>
            <a:r>
              <a:rPr lang="en-US" dirty="0" smtClean="0"/>
              <a:t>“a hotbed for every kind of cult and superstition”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phesus-grand-theater.jpg"/>
          <p:cNvPicPr>
            <a:picLocks noChangeAspect="1"/>
          </p:cNvPicPr>
          <p:nvPr/>
        </p:nvPicPr>
        <p:blipFill>
          <a:blip r:embed="rId2" cstate="print">
            <a:lum bright="-5000" contrast="10000"/>
          </a:blip>
          <a:srcRect t="4114"/>
          <a:stretch>
            <a:fillRect/>
          </a:stretch>
        </p:blipFill>
        <p:spPr>
          <a:xfrm>
            <a:off x="0" y="1429631"/>
            <a:ext cx="9144000" cy="3128154"/>
          </a:xfrm>
          <a:prstGeom prst="rect">
            <a:avLst/>
          </a:prstGeom>
        </p:spPr>
      </p:pic>
      <p:sp>
        <p:nvSpPr>
          <p:cNvPr id="3" name="Title 2"/>
          <p:cNvSpPr>
            <a:spLocks noGrp="1"/>
          </p:cNvSpPr>
          <p:nvPr>
            <p:ph type="title"/>
          </p:nvPr>
        </p:nvSpPr>
        <p:spPr>
          <a:xfrm>
            <a:off x="457200" y="274638"/>
            <a:ext cx="5181600" cy="1020762"/>
          </a:xfrm>
        </p:spPr>
        <p:txBody>
          <a:bodyPr/>
          <a:lstStyle/>
          <a:p>
            <a:r>
              <a:rPr lang="en-US" dirty="0" smtClean="0"/>
              <a:t>Living in Ephesus</a:t>
            </a:r>
            <a:endParaRPr lang="en-US" dirty="0"/>
          </a:p>
        </p:txBody>
      </p:sp>
      <p:sp>
        <p:nvSpPr>
          <p:cNvPr id="4" name="Content Placeholder 3"/>
          <p:cNvSpPr>
            <a:spLocks noGrp="1"/>
          </p:cNvSpPr>
          <p:nvPr>
            <p:ph idx="1"/>
          </p:nvPr>
        </p:nvSpPr>
        <p:spPr>
          <a:xfrm>
            <a:off x="457200" y="4800600"/>
            <a:ext cx="8229600" cy="1143000"/>
          </a:xfrm>
        </p:spPr>
        <p:txBody>
          <a:bodyPr/>
          <a:lstStyle/>
          <a:p>
            <a:pPr>
              <a:lnSpc>
                <a:spcPts val="3400"/>
              </a:lnSpc>
            </a:pPr>
            <a:r>
              <a:rPr lang="en-US" dirty="0" smtClean="0"/>
              <a:t>Emperor worship/imperial cult </a:t>
            </a:r>
          </a:p>
          <a:p>
            <a:pPr>
              <a:lnSpc>
                <a:spcPts val="3400"/>
              </a:lnSpc>
            </a:pPr>
            <a:r>
              <a:rPr lang="en-US" dirty="0" smtClean="0"/>
              <a:t>Prosperous trade center/immoral port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phesus banner.jpg"/>
          <p:cNvPicPr>
            <a:picLocks noChangeAspect="1"/>
          </p:cNvPicPr>
          <p:nvPr/>
        </p:nvPicPr>
        <p:blipFill>
          <a:blip r:embed="rId2" cstate="print">
            <a:lum bright="-10000" contrast="10000"/>
          </a:blip>
          <a:stretch>
            <a:fillRect/>
          </a:stretch>
        </p:blipFill>
        <p:spPr>
          <a:xfrm>
            <a:off x="0" y="228600"/>
            <a:ext cx="9144000" cy="1645920"/>
          </a:xfrm>
          <a:prstGeom prst="rect">
            <a:avLst/>
          </a:prstGeom>
        </p:spPr>
      </p:pic>
      <p:sp>
        <p:nvSpPr>
          <p:cNvPr id="4" name="Content Placeholder 3"/>
          <p:cNvSpPr>
            <a:spLocks noGrp="1"/>
          </p:cNvSpPr>
          <p:nvPr>
            <p:ph idx="1"/>
          </p:nvPr>
        </p:nvSpPr>
        <p:spPr>
          <a:xfrm>
            <a:off x="457200" y="2057400"/>
            <a:ext cx="8229600" cy="3962400"/>
          </a:xfrm>
        </p:spPr>
        <p:txBody>
          <a:bodyPr/>
          <a:lstStyle/>
          <a:p>
            <a:r>
              <a:rPr lang="en-US" dirty="0" smtClean="0">
                <a:solidFill>
                  <a:srgbClr val="FFC000"/>
                </a:solidFill>
              </a:rPr>
              <a:t>Commendable qualities</a:t>
            </a:r>
            <a:r>
              <a:rPr lang="en-US" dirty="0" smtClean="0"/>
              <a:t>..</a:t>
            </a:r>
          </a:p>
          <a:p>
            <a:pPr lvl="1">
              <a:lnSpc>
                <a:spcPts val="3200"/>
              </a:lnSpc>
            </a:pPr>
            <a:r>
              <a:rPr lang="en-US" sz="3000" dirty="0" smtClean="0"/>
              <a:t>They worked hard </a:t>
            </a:r>
          </a:p>
          <a:p>
            <a:pPr lvl="1">
              <a:lnSpc>
                <a:spcPts val="3200"/>
              </a:lnSpc>
            </a:pPr>
            <a:r>
              <a:rPr lang="en-US" sz="3000" dirty="0" smtClean="0"/>
              <a:t>Endured trials and opposition</a:t>
            </a:r>
          </a:p>
          <a:p>
            <a:pPr lvl="1">
              <a:lnSpc>
                <a:spcPts val="3200"/>
              </a:lnSpc>
            </a:pPr>
            <a:r>
              <a:rPr lang="en-US" sz="3000" dirty="0" smtClean="0"/>
              <a:t>No tolerance for loose lifestyles</a:t>
            </a:r>
          </a:p>
          <a:p>
            <a:pPr lvl="1">
              <a:lnSpc>
                <a:spcPts val="3200"/>
              </a:lnSpc>
            </a:pPr>
            <a:r>
              <a:rPr lang="en-US" sz="3000" dirty="0" smtClean="0"/>
              <a:t>Testing false teachers/apostles</a:t>
            </a:r>
          </a:p>
          <a:p>
            <a:pPr lvl="1">
              <a:lnSpc>
                <a:spcPts val="3200"/>
              </a:lnSpc>
            </a:pPr>
            <a:r>
              <a:rPr lang="en-US" sz="3000" dirty="0" smtClean="0"/>
              <a:t>Persevered and not grown weary</a:t>
            </a:r>
          </a:p>
        </p:txBody>
      </p:sp>
      <p:sp>
        <p:nvSpPr>
          <p:cNvPr id="5" name="Rectangle 4"/>
          <p:cNvSpPr/>
          <p:nvPr/>
        </p:nvSpPr>
        <p:spPr>
          <a:xfrm>
            <a:off x="838200" y="4114800"/>
            <a:ext cx="6324600" cy="5334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up)">
                                      <p:cBhvr>
                                        <p:cTn id="11" dur="500"/>
                                        <p:tgtEl>
                                          <p:spTgt spid="4">
                                            <p:txEl>
                                              <p:pRg st="1" end="1"/>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up)">
                                      <p:cBhvr>
                                        <p:cTn id="15" dur="500"/>
                                        <p:tgtEl>
                                          <p:spTgt spid="4">
                                            <p:txEl>
                                              <p:pRg st="2" end="2"/>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wipe(up)">
                                      <p:cBhvr>
                                        <p:cTn id="19" dur="500"/>
                                        <p:tgtEl>
                                          <p:spTgt spid="4">
                                            <p:txEl>
                                              <p:pRg st="3" end="3"/>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ipe(up)">
                                      <p:cBhvr>
                                        <p:cTn id="23" dur="500"/>
                                        <p:tgtEl>
                                          <p:spTgt spid="4">
                                            <p:txEl>
                                              <p:pRg st="4" end="4"/>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up)">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dissolv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phesus banner.jpg"/>
          <p:cNvPicPr>
            <a:picLocks noChangeAspect="1"/>
          </p:cNvPicPr>
          <p:nvPr/>
        </p:nvPicPr>
        <p:blipFill>
          <a:blip r:embed="rId2" cstate="print">
            <a:lum bright="-10000" contrast="10000"/>
          </a:blip>
          <a:stretch>
            <a:fillRect/>
          </a:stretch>
        </p:blipFill>
        <p:spPr>
          <a:xfrm>
            <a:off x="0" y="228600"/>
            <a:ext cx="9144000" cy="1645920"/>
          </a:xfrm>
          <a:prstGeom prst="rect">
            <a:avLst/>
          </a:prstGeom>
        </p:spPr>
      </p:pic>
      <p:sp>
        <p:nvSpPr>
          <p:cNvPr id="4" name="Content Placeholder 3"/>
          <p:cNvSpPr>
            <a:spLocks noGrp="1"/>
          </p:cNvSpPr>
          <p:nvPr>
            <p:ph idx="1"/>
          </p:nvPr>
        </p:nvSpPr>
        <p:spPr>
          <a:xfrm>
            <a:off x="457200" y="2057400"/>
            <a:ext cx="8229600" cy="3962400"/>
          </a:xfrm>
        </p:spPr>
        <p:txBody>
          <a:bodyPr/>
          <a:lstStyle/>
          <a:p>
            <a:r>
              <a:rPr lang="en-US" dirty="0" smtClean="0">
                <a:solidFill>
                  <a:srgbClr val="FFC000"/>
                </a:solidFill>
              </a:rPr>
              <a:t>Still something was wrong</a:t>
            </a:r>
            <a:r>
              <a:rPr lang="en-US" dirty="0" smtClean="0"/>
              <a:t>..</a:t>
            </a:r>
          </a:p>
          <a:p>
            <a:pPr lvl="1">
              <a:lnSpc>
                <a:spcPts val="3000"/>
              </a:lnSpc>
            </a:pPr>
            <a:r>
              <a:rPr lang="en-US" sz="2900" dirty="0" smtClean="0"/>
              <a:t>4 Nevertheless I have this against you, that you have left your first love.  </a:t>
            </a:r>
          </a:p>
          <a:p>
            <a:pPr lvl="1">
              <a:lnSpc>
                <a:spcPts val="3000"/>
              </a:lnSpc>
            </a:pPr>
            <a:r>
              <a:rPr lang="en-US" sz="2900" dirty="0" smtClean="0"/>
              <a:t>5 </a:t>
            </a:r>
            <a:r>
              <a:rPr lang="en-US" sz="2900" u="sng" dirty="0" smtClean="0">
                <a:solidFill>
                  <a:srgbClr val="FFC000"/>
                </a:solidFill>
              </a:rPr>
              <a:t>Remember</a:t>
            </a:r>
            <a:r>
              <a:rPr lang="en-US" sz="2900" dirty="0" smtClean="0"/>
              <a:t> therefore from where you have fallen; </a:t>
            </a:r>
            <a:r>
              <a:rPr lang="en-US" sz="2900" u="sng" dirty="0" smtClean="0">
                <a:solidFill>
                  <a:srgbClr val="FFC000"/>
                </a:solidFill>
              </a:rPr>
              <a:t>repent</a:t>
            </a:r>
            <a:r>
              <a:rPr lang="en-US" sz="2900" dirty="0" smtClean="0"/>
              <a:t> and do the </a:t>
            </a:r>
            <a:r>
              <a:rPr lang="en-US" sz="2900" u="sng" dirty="0" smtClean="0">
                <a:solidFill>
                  <a:srgbClr val="FFC000"/>
                </a:solidFill>
              </a:rPr>
              <a:t>first works</a:t>
            </a:r>
            <a:r>
              <a:rPr lang="en-US" sz="2900" dirty="0" smtClean="0"/>
              <a:t>, or else I will come to you quickly and remove your </a:t>
            </a:r>
            <a:r>
              <a:rPr lang="en-US" sz="2900" dirty="0" err="1" smtClean="0"/>
              <a:t>lampstand</a:t>
            </a:r>
            <a:r>
              <a:rPr lang="en-US" sz="2900" dirty="0" smtClean="0"/>
              <a:t> from its place — unless you repent.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3374</TotalTime>
  <Words>1051</Words>
  <Application>Microsoft Office PowerPoint</Application>
  <PresentationFormat>On-screen Show (4:3)</PresentationFormat>
  <Paragraphs>87</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Christ’s Wake-up Call</vt:lpstr>
      <vt:lpstr>A church in crisis..</vt:lpstr>
      <vt:lpstr>Slide 3</vt:lpstr>
      <vt:lpstr>Description of Christ</vt:lpstr>
      <vt:lpstr>The Problem of Lost Love</vt:lpstr>
      <vt:lpstr>Slide 6</vt:lpstr>
      <vt:lpstr>Living in Ephesus</vt:lpstr>
      <vt:lpstr>Slide 8</vt:lpstr>
      <vt:lpstr>Slide 9</vt:lpstr>
      <vt:lpstr>Their love at the first..</vt:lpstr>
      <vt:lpstr>Why a life or death issue?</vt:lpstr>
      <vt:lpstr>When a church lacks love..</vt:lpstr>
      <vt:lpstr>All else w/o love is nothing..</vt:lpstr>
      <vt:lpstr>Christ’s remedy vs 5..</vt:lpstr>
      <vt:lpstr>How to Cultivate Love..</vt:lpstr>
      <vt:lpstr>How to Cultivate Love..</vt:lpstr>
      <vt:lpstr>How to Cultivate Love..</vt:lpstr>
      <vt:lpstr>How to Cultivate Love..</vt:lpstr>
      <vt:lpstr>How to Cultivate Love..</vt:lpstr>
      <vt:lpstr>Christ’s Wake-up Call</vt:lpstr>
      <vt:lpstr>Christ’s Wake-up Call</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106</cp:revision>
  <dcterms:created xsi:type="dcterms:W3CDTF">2015-10-04T04:19:18Z</dcterms:created>
  <dcterms:modified xsi:type="dcterms:W3CDTF">2016-07-18T17:00:32Z</dcterms:modified>
</cp:coreProperties>
</file>