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7" r:id="rId2"/>
    <p:sldId id="268" r:id="rId3"/>
    <p:sldId id="269" r:id="rId4"/>
    <p:sldId id="270" r:id="rId5"/>
    <p:sldId id="271" r:id="rId6"/>
    <p:sldId id="272" r:id="rId7"/>
    <p:sldId id="273" r:id="rId8"/>
    <p:sldId id="274" r:id="rId9"/>
    <p:sldId id="275" r:id="rId10"/>
    <p:sldId id="277" r:id="rId11"/>
    <p:sldId id="276" r:id="rId12"/>
    <p:sldId id="279" r:id="rId13"/>
    <p:sldId id="280" r:id="rId14"/>
    <p:sldId id="28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4C8"/>
    <a:srgbClr val="FFFFFF"/>
    <a:srgbClr val="1B1B1B"/>
    <a:srgbClr val="360000"/>
    <a:srgbClr val="1D1D1D"/>
    <a:srgbClr val="474747"/>
    <a:srgbClr val="000000"/>
    <a:srgbClr val="0D1F35"/>
    <a:srgbClr val="2C2C2C"/>
    <a:srgbClr val="18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15620"/>
    <p:restoredTop sz="94660"/>
  </p:normalViewPr>
  <p:slideViewPr>
    <p:cSldViewPr>
      <p:cViewPr varScale="1">
        <p:scale>
          <a:sx n="93" d="100"/>
          <a:sy n="93" d="100"/>
        </p:scale>
        <p:origin x="-114" y="-1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7/7/2016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685800"/>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5562600"/>
            <a:ext cx="6400800" cy="685800"/>
          </a:xfrm>
        </p:spPr>
        <p:txBody>
          <a:bodyPr anchor="ct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7/7/2016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7/7/2016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solidFill>
                  <a:schemeClr val="bg1"/>
                </a:solidFill>
                <a:latin typeface="Georgia" pitchFamily="18" charset="0"/>
              </a:defRPr>
            </a:lvl1pPr>
          </a:lstStyle>
          <a:p>
            <a:r>
              <a:rPr lang="en-US" dirty="0" smtClean="0"/>
              <a:t>Master title style</a:t>
            </a:r>
            <a:endParaRPr lang="en-US" dirty="0"/>
          </a:p>
        </p:txBody>
      </p:sp>
      <p:sp>
        <p:nvSpPr>
          <p:cNvPr id="3" name="Content Placeholder 2"/>
          <p:cNvSpPr>
            <a:spLocks noGrp="1"/>
          </p:cNvSpPr>
          <p:nvPr>
            <p:ph idx="1" hasCustomPrompt="1"/>
          </p:nvPr>
        </p:nvSpPr>
        <p:spPr>
          <a:xfrm>
            <a:off x="457200" y="1752600"/>
            <a:ext cx="8229600" cy="4449763"/>
          </a:xfrm>
        </p:spPr>
        <p:txBody>
          <a:bodyPr/>
          <a:lstStyle>
            <a:lvl1pPr>
              <a:defRPr sz="3200" b="0">
                <a:solidFill>
                  <a:schemeClr val="bg1"/>
                </a:solidFill>
                <a:latin typeface="Georgia" pitchFamily="18" charset="0"/>
              </a:defRPr>
            </a:lvl1pPr>
            <a:lvl2pPr>
              <a:defRPr sz="2400" b="0">
                <a:solidFill>
                  <a:schemeClr val="bg1"/>
                </a:solidFill>
                <a:latin typeface="Georgia" pitchFamily="18" charset="0"/>
              </a:defRPr>
            </a:lvl2pPr>
            <a:lvl3pPr>
              <a:defRPr sz="2000" b="0">
                <a:solidFill>
                  <a:schemeClr val="bg1"/>
                </a:solidFill>
                <a:latin typeface="Georgia" pitchFamily="18" charset="0"/>
              </a:defRPr>
            </a:lvl3pPr>
            <a:lvl4pPr>
              <a:defRPr sz="1800" b="0">
                <a:solidFill>
                  <a:schemeClr val="bg1"/>
                </a:solidFill>
                <a:latin typeface="Georgia" pitchFamily="18" charset="0"/>
              </a:defRPr>
            </a:lvl4pPr>
            <a:lvl5pPr>
              <a:defRPr sz="1800" b="0">
                <a:solidFill>
                  <a:schemeClr val="bg1"/>
                </a:solidFill>
                <a:latin typeface="Georgia" pitchFamily="18" charset="0"/>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rgbClr val="0094C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7/7/2016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7/7/2016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userDrawn="1"/>
        </p:nvSpPr>
        <p:spPr>
          <a:xfrm>
            <a:off x="0" y="0"/>
            <a:ext cx="9144000" cy="6858000"/>
          </a:xfrm>
          <a:prstGeom prst="rect">
            <a:avLst/>
          </a:prstGeom>
          <a:solidFill>
            <a:srgbClr val="1D1D1D">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hurch leadership  02.jpg"/>
          <p:cNvPicPr>
            <a:picLocks noChangeAspect="1"/>
          </p:cNvPicPr>
          <p:nvPr userDrawn="1"/>
        </p:nvPicPr>
        <p:blipFill>
          <a:blip r:embed="rId13" cstate="print">
            <a:lum bright="-12000" contrast="10000"/>
          </a:blip>
          <a:stretch>
            <a:fillRect/>
          </a:stretch>
        </p:blipFill>
        <p:spPr>
          <a:xfrm>
            <a:off x="0" y="0"/>
            <a:ext cx="9144000" cy="6858000"/>
          </a:xfrm>
          <a:prstGeom prst="rect">
            <a:avLst/>
          </a:prstGeom>
        </p:spPr>
      </p:pic>
      <p:pic>
        <p:nvPicPr>
          <p:cNvPr id="7" name="Picture 6" descr="healthy-church small.jpg"/>
          <p:cNvPicPr>
            <a:picLocks noChangeAspect="1"/>
          </p:cNvPicPr>
          <p:nvPr userDrawn="1"/>
        </p:nvPicPr>
        <p:blipFill>
          <a:blip r:embed="rId14" cstate="print">
            <a:lum bright="-5000" contrast="10000"/>
          </a:blip>
          <a:stretch>
            <a:fillRect/>
          </a:stretch>
        </p:blipFill>
        <p:spPr>
          <a:xfrm>
            <a:off x="0" y="0"/>
            <a:ext cx="9146504" cy="6858000"/>
          </a:xfrm>
          <a:prstGeom prst="rect">
            <a:avLst/>
          </a:prstGeom>
        </p:spPr>
      </p:pic>
      <p:sp>
        <p:nvSpPr>
          <p:cNvPr id="3" name="Text Placeholder 2"/>
          <p:cNvSpPr>
            <a:spLocks noGrp="1"/>
          </p:cNvSpPr>
          <p:nvPr>
            <p:ph type="body" idx="1"/>
          </p:nvPr>
        </p:nvSpPr>
        <p:spPr>
          <a:xfrm>
            <a:off x="533400" y="1828800"/>
            <a:ext cx="8229600" cy="4449763"/>
          </a:xfrm>
          <a:prstGeom prst="rect">
            <a:avLst/>
          </a:prstGeom>
          <a:no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3600" kern="1200">
          <a:solidFill>
            <a:schemeClr val="bg1"/>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b="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b="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b="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norwall wallcovering texture.jpg"/>
          <p:cNvPicPr>
            <a:picLocks noChangeAspect="1"/>
          </p:cNvPicPr>
          <p:nvPr/>
        </p:nvPicPr>
        <p:blipFill>
          <a:blip r:embed="rId2" cstate="print">
            <a:lum bright="5000" contrast="10000"/>
          </a:blip>
          <a:stretch>
            <a:fillRect/>
          </a:stretch>
        </p:blipFill>
        <p:spPr>
          <a:xfrm>
            <a:off x="0" y="0"/>
            <a:ext cx="9144000" cy="6858000"/>
          </a:xfrm>
          <a:prstGeom prst="rect">
            <a:avLst/>
          </a:prstGeom>
        </p:spPr>
      </p:pic>
      <p:pic>
        <p:nvPicPr>
          <p:cNvPr id="7" name="Picture 6" descr="healthy-church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sp>
        <p:nvSpPr>
          <p:cNvPr id="4" name="Title 3"/>
          <p:cNvSpPr>
            <a:spLocks noGrp="1"/>
          </p:cNvSpPr>
          <p:nvPr>
            <p:ph type="ctrTitle"/>
          </p:nvPr>
        </p:nvSpPr>
        <p:spPr/>
        <p:txBody>
          <a:bodyPr/>
          <a:lstStyle/>
          <a:p>
            <a:r>
              <a:rPr lang="en-US" sz="7200" b="1" dirty="0" smtClean="0">
                <a:solidFill>
                  <a:schemeClr val="bg1"/>
                </a:solidFill>
                <a:latin typeface="Kaufmann BT" pitchFamily="66" charset="0"/>
              </a:rPr>
              <a:t>Sound Doctrine</a:t>
            </a:r>
            <a:endParaRPr lang="en-US" sz="7200" b="1" dirty="0">
              <a:solidFill>
                <a:schemeClr val="bg1"/>
              </a:solidFill>
              <a:latin typeface="Kaufmann BT" pitchFamily="66" charset="0"/>
            </a:endParaRPr>
          </a:p>
        </p:txBody>
      </p:sp>
      <p:sp>
        <p:nvSpPr>
          <p:cNvPr id="8" name="Subtitle 7"/>
          <p:cNvSpPr>
            <a:spLocks noGrp="1"/>
          </p:cNvSpPr>
          <p:nvPr>
            <p:ph type="subTitle" idx="1"/>
          </p:nvPr>
        </p:nvSpPr>
        <p:spPr>
          <a:xfrm>
            <a:off x="3429000" y="2743200"/>
            <a:ext cx="2209800" cy="685800"/>
          </a:xfrm>
        </p:spPr>
        <p:txBody>
          <a:bodyPr>
            <a:normAutofit/>
          </a:bodyPr>
          <a:lstStyle/>
          <a:p>
            <a:r>
              <a:rPr lang="en-US" sz="3200" dirty="0" smtClean="0">
                <a:solidFill>
                  <a:schemeClr val="bg1"/>
                </a:solidFill>
                <a:latin typeface="A Love of Thunder" pitchFamily="2" charset="0"/>
              </a:rPr>
              <a:t>Titus 2:1</a:t>
            </a:r>
            <a:endParaRPr lang="en-US" sz="3200" dirty="0">
              <a:solidFill>
                <a:schemeClr val="bg1"/>
              </a:solidFill>
              <a:latin typeface="A Love of Thunder" pitchFamily="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effectLst>
                  <a:glow rad="139700">
                    <a:schemeClr val="tx1">
                      <a:alpha val="40000"/>
                    </a:schemeClr>
                  </a:glow>
                </a:effectLst>
              </a:rPr>
              <a:t>Holy living is proper..</a:t>
            </a:r>
            <a:endParaRPr lang="en-US" sz="4000" dirty="0">
              <a:effectLst>
                <a:glow rad="139700">
                  <a:schemeClr val="tx1">
                    <a:alpha val="40000"/>
                  </a:schemeClr>
                </a:glow>
              </a:effectLst>
            </a:endParaRPr>
          </a:p>
        </p:txBody>
      </p:sp>
      <p:sp>
        <p:nvSpPr>
          <p:cNvPr id="3" name="Content Placeholder 2"/>
          <p:cNvSpPr>
            <a:spLocks noGrp="1"/>
          </p:cNvSpPr>
          <p:nvPr>
            <p:ph idx="1"/>
          </p:nvPr>
        </p:nvSpPr>
        <p:spPr>
          <a:xfrm>
            <a:off x="304800" y="1752600"/>
            <a:ext cx="8686800" cy="4449763"/>
          </a:xfrm>
        </p:spPr>
        <p:txBody>
          <a:bodyPr>
            <a:normAutofit/>
          </a:bodyPr>
          <a:lstStyle/>
          <a:p>
            <a:pPr>
              <a:lnSpc>
                <a:spcPts val="3400"/>
              </a:lnSpc>
            </a:pPr>
            <a:r>
              <a:rPr lang="en-US" sz="3600" dirty="0" smtClean="0">
                <a:effectLst>
                  <a:glow rad="139700">
                    <a:schemeClr val="tx1">
                      <a:alpha val="40000"/>
                    </a:schemeClr>
                  </a:glow>
                </a:effectLst>
              </a:rPr>
              <a:t>Tit 1:16 </a:t>
            </a:r>
            <a:r>
              <a:rPr lang="en-US" sz="2800" dirty="0" smtClean="0"/>
              <a:t>They profess to know God, but in works they deny Him, being abominable, disobedient, and disqualified for every good work. </a:t>
            </a:r>
          </a:p>
          <a:p>
            <a:pPr>
              <a:lnSpc>
                <a:spcPts val="3400"/>
              </a:lnSpc>
            </a:pPr>
            <a:r>
              <a:rPr lang="en-US" sz="3900" dirty="0" smtClean="0">
                <a:effectLst>
                  <a:glow rad="139700">
                    <a:schemeClr val="tx1">
                      <a:alpha val="40000"/>
                    </a:schemeClr>
                  </a:glow>
                </a:effectLst>
              </a:rPr>
              <a:t>Tit 2:1 </a:t>
            </a:r>
            <a:r>
              <a:rPr lang="en-US" dirty="0" smtClean="0"/>
              <a:t>But as for you, </a:t>
            </a:r>
            <a:r>
              <a:rPr lang="en-US" dirty="0" smtClean="0">
                <a:effectLst>
                  <a:glow rad="139700">
                    <a:schemeClr val="tx1">
                      <a:alpha val="40000"/>
                    </a:schemeClr>
                  </a:glow>
                </a:effectLst>
              </a:rPr>
              <a:t>speak the things which are proper for sound doctrine</a:t>
            </a:r>
            <a:r>
              <a:rPr lang="en-US" dirty="0" smtClean="0"/>
              <a:t>: </a:t>
            </a:r>
            <a:endParaRPr lang="en-US" sz="3300" dirty="0" smtClean="0"/>
          </a:p>
          <a:p>
            <a:r>
              <a:rPr lang="en-US" sz="3900" dirty="0" smtClean="0">
                <a:effectLst>
                  <a:glow rad="139700">
                    <a:schemeClr val="tx1">
                      <a:alpha val="40000"/>
                    </a:schemeClr>
                  </a:glow>
                </a:effectLst>
              </a:rPr>
              <a:t>Tit 2:15</a:t>
            </a:r>
            <a:r>
              <a:rPr lang="en-US" dirty="0" smtClean="0"/>
              <a:t> </a:t>
            </a:r>
            <a:r>
              <a:rPr lang="en-US" dirty="0" smtClean="0">
                <a:effectLst>
                  <a:glow rad="228600">
                    <a:schemeClr val="tx1">
                      <a:alpha val="40000"/>
                    </a:schemeClr>
                  </a:glow>
                </a:effectLst>
              </a:rPr>
              <a:t>Speak these things, exhort, and rebuke with all authority</a:t>
            </a:r>
            <a:r>
              <a:rPr lang="en-US" dirty="0" smtClean="0"/>
              <a:t>. Let no one </a:t>
            </a:r>
            <a:r>
              <a:rPr lang="en-US" dirty="0" smtClean="0">
                <a:effectLst>
                  <a:glow rad="139700">
                    <a:schemeClr val="tx1">
                      <a:alpha val="40000"/>
                    </a:schemeClr>
                  </a:glow>
                </a:effectLst>
              </a:rPr>
              <a:t>despise you. </a:t>
            </a:r>
          </a:p>
          <a:p>
            <a:endParaRPr lang="en-US" dirty="0" smtClean="0"/>
          </a:p>
          <a:p>
            <a:pPr>
              <a:buNone/>
            </a:pPr>
            <a:endParaRPr lang="en-US" sz="2800" dirty="0"/>
          </a:p>
        </p:txBody>
      </p:sp>
      <p:pic>
        <p:nvPicPr>
          <p:cNvPr id="5" name="Picture 4" descr="Bible background 001.gif"/>
          <p:cNvPicPr>
            <a:picLocks noChangeAspect="1"/>
          </p:cNvPicPr>
          <p:nvPr/>
        </p:nvPicPr>
        <p:blipFill>
          <a:blip r:embed="rId3" cstate="print"/>
          <a:stretch>
            <a:fillRect/>
          </a:stretch>
        </p:blipFill>
        <p:spPr>
          <a:xfrm>
            <a:off x="5334000" y="304800"/>
            <a:ext cx="2286000" cy="1371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2000"/>
                                        <p:tgtEl>
                                          <p:spTgt spid="3">
                                            <p:txEl>
                                              <p:pRg st="2" end="2"/>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dissolve">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effectLst>
                  <a:glow rad="139700">
                    <a:schemeClr val="tx1">
                      <a:alpha val="40000"/>
                    </a:schemeClr>
                  </a:glow>
                </a:effectLst>
              </a:rPr>
              <a:t>Holy living..</a:t>
            </a:r>
            <a:endParaRPr lang="en-US" sz="4000" dirty="0">
              <a:effectLst>
                <a:glow rad="139700">
                  <a:schemeClr val="tx1">
                    <a:alpha val="40000"/>
                  </a:schemeClr>
                </a:glow>
              </a:effectLst>
            </a:endParaRPr>
          </a:p>
        </p:txBody>
      </p:sp>
      <p:sp>
        <p:nvSpPr>
          <p:cNvPr id="3" name="Content Placeholder 2"/>
          <p:cNvSpPr>
            <a:spLocks noGrp="1"/>
          </p:cNvSpPr>
          <p:nvPr>
            <p:ph idx="1"/>
          </p:nvPr>
        </p:nvSpPr>
        <p:spPr>
          <a:xfrm>
            <a:off x="304800" y="1752600"/>
            <a:ext cx="8686800" cy="4449763"/>
          </a:xfrm>
        </p:spPr>
        <p:txBody>
          <a:bodyPr>
            <a:normAutofit fontScale="92500" lnSpcReduction="10000"/>
          </a:bodyPr>
          <a:lstStyle/>
          <a:p>
            <a:r>
              <a:rPr lang="en-US" sz="3600" dirty="0" smtClean="0"/>
              <a:t>Romans 12:1-2  I beseech you therefore, brethren, by the mercies of God, that you present your bodies a living sacrifice, </a:t>
            </a:r>
            <a:r>
              <a:rPr lang="en-US" sz="3600" dirty="0" smtClean="0">
                <a:effectLst>
                  <a:glow rad="139700">
                    <a:schemeClr val="tx1">
                      <a:alpha val="40000"/>
                    </a:schemeClr>
                  </a:glow>
                </a:effectLst>
              </a:rPr>
              <a:t>holy</a:t>
            </a:r>
            <a:r>
              <a:rPr lang="en-US" sz="3600" dirty="0" smtClean="0"/>
              <a:t>, acceptable to God, which is your reasonable service. </a:t>
            </a:r>
          </a:p>
          <a:p>
            <a:r>
              <a:rPr lang="en-US" sz="3600" dirty="0" smtClean="0"/>
              <a:t>1 Peter 1:15-16 but as He who called you is holy, you also be holy in all your conduct, 16 because it is written, "</a:t>
            </a:r>
            <a:r>
              <a:rPr lang="en-US" sz="3600" dirty="0" smtClean="0">
                <a:effectLst>
                  <a:glow rad="139700">
                    <a:schemeClr val="tx1">
                      <a:alpha val="40000"/>
                    </a:schemeClr>
                  </a:glow>
                </a:effectLst>
              </a:rPr>
              <a:t>Be holy, for I am holy." </a:t>
            </a:r>
          </a:p>
          <a:p>
            <a:pPr>
              <a:buNone/>
            </a:pPr>
            <a:endParaRPr lang="en-US" sz="3600" dirty="0" smtClean="0"/>
          </a:p>
          <a:p>
            <a:endParaRPr lang="en-US" dirty="0" smtClean="0"/>
          </a:p>
          <a:p>
            <a:pPr>
              <a:buNone/>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effectLst>
                  <a:glow rad="139700">
                    <a:schemeClr val="tx1">
                      <a:alpha val="40000"/>
                    </a:schemeClr>
                  </a:glow>
                </a:effectLst>
              </a:rPr>
              <a:t>Our lives affect others..</a:t>
            </a:r>
            <a:endParaRPr lang="en-US" sz="4000" dirty="0">
              <a:effectLst>
                <a:glow rad="139700">
                  <a:schemeClr val="tx1">
                    <a:alpha val="40000"/>
                  </a:schemeClr>
                </a:glow>
              </a:effectLst>
            </a:endParaRPr>
          </a:p>
        </p:txBody>
      </p:sp>
      <p:sp>
        <p:nvSpPr>
          <p:cNvPr id="3" name="Content Placeholder 2"/>
          <p:cNvSpPr>
            <a:spLocks noGrp="1"/>
          </p:cNvSpPr>
          <p:nvPr>
            <p:ph idx="1"/>
          </p:nvPr>
        </p:nvSpPr>
        <p:spPr>
          <a:xfrm>
            <a:off x="304800" y="1752600"/>
            <a:ext cx="8686800" cy="4449763"/>
          </a:xfrm>
        </p:spPr>
        <p:txBody>
          <a:bodyPr>
            <a:normAutofit fontScale="92500" lnSpcReduction="10000"/>
          </a:bodyPr>
          <a:lstStyle/>
          <a:p>
            <a:r>
              <a:rPr lang="en-US" sz="3600" dirty="0" smtClean="0">
                <a:effectLst>
                  <a:glow rad="139700">
                    <a:schemeClr val="tx1">
                      <a:alpha val="40000"/>
                    </a:schemeClr>
                  </a:glow>
                </a:effectLst>
              </a:rPr>
              <a:t>Titus 2:5 </a:t>
            </a:r>
            <a:r>
              <a:rPr lang="en-US" sz="3600" dirty="0" smtClean="0"/>
              <a:t>to be discreet, chaste, homemakers, good, obedient to their own husbands, </a:t>
            </a:r>
            <a:r>
              <a:rPr lang="en-US" sz="3600" dirty="0" smtClean="0">
                <a:effectLst>
                  <a:glow rad="139700">
                    <a:schemeClr val="tx1">
                      <a:alpha val="40000"/>
                    </a:schemeClr>
                  </a:glow>
                </a:effectLst>
              </a:rPr>
              <a:t>that the word of God may not be blasphemed</a:t>
            </a:r>
            <a:r>
              <a:rPr lang="en-US" sz="3600" dirty="0" smtClean="0"/>
              <a:t>. </a:t>
            </a:r>
          </a:p>
          <a:p>
            <a:r>
              <a:rPr lang="en-US" sz="3600" dirty="0" smtClean="0">
                <a:effectLst>
                  <a:glow rad="139700">
                    <a:schemeClr val="tx1">
                      <a:alpha val="40000"/>
                    </a:schemeClr>
                  </a:glow>
                </a:effectLst>
              </a:rPr>
              <a:t>Titus 2:8 </a:t>
            </a:r>
            <a:r>
              <a:rPr lang="en-US" sz="3600" dirty="0" smtClean="0"/>
              <a:t>sound speech that cannot be condemned, that one who is an opponent may be ashamed, </a:t>
            </a:r>
            <a:r>
              <a:rPr lang="en-US" sz="3600" dirty="0" smtClean="0">
                <a:effectLst>
                  <a:glow rad="139700">
                    <a:schemeClr val="tx1">
                      <a:alpha val="40000"/>
                    </a:schemeClr>
                  </a:glow>
                </a:effectLst>
              </a:rPr>
              <a:t>having nothing evil to say of you. </a:t>
            </a:r>
          </a:p>
          <a:p>
            <a:r>
              <a:rPr lang="en-US" sz="3600" dirty="0" smtClean="0"/>
              <a:t>	</a:t>
            </a:r>
          </a:p>
          <a:p>
            <a:pPr>
              <a:buNone/>
            </a:pPr>
            <a:endParaRPr lang="en-US" sz="3600" dirty="0" smtClean="0"/>
          </a:p>
          <a:p>
            <a:endParaRPr lang="en-US" dirty="0" smtClean="0"/>
          </a:p>
          <a:p>
            <a:pPr>
              <a:buNone/>
            </a:pPr>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dorn the doctrine of God 02.jpg"/>
          <p:cNvPicPr>
            <a:picLocks noChangeAspect="1"/>
          </p:cNvPicPr>
          <p:nvPr/>
        </p:nvPicPr>
        <p:blipFill>
          <a:blip r:embed="rId3" cstate="print"/>
          <a:srcRect t="31680"/>
          <a:stretch>
            <a:fillRect/>
          </a:stretch>
        </p:blipFill>
        <p:spPr>
          <a:xfrm>
            <a:off x="0" y="1066800"/>
            <a:ext cx="9144000" cy="5410200"/>
          </a:xfrm>
          <a:prstGeom prst="rect">
            <a:avLst/>
          </a:prstGeom>
        </p:spPr>
      </p:pic>
      <p:sp>
        <p:nvSpPr>
          <p:cNvPr id="2" name="Title 1"/>
          <p:cNvSpPr>
            <a:spLocks noGrp="1"/>
          </p:cNvSpPr>
          <p:nvPr>
            <p:ph type="title"/>
          </p:nvPr>
        </p:nvSpPr>
        <p:spPr>
          <a:solidFill>
            <a:schemeClr val="tx1">
              <a:alpha val="30000"/>
            </a:schemeClr>
          </a:solidFill>
        </p:spPr>
        <p:txBody>
          <a:bodyPr>
            <a:normAutofit/>
          </a:bodyPr>
          <a:lstStyle/>
          <a:p>
            <a:r>
              <a:rPr lang="en-US" sz="4000" dirty="0" smtClean="0">
                <a:effectLst>
                  <a:glow rad="139700">
                    <a:schemeClr val="tx1">
                      <a:alpha val="40000"/>
                    </a:schemeClr>
                  </a:glow>
                </a:effectLst>
              </a:rPr>
              <a:t>Our lives affect others..</a:t>
            </a:r>
            <a:endParaRPr lang="en-US" sz="4000" dirty="0">
              <a:effectLst>
                <a:glow rad="139700">
                  <a:schemeClr val="tx1">
                    <a:alpha val="40000"/>
                  </a:schemeClr>
                </a:glow>
              </a:effectLst>
            </a:endParaRPr>
          </a:p>
        </p:txBody>
      </p:sp>
      <p:sp>
        <p:nvSpPr>
          <p:cNvPr id="3" name="Content Placeholder 2"/>
          <p:cNvSpPr>
            <a:spLocks noGrp="1"/>
          </p:cNvSpPr>
          <p:nvPr>
            <p:ph idx="1"/>
          </p:nvPr>
        </p:nvSpPr>
        <p:spPr>
          <a:xfrm>
            <a:off x="152400" y="4648200"/>
            <a:ext cx="8686800" cy="1858963"/>
          </a:xfrm>
          <a:solidFill>
            <a:schemeClr val="tx1">
              <a:alpha val="30000"/>
            </a:schemeClr>
          </a:solidFill>
        </p:spPr>
        <p:txBody>
          <a:bodyPr>
            <a:normAutofit/>
          </a:bodyPr>
          <a:lstStyle/>
          <a:p>
            <a:r>
              <a:rPr lang="en-US" sz="3600" dirty="0" smtClean="0">
                <a:effectLst>
                  <a:glow rad="139700">
                    <a:schemeClr val="tx1">
                      <a:alpha val="40000"/>
                    </a:schemeClr>
                  </a:glow>
                </a:effectLst>
              </a:rPr>
              <a:t>Titus 2:10 </a:t>
            </a:r>
            <a:r>
              <a:rPr lang="en-US" sz="3600" dirty="0" smtClean="0"/>
              <a:t>showing all good fidelity, that they may </a:t>
            </a:r>
            <a:r>
              <a:rPr lang="en-US" sz="3600" dirty="0" smtClean="0">
                <a:effectLst>
                  <a:glow rad="139700">
                    <a:schemeClr val="tx1">
                      <a:alpha val="40000"/>
                    </a:schemeClr>
                  </a:glow>
                </a:effectLst>
              </a:rPr>
              <a:t>adorn the doctrine of God </a:t>
            </a:r>
            <a:r>
              <a:rPr lang="en-US" sz="3600" dirty="0" smtClean="0"/>
              <a:t>our Savior in all things. </a:t>
            </a:r>
          </a:p>
          <a:p>
            <a:endParaRPr lang="en-US" sz="3600" dirty="0" smtClean="0"/>
          </a:p>
          <a:p>
            <a:pPr>
              <a:buNone/>
            </a:pPr>
            <a:endParaRPr lang="en-US" sz="3600" dirty="0" smtClean="0"/>
          </a:p>
          <a:p>
            <a:endParaRPr lang="en-US" dirty="0" smtClean="0"/>
          </a:p>
          <a:p>
            <a:pPr>
              <a:buNone/>
            </a:pP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norwall wallcovering texture.jpg"/>
          <p:cNvPicPr>
            <a:picLocks noChangeAspect="1"/>
          </p:cNvPicPr>
          <p:nvPr/>
        </p:nvPicPr>
        <p:blipFill>
          <a:blip r:embed="rId2" cstate="print">
            <a:lum bright="5000" contrast="10000"/>
          </a:blip>
          <a:stretch>
            <a:fillRect/>
          </a:stretch>
        </p:blipFill>
        <p:spPr>
          <a:xfrm>
            <a:off x="0" y="0"/>
            <a:ext cx="9144000" cy="6858000"/>
          </a:xfrm>
          <a:prstGeom prst="rect">
            <a:avLst/>
          </a:prstGeom>
        </p:spPr>
      </p:pic>
      <p:pic>
        <p:nvPicPr>
          <p:cNvPr id="7" name="Picture 6" descr="healthy-church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sp>
        <p:nvSpPr>
          <p:cNvPr id="4" name="Title 3"/>
          <p:cNvSpPr>
            <a:spLocks noGrp="1"/>
          </p:cNvSpPr>
          <p:nvPr>
            <p:ph type="ctrTitle"/>
          </p:nvPr>
        </p:nvSpPr>
        <p:spPr/>
        <p:txBody>
          <a:bodyPr/>
          <a:lstStyle/>
          <a:p>
            <a:r>
              <a:rPr lang="en-US" sz="7200" b="1" dirty="0" smtClean="0">
                <a:solidFill>
                  <a:schemeClr val="bg1"/>
                </a:solidFill>
                <a:latin typeface="Kaufmann BT" pitchFamily="66" charset="0"/>
              </a:rPr>
              <a:t>Sound Doctrine</a:t>
            </a:r>
            <a:endParaRPr lang="en-US" sz="7200" b="1" dirty="0">
              <a:solidFill>
                <a:schemeClr val="bg1"/>
              </a:solidFill>
              <a:latin typeface="Kaufmann BT" pitchFamily="66" charset="0"/>
            </a:endParaRPr>
          </a:p>
        </p:txBody>
      </p:sp>
      <p:sp>
        <p:nvSpPr>
          <p:cNvPr id="8" name="Subtitle 7"/>
          <p:cNvSpPr>
            <a:spLocks noGrp="1"/>
          </p:cNvSpPr>
          <p:nvPr>
            <p:ph type="subTitle" idx="1"/>
          </p:nvPr>
        </p:nvSpPr>
        <p:spPr>
          <a:xfrm>
            <a:off x="3429000" y="2743200"/>
            <a:ext cx="2209800" cy="685800"/>
          </a:xfrm>
        </p:spPr>
        <p:txBody>
          <a:bodyPr>
            <a:normAutofit/>
          </a:bodyPr>
          <a:lstStyle/>
          <a:p>
            <a:r>
              <a:rPr lang="en-US" sz="3200" dirty="0" smtClean="0">
                <a:solidFill>
                  <a:schemeClr val="bg1"/>
                </a:solidFill>
                <a:latin typeface="A Love of Thunder" pitchFamily="2" charset="0"/>
              </a:rPr>
              <a:t>Titus 2:1</a:t>
            </a:r>
            <a:endParaRPr lang="en-US" sz="3200" dirty="0">
              <a:solidFill>
                <a:schemeClr val="bg1"/>
              </a:solidFill>
              <a:latin typeface="A Love of Thunder" pitchFamily="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reet.jpg"/>
          <p:cNvPicPr>
            <a:picLocks noChangeAspect="1"/>
          </p:cNvPicPr>
          <p:nvPr/>
        </p:nvPicPr>
        <p:blipFill>
          <a:blip r:embed="rId3" cstate="print">
            <a:lum bright="5000" contrast="10000"/>
          </a:blip>
          <a:stretch>
            <a:fillRect/>
          </a:stretch>
        </p:blipFill>
        <p:spPr>
          <a:xfrm>
            <a:off x="13855" y="0"/>
            <a:ext cx="9130145" cy="6858000"/>
          </a:xfrm>
          <a:prstGeom prst="rect">
            <a:avLst/>
          </a:prstGeom>
        </p:spPr>
      </p:pic>
      <p:cxnSp>
        <p:nvCxnSpPr>
          <p:cNvPr id="6" name="Straight Arrow Connector 5"/>
          <p:cNvCxnSpPr/>
          <p:nvPr/>
        </p:nvCxnSpPr>
        <p:spPr>
          <a:xfrm flipH="1">
            <a:off x="3124200" y="2514600"/>
            <a:ext cx="457200" cy="1295400"/>
          </a:xfrm>
          <a:prstGeom prst="straightConnector1">
            <a:avLst/>
          </a:prstGeom>
          <a:ln w="50800">
            <a:solidFill>
              <a:srgbClr val="FF0000"/>
            </a:solidFill>
            <a:tailEnd type="arrow"/>
          </a:ln>
          <a:effectLst>
            <a:glow rad="139700">
              <a:schemeClr val="tx1">
                <a:alpha val="40000"/>
              </a:schemeClr>
            </a:glow>
          </a:effectLst>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667000" y="3200400"/>
            <a:ext cx="1219200" cy="461665"/>
          </a:xfrm>
          <a:prstGeom prst="rect">
            <a:avLst/>
          </a:prstGeom>
          <a:noFill/>
        </p:spPr>
        <p:txBody>
          <a:bodyPr wrap="square" rtlCol="0">
            <a:spAutoFit/>
          </a:bodyPr>
          <a:lstStyle/>
          <a:p>
            <a:pPr algn="ctr"/>
            <a:r>
              <a:rPr lang="en-US" sz="2400" dirty="0" smtClean="0">
                <a:solidFill>
                  <a:schemeClr val="bg1"/>
                </a:solidFill>
                <a:effectLst>
                  <a:glow rad="228600">
                    <a:schemeClr val="tx1">
                      <a:alpha val="40000"/>
                    </a:schemeClr>
                  </a:glow>
                  <a:innerShdw blurRad="63500" dist="50800" dir="13500000">
                    <a:prstClr val="black">
                      <a:alpha val="50000"/>
                    </a:prstClr>
                  </a:innerShdw>
                </a:effectLst>
                <a:latin typeface="Georgia" pitchFamily="18" charset="0"/>
              </a:rPr>
              <a:t>Titus</a:t>
            </a:r>
            <a:endParaRPr lang="en-US" sz="2400" dirty="0">
              <a:solidFill>
                <a:schemeClr val="bg1"/>
              </a:solidFill>
              <a:effectLst>
                <a:glow rad="228600">
                  <a:schemeClr val="tx1">
                    <a:alpha val="40000"/>
                  </a:schemeClr>
                </a:glow>
                <a:innerShdw blurRad="63500" dist="50800" dir="13500000">
                  <a:prstClr val="black">
                    <a:alpha val="50000"/>
                  </a:prstClr>
                </a:innerShdw>
              </a:effectLst>
              <a:latin typeface="Georgia" pitchFamily="18" charset="0"/>
            </a:endParaRPr>
          </a:p>
        </p:txBody>
      </p:sp>
      <p:sp>
        <p:nvSpPr>
          <p:cNvPr id="12" name="Subtitle 11"/>
          <p:cNvSpPr>
            <a:spLocks noGrp="1"/>
          </p:cNvSpPr>
          <p:nvPr>
            <p:ph type="subTitle" idx="1"/>
          </p:nvPr>
        </p:nvSpPr>
        <p:spPr>
          <a:xfrm>
            <a:off x="762000" y="5638800"/>
            <a:ext cx="7848600" cy="1066800"/>
          </a:xfrm>
          <a:solidFill>
            <a:schemeClr val="tx1">
              <a:alpha val="65000"/>
            </a:schemeClr>
          </a:solidFill>
        </p:spPr>
        <p:txBody>
          <a:bodyPr>
            <a:normAutofit/>
          </a:bodyPr>
          <a:lstStyle/>
          <a:p>
            <a:r>
              <a:rPr lang="en-US" dirty="0" smtClean="0"/>
              <a:t>Titus assigned to help churches on Crete develop spiritual leadership and maturity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effectLst>
                  <a:glow rad="139700">
                    <a:schemeClr val="tx1">
                      <a:alpha val="40000"/>
                    </a:schemeClr>
                  </a:glow>
                </a:effectLst>
              </a:rPr>
              <a:t>Sound doctrine..</a:t>
            </a:r>
            <a:endParaRPr lang="en-US" sz="4000" dirty="0">
              <a:effectLst>
                <a:glow rad="139700">
                  <a:schemeClr val="tx1">
                    <a:alpha val="40000"/>
                  </a:schemeClr>
                </a:glow>
              </a:effectLst>
            </a:endParaRPr>
          </a:p>
        </p:txBody>
      </p:sp>
      <p:sp>
        <p:nvSpPr>
          <p:cNvPr id="3" name="Content Placeholder 2"/>
          <p:cNvSpPr>
            <a:spLocks noGrp="1"/>
          </p:cNvSpPr>
          <p:nvPr>
            <p:ph idx="1"/>
          </p:nvPr>
        </p:nvSpPr>
        <p:spPr>
          <a:xfrm>
            <a:off x="304800" y="1752600"/>
            <a:ext cx="8686800" cy="4449763"/>
          </a:xfrm>
        </p:spPr>
        <p:txBody>
          <a:bodyPr>
            <a:normAutofit/>
          </a:bodyPr>
          <a:lstStyle/>
          <a:p>
            <a:r>
              <a:rPr lang="en-US" dirty="0" smtClean="0">
                <a:effectLst>
                  <a:glow rad="139700">
                    <a:schemeClr val="tx1">
                      <a:alpha val="40000"/>
                    </a:schemeClr>
                  </a:glow>
                </a:effectLst>
              </a:rPr>
              <a:t>Tit 1:9 </a:t>
            </a:r>
            <a:r>
              <a:rPr lang="en-US" sz="2800" dirty="0" smtClean="0"/>
              <a:t>holding fast the faithful word as he has been taught, that he may be able, by </a:t>
            </a:r>
            <a:r>
              <a:rPr lang="en-US" sz="2800" dirty="0" smtClean="0">
                <a:effectLst>
                  <a:glow rad="139700">
                    <a:schemeClr val="tx1">
                      <a:alpha val="40000"/>
                    </a:schemeClr>
                  </a:glow>
                </a:effectLst>
              </a:rPr>
              <a:t>sound doctrine</a:t>
            </a:r>
            <a:r>
              <a:rPr lang="en-US" sz="2800" dirty="0" smtClean="0"/>
              <a:t>, both to exhort and convict those who contradict. </a:t>
            </a:r>
          </a:p>
          <a:p>
            <a:r>
              <a:rPr lang="en-US" dirty="0" smtClean="0">
                <a:effectLst>
                  <a:glow rad="139700">
                    <a:schemeClr val="tx1">
                      <a:alpha val="40000"/>
                    </a:schemeClr>
                  </a:glow>
                </a:effectLst>
              </a:rPr>
              <a:t>Tit 1:13 </a:t>
            </a:r>
            <a:r>
              <a:rPr lang="en-US" sz="2800" dirty="0" smtClean="0"/>
              <a:t>Therefore rebuke them sharply, that they may be </a:t>
            </a:r>
            <a:r>
              <a:rPr lang="en-US" sz="2800" dirty="0" smtClean="0">
                <a:effectLst>
                  <a:glow rad="139700">
                    <a:schemeClr val="tx1">
                      <a:alpha val="40000"/>
                    </a:schemeClr>
                  </a:glow>
                </a:effectLst>
              </a:rPr>
              <a:t>sound in the faith</a:t>
            </a:r>
            <a:r>
              <a:rPr lang="en-US" sz="2800" dirty="0" smtClean="0"/>
              <a:t>..</a:t>
            </a:r>
          </a:p>
          <a:p>
            <a:pPr>
              <a:buNone/>
            </a:pPr>
            <a:endParaRPr lang="en-US" sz="2800" dirty="0"/>
          </a:p>
        </p:txBody>
      </p:sp>
      <p:sp>
        <p:nvSpPr>
          <p:cNvPr id="4" name="TextBox 3"/>
          <p:cNvSpPr txBox="1"/>
          <p:nvPr/>
        </p:nvSpPr>
        <p:spPr>
          <a:xfrm>
            <a:off x="533400" y="1143000"/>
            <a:ext cx="5791200" cy="492443"/>
          </a:xfrm>
          <a:prstGeom prst="rect">
            <a:avLst/>
          </a:prstGeom>
          <a:noFill/>
        </p:spPr>
        <p:txBody>
          <a:bodyPr wrap="square" rtlCol="0">
            <a:spAutoFit/>
          </a:bodyPr>
          <a:lstStyle/>
          <a:p>
            <a:r>
              <a:rPr lang="en-US" sz="2600" dirty="0" err="1" smtClean="0">
                <a:solidFill>
                  <a:schemeClr val="bg1"/>
                </a:solidFill>
              </a:rPr>
              <a:t>hugiano</a:t>
            </a:r>
            <a:r>
              <a:rPr lang="en-US" sz="2600" dirty="0" smtClean="0">
                <a:solidFill>
                  <a:schemeClr val="bg1"/>
                </a:solidFill>
              </a:rPr>
              <a:t> – “to be of sound health”</a:t>
            </a:r>
            <a:endParaRPr lang="en-US" sz="2600" dirty="0">
              <a:solidFill>
                <a:schemeClr val="bg1"/>
              </a:solidFill>
            </a:endParaRPr>
          </a:p>
        </p:txBody>
      </p:sp>
      <p:sp>
        <p:nvSpPr>
          <p:cNvPr id="7" name="TextBox 6"/>
          <p:cNvSpPr txBox="1"/>
          <p:nvPr/>
        </p:nvSpPr>
        <p:spPr>
          <a:xfrm>
            <a:off x="1219200" y="4648200"/>
            <a:ext cx="1981200" cy="1200329"/>
          </a:xfrm>
          <a:prstGeom prst="rect">
            <a:avLst/>
          </a:prstGeom>
          <a:noFill/>
        </p:spPr>
        <p:txBody>
          <a:bodyPr wrap="square" rtlCol="0">
            <a:spAutoFit/>
          </a:bodyPr>
          <a:lstStyle/>
          <a:p>
            <a:pPr algn="ctr"/>
            <a:r>
              <a:rPr lang="en-US" sz="3600" dirty="0" smtClean="0">
                <a:solidFill>
                  <a:schemeClr val="bg1"/>
                </a:solidFill>
                <a:effectLst>
                  <a:glow rad="139700">
                    <a:schemeClr val="tx1">
                      <a:alpha val="40000"/>
                    </a:schemeClr>
                  </a:glow>
                </a:effectLst>
                <a:latin typeface="Georgia" pitchFamily="18" charset="0"/>
              </a:rPr>
              <a:t>Healthy </a:t>
            </a:r>
          </a:p>
          <a:p>
            <a:pPr algn="ctr"/>
            <a:r>
              <a:rPr lang="en-US" sz="3600" dirty="0" smtClean="0">
                <a:solidFill>
                  <a:schemeClr val="bg1"/>
                </a:solidFill>
                <a:effectLst>
                  <a:glow rad="139700">
                    <a:schemeClr val="tx1">
                      <a:alpha val="40000"/>
                    </a:schemeClr>
                  </a:glow>
                </a:effectLst>
                <a:latin typeface="Georgia" pitchFamily="18" charset="0"/>
              </a:rPr>
              <a:t>doctrine</a:t>
            </a:r>
            <a:endParaRPr lang="en-US" sz="3600" dirty="0">
              <a:solidFill>
                <a:schemeClr val="bg1"/>
              </a:solidFill>
              <a:effectLst>
                <a:glow rad="139700">
                  <a:schemeClr val="tx1">
                    <a:alpha val="40000"/>
                  </a:schemeClr>
                </a:glow>
              </a:effectLst>
              <a:latin typeface="Georgia" pitchFamily="18" charset="0"/>
            </a:endParaRPr>
          </a:p>
        </p:txBody>
      </p:sp>
      <p:sp>
        <p:nvSpPr>
          <p:cNvPr id="8" name="TextBox 7"/>
          <p:cNvSpPr txBox="1"/>
          <p:nvPr/>
        </p:nvSpPr>
        <p:spPr>
          <a:xfrm>
            <a:off x="5943600" y="4724400"/>
            <a:ext cx="1981200" cy="1200329"/>
          </a:xfrm>
          <a:prstGeom prst="rect">
            <a:avLst/>
          </a:prstGeom>
          <a:noFill/>
        </p:spPr>
        <p:txBody>
          <a:bodyPr wrap="square" rtlCol="0">
            <a:spAutoFit/>
          </a:bodyPr>
          <a:lstStyle/>
          <a:p>
            <a:pPr algn="ctr"/>
            <a:r>
              <a:rPr lang="en-US" sz="3600" dirty="0" smtClean="0">
                <a:solidFill>
                  <a:schemeClr val="bg1"/>
                </a:solidFill>
                <a:effectLst>
                  <a:glow rad="139700">
                    <a:schemeClr val="tx1">
                      <a:alpha val="40000"/>
                    </a:schemeClr>
                  </a:glow>
                </a:effectLst>
                <a:latin typeface="Georgia" pitchFamily="18" charset="0"/>
              </a:rPr>
              <a:t>Healthy </a:t>
            </a:r>
          </a:p>
          <a:p>
            <a:pPr algn="ctr"/>
            <a:r>
              <a:rPr lang="en-US" sz="3600" dirty="0" smtClean="0">
                <a:solidFill>
                  <a:schemeClr val="bg1"/>
                </a:solidFill>
                <a:effectLst>
                  <a:glow rad="139700">
                    <a:schemeClr val="tx1">
                      <a:alpha val="40000"/>
                    </a:schemeClr>
                  </a:glow>
                </a:effectLst>
                <a:latin typeface="Georgia" pitchFamily="18" charset="0"/>
              </a:rPr>
              <a:t>living</a:t>
            </a:r>
            <a:endParaRPr lang="en-US" sz="3600" dirty="0">
              <a:solidFill>
                <a:schemeClr val="bg1"/>
              </a:solidFill>
              <a:effectLst>
                <a:glow rad="139700">
                  <a:schemeClr val="tx1">
                    <a:alpha val="40000"/>
                  </a:schemeClr>
                </a:glow>
              </a:effectLst>
              <a:latin typeface="Georgia" pitchFamily="18" charset="0"/>
            </a:endParaRPr>
          </a:p>
        </p:txBody>
      </p:sp>
      <p:cxnSp>
        <p:nvCxnSpPr>
          <p:cNvPr id="10" name="Straight Arrow Connector 9"/>
          <p:cNvCxnSpPr/>
          <p:nvPr/>
        </p:nvCxnSpPr>
        <p:spPr>
          <a:xfrm>
            <a:off x="3276600" y="5257800"/>
            <a:ext cx="2667000" cy="9435"/>
          </a:xfrm>
          <a:prstGeom prst="straightConnector1">
            <a:avLst/>
          </a:prstGeom>
          <a:ln w="50800">
            <a:solidFill>
              <a:schemeClr val="bg1"/>
            </a:solidFill>
            <a:headEnd type="arrow"/>
            <a:tailEnd type="arrow"/>
          </a:ln>
          <a:effectLst>
            <a:glow rad="139700">
              <a:schemeClr val="tx1">
                <a:alpha val="40000"/>
              </a:schemeClr>
            </a:glow>
          </a:effectLst>
        </p:spPr>
        <p:style>
          <a:lnRef idx="1">
            <a:schemeClr val="accent1"/>
          </a:lnRef>
          <a:fillRef idx="0">
            <a:schemeClr val="accent1"/>
          </a:fillRef>
          <a:effectRef idx="0">
            <a:schemeClr val="accent1"/>
          </a:effectRef>
          <a:fontRef idx="minor">
            <a:schemeClr val="tx1"/>
          </a:fontRef>
        </p:style>
      </p:cxnSp>
      <p:pic>
        <p:nvPicPr>
          <p:cNvPr id="12" name="Picture 11" descr="Bible background 001.gif"/>
          <p:cNvPicPr>
            <a:picLocks noChangeAspect="1"/>
          </p:cNvPicPr>
          <p:nvPr/>
        </p:nvPicPr>
        <p:blipFill>
          <a:blip r:embed="rId2" cstate="print"/>
          <a:stretch>
            <a:fillRect/>
          </a:stretch>
        </p:blipFill>
        <p:spPr>
          <a:xfrm>
            <a:off x="3581400" y="4800600"/>
            <a:ext cx="2286000" cy="1371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2000"/>
                                        <p:tgtEl>
                                          <p:spTgt spid="3">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ssolve">
                                      <p:cBhvr>
                                        <p:cTn id="15" dur="500"/>
                                        <p:tgtEl>
                                          <p:spTgt spid="7"/>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dissolve">
                                      <p:cBhvr>
                                        <p:cTn id="18" dur="500"/>
                                        <p:tgtEl>
                                          <p:spTgt spid="8"/>
                                        </p:tgtEl>
                                      </p:cBhvr>
                                    </p:animEffect>
                                  </p:childTnLst>
                                </p:cTn>
                              </p:par>
                              <p:par>
                                <p:cTn id="19" presetID="9"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dissolve">
                                      <p:cBhvr>
                                        <p:cTn id="21" dur="500"/>
                                        <p:tgtEl>
                                          <p:spTgt spid="10"/>
                                        </p:tgtEl>
                                      </p:cBhvr>
                                    </p:animEffect>
                                  </p:childTnLst>
                                </p:cTn>
                              </p:par>
                              <p:par>
                                <p:cTn id="22" presetID="9" presetClass="entr" presetSubtype="0"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dissolve">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effectLst>
                  <a:glow rad="139700">
                    <a:schemeClr val="tx1">
                      <a:alpha val="40000"/>
                    </a:schemeClr>
                  </a:glow>
                </a:effectLst>
              </a:rPr>
              <a:t>Sound doctrine..</a:t>
            </a:r>
            <a:endParaRPr lang="en-US" sz="4000" dirty="0">
              <a:effectLst>
                <a:glow rad="139700">
                  <a:schemeClr val="tx1">
                    <a:alpha val="40000"/>
                  </a:schemeClr>
                </a:glow>
              </a:effectLst>
            </a:endParaRPr>
          </a:p>
        </p:txBody>
      </p:sp>
      <p:sp>
        <p:nvSpPr>
          <p:cNvPr id="3" name="Content Placeholder 2"/>
          <p:cNvSpPr>
            <a:spLocks noGrp="1"/>
          </p:cNvSpPr>
          <p:nvPr>
            <p:ph idx="1"/>
          </p:nvPr>
        </p:nvSpPr>
        <p:spPr>
          <a:xfrm>
            <a:off x="304800" y="1752600"/>
            <a:ext cx="8686800" cy="4449763"/>
          </a:xfrm>
        </p:spPr>
        <p:txBody>
          <a:bodyPr>
            <a:normAutofit fontScale="85000" lnSpcReduction="10000"/>
          </a:bodyPr>
          <a:lstStyle/>
          <a:p>
            <a:pPr>
              <a:lnSpc>
                <a:spcPts val="3400"/>
              </a:lnSpc>
            </a:pPr>
            <a:r>
              <a:rPr lang="en-US" sz="3900" dirty="0" smtClean="0">
                <a:effectLst>
                  <a:glow rad="139700">
                    <a:schemeClr val="tx1">
                      <a:alpha val="40000"/>
                    </a:schemeClr>
                  </a:glow>
                </a:effectLst>
              </a:rPr>
              <a:t>Tit 1:10-11 </a:t>
            </a:r>
            <a:r>
              <a:rPr lang="en-US" sz="3300" dirty="0" smtClean="0"/>
              <a:t>But as for you, speak the things which are proper for </a:t>
            </a:r>
            <a:r>
              <a:rPr lang="en-US" sz="3300" dirty="0" smtClean="0">
                <a:effectLst>
                  <a:glow rad="139700">
                    <a:schemeClr val="tx1">
                      <a:alpha val="40000"/>
                    </a:schemeClr>
                  </a:glow>
                </a:effectLst>
              </a:rPr>
              <a:t>sound doctrine</a:t>
            </a:r>
            <a:r>
              <a:rPr lang="en-US" sz="3300" dirty="0" smtClean="0"/>
              <a:t>:  that the older men be sober, reverent, temperate, </a:t>
            </a:r>
            <a:r>
              <a:rPr lang="en-US" sz="3300" dirty="0" smtClean="0">
                <a:effectLst>
                  <a:glow rad="139700">
                    <a:schemeClr val="tx1">
                      <a:alpha val="40000"/>
                    </a:schemeClr>
                  </a:glow>
                </a:effectLst>
              </a:rPr>
              <a:t>sound in faith, in love, in patience</a:t>
            </a:r>
            <a:r>
              <a:rPr lang="en-US" sz="3300" dirty="0" smtClean="0"/>
              <a:t>;</a:t>
            </a:r>
          </a:p>
          <a:p>
            <a:pPr>
              <a:lnSpc>
                <a:spcPts val="3400"/>
              </a:lnSpc>
            </a:pPr>
            <a:r>
              <a:rPr lang="en-US" sz="3900" dirty="0" smtClean="0">
                <a:effectLst>
                  <a:glow rad="139700">
                    <a:schemeClr val="tx1">
                      <a:alpha val="40000"/>
                    </a:schemeClr>
                  </a:glow>
                </a:effectLst>
              </a:rPr>
              <a:t>Tit 2:7-8  </a:t>
            </a:r>
            <a:r>
              <a:rPr lang="en-US" dirty="0" smtClean="0"/>
              <a:t>in all things showing yourself to be a pattern of good works; in doctrine showing integrity, reverence, incorruptibility,  8 </a:t>
            </a:r>
            <a:r>
              <a:rPr lang="en-US" dirty="0" smtClean="0">
                <a:effectLst>
                  <a:glow rad="139700">
                    <a:schemeClr val="tx1">
                      <a:alpha val="40000"/>
                    </a:schemeClr>
                  </a:glow>
                </a:effectLst>
              </a:rPr>
              <a:t>sound speech</a:t>
            </a:r>
            <a:r>
              <a:rPr lang="en-US" dirty="0" smtClean="0"/>
              <a:t> that cannot be condemned, that one who is an opponent may be ashamed, having nothing evil to say of you. </a:t>
            </a:r>
          </a:p>
          <a:p>
            <a:pPr>
              <a:buNone/>
            </a:pPr>
            <a:endParaRPr lang="en-US" sz="2800" dirty="0"/>
          </a:p>
        </p:txBody>
      </p:sp>
      <p:pic>
        <p:nvPicPr>
          <p:cNvPr id="12" name="Picture 11" descr="Bible background 001.gif"/>
          <p:cNvPicPr>
            <a:picLocks noChangeAspect="1"/>
          </p:cNvPicPr>
          <p:nvPr/>
        </p:nvPicPr>
        <p:blipFill>
          <a:blip r:embed="rId2" cstate="print"/>
          <a:stretch>
            <a:fillRect/>
          </a:stretch>
        </p:blipFill>
        <p:spPr>
          <a:xfrm>
            <a:off x="4267200" y="304800"/>
            <a:ext cx="2286000" cy="1371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2000"/>
                                        <p:tgtEl>
                                          <p:spTgt spid="3">
                                            <p:txEl>
                                              <p:pRg st="1" end="1"/>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dissolv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effectLst>
                  <a:glow rad="139700">
                    <a:schemeClr val="tx1">
                      <a:alpha val="40000"/>
                    </a:schemeClr>
                  </a:glow>
                </a:effectLst>
              </a:rPr>
              <a:t>Unsound doctrine..</a:t>
            </a:r>
            <a:endParaRPr lang="en-US" sz="4000" dirty="0">
              <a:effectLst>
                <a:glow rad="139700">
                  <a:schemeClr val="tx1">
                    <a:alpha val="40000"/>
                  </a:schemeClr>
                </a:glow>
              </a:effectLst>
            </a:endParaRPr>
          </a:p>
        </p:txBody>
      </p:sp>
      <p:sp>
        <p:nvSpPr>
          <p:cNvPr id="3" name="Content Placeholder 2"/>
          <p:cNvSpPr>
            <a:spLocks noGrp="1"/>
          </p:cNvSpPr>
          <p:nvPr>
            <p:ph idx="1"/>
          </p:nvPr>
        </p:nvSpPr>
        <p:spPr>
          <a:xfrm>
            <a:off x="304800" y="1524000"/>
            <a:ext cx="8686800" cy="4678363"/>
          </a:xfrm>
        </p:spPr>
        <p:txBody>
          <a:bodyPr>
            <a:normAutofit fontScale="85000" lnSpcReduction="10000"/>
          </a:bodyPr>
          <a:lstStyle/>
          <a:p>
            <a:pPr>
              <a:lnSpc>
                <a:spcPts val="3400"/>
              </a:lnSpc>
            </a:pPr>
            <a:r>
              <a:rPr lang="en-US" sz="3900" dirty="0" smtClean="0">
                <a:effectLst>
                  <a:glow rad="139700">
                    <a:schemeClr val="tx1">
                      <a:alpha val="40000"/>
                    </a:schemeClr>
                  </a:glow>
                </a:effectLst>
              </a:rPr>
              <a:t>Tit 1:10 </a:t>
            </a:r>
            <a:r>
              <a:rPr lang="en-US" dirty="0" smtClean="0"/>
              <a:t>For there are many insubordinate, both idle talkers and deceivers, especially those of the circumcision, 11 whose mouths must be stopped, who subvert whole households, teaching things which they ought not, for the sake of dishonest gain. </a:t>
            </a:r>
            <a:endParaRPr lang="en-US" sz="3300" dirty="0" smtClean="0"/>
          </a:p>
          <a:p>
            <a:r>
              <a:rPr lang="en-US" sz="3900" dirty="0" smtClean="0">
                <a:effectLst>
                  <a:glow rad="139700">
                    <a:schemeClr val="tx1">
                      <a:alpha val="40000"/>
                    </a:schemeClr>
                  </a:glow>
                </a:effectLst>
              </a:rPr>
              <a:t>Tit 3:9-10  </a:t>
            </a:r>
            <a:r>
              <a:rPr lang="en-US" dirty="0" smtClean="0"/>
              <a:t>But avoid foolish disputes, genealogies, contentions, and strivings about the law; for they are unprofitable and useless. 10 Reject a divisive man after the first and second admonition..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appy-older-men.jpg"/>
          <p:cNvPicPr>
            <a:picLocks noChangeAspect="1"/>
          </p:cNvPicPr>
          <p:nvPr/>
        </p:nvPicPr>
        <p:blipFill>
          <a:blip r:embed="rId2" cstate="print">
            <a:lum contrast="10000"/>
          </a:blip>
          <a:srcRect l="2133"/>
          <a:stretch>
            <a:fillRect/>
          </a:stretch>
        </p:blipFill>
        <p:spPr>
          <a:xfrm>
            <a:off x="1" y="762000"/>
            <a:ext cx="9152594" cy="5410200"/>
          </a:xfrm>
          <a:prstGeom prst="rect">
            <a:avLst/>
          </a:prstGeom>
        </p:spPr>
      </p:pic>
      <p:sp>
        <p:nvSpPr>
          <p:cNvPr id="4" name="Title 3"/>
          <p:cNvSpPr>
            <a:spLocks noGrp="1"/>
          </p:cNvSpPr>
          <p:nvPr>
            <p:ph type="title"/>
          </p:nvPr>
        </p:nvSpPr>
        <p:spPr>
          <a:solidFill>
            <a:schemeClr val="tx1">
              <a:alpha val="35000"/>
            </a:schemeClr>
          </a:solidFill>
        </p:spPr>
        <p:txBody>
          <a:bodyPr/>
          <a:lstStyle/>
          <a:p>
            <a:r>
              <a:rPr lang="en-US" dirty="0" smtClean="0"/>
              <a:t>Older men (</a:t>
            </a:r>
            <a:r>
              <a:rPr lang="en-US" dirty="0" err="1" smtClean="0"/>
              <a:t>vs</a:t>
            </a:r>
            <a:r>
              <a:rPr lang="en-US" dirty="0" smtClean="0"/>
              <a:t> 2)</a:t>
            </a:r>
            <a:endParaRPr lang="en-US" dirty="0"/>
          </a:p>
        </p:txBody>
      </p:sp>
      <p:sp>
        <p:nvSpPr>
          <p:cNvPr id="5" name="Content Placeholder 4"/>
          <p:cNvSpPr>
            <a:spLocks noGrp="1"/>
          </p:cNvSpPr>
          <p:nvPr>
            <p:ph idx="1"/>
          </p:nvPr>
        </p:nvSpPr>
        <p:spPr>
          <a:xfrm>
            <a:off x="457200" y="5257800"/>
            <a:ext cx="8229600" cy="1401763"/>
          </a:xfrm>
          <a:solidFill>
            <a:schemeClr val="tx1">
              <a:alpha val="50000"/>
            </a:schemeClr>
          </a:solidFill>
        </p:spPr>
        <p:txBody>
          <a:bodyPr>
            <a:normAutofit fontScale="92500" lnSpcReduction="10000"/>
          </a:bodyPr>
          <a:lstStyle/>
          <a:p>
            <a:r>
              <a:rPr lang="en-US" dirty="0" smtClean="0"/>
              <a:t>that the older men be sober, reverent, temperate, </a:t>
            </a:r>
            <a:r>
              <a:rPr lang="en-US" dirty="0" smtClean="0">
                <a:effectLst>
                  <a:glow rad="139700">
                    <a:schemeClr val="tx1">
                      <a:alpha val="40000"/>
                    </a:schemeClr>
                  </a:glow>
                </a:effectLst>
              </a:rPr>
              <a:t>sound in faith, in love, in patience</a:t>
            </a:r>
            <a:r>
              <a:rPr lang="en-US" dirty="0" smtClean="0"/>
              <a: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younger-woman-talking-to-an-older-woman.jpg"/>
          <p:cNvPicPr>
            <a:picLocks noChangeAspect="1"/>
          </p:cNvPicPr>
          <p:nvPr/>
        </p:nvPicPr>
        <p:blipFill>
          <a:blip r:embed="rId2" cstate="print">
            <a:lum bright="-10000" contrast="10000"/>
          </a:blip>
          <a:stretch>
            <a:fillRect/>
          </a:stretch>
        </p:blipFill>
        <p:spPr>
          <a:xfrm>
            <a:off x="0" y="838200"/>
            <a:ext cx="9144000" cy="5680710"/>
          </a:xfrm>
          <a:prstGeom prst="rect">
            <a:avLst/>
          </a:prstGeom>
        </p:spPr>
      </p:pic>
      <p:sp>
        <p:nvSpPr>
          <p:cNvPr id="4" name="Title 3"/>
          <p:cNvSpPr>
            <a:spLocks noGrp="1"/>
          </p:cNvSpPr>
          <p:nvPr>
            <p:ph type="title"/>
          </p:nvPr>
        </p:nvSpPr>
        <p:spPr>
          <a:xfrm>
            <a:off x="228600" y="228600"/>
            <a:ext cx="6019800" cy="1143000"/>
          </a:xfrm>
          <a:solidFill>
            <a:schemeClr val="tx1">
              <a:alpha val="35000"/>
            </a:schemeClr>
          </a:solidFill>
        </p:spPr>
        <p:txBody>
          <a:bodyPr>
            <a:normAutofit/>
          </a:bodyPr>
          <a:lstStyle/>
          <a:p>
            <a:r>
              <a:rPr lang="en-US" dirty="0" smtClean="0"/>
              <a:t>Older/younger women  (3-5)</a:t>
            </a:r>
            <a:endParaRPr lang="en-US" dirty="0"/>
          </a:p>
        </p:txBody>
      </p:sp>
      <p:sp>
        <p:nvSpPr>
          <p:cNvPr id="5" name="Content Placeholder 4"/>
          <p:cNvSpPr>
            <a:spLocks noGrp="1"/>
          </p:cNvSpPr>
          <p:nvPr>
            <p:ph idx="1"/>
          </p:nvPr>
        </p:nvSpPr>
        <p:spPr>
          <a:xfrm>
            <a:off x="304800" y="4191000"/>
            <a:ext cx="8610600" cy="2514600"/>
          </a:xfrm>
          <a:solidFill>
            <a:schemeClr val="tx1">
              <a:alpha val="50000"/>
            </a:schemeClr>
          </a:solidFill>
        </p:spPr>
        <p:txBody>
          <a:bodyPr>
            <a:normAutofit fontScale="85000" lnSpcReduction="20000"/>
          </a:bodyPr>
          <a:lstStyle/>
          <a:p>
            <a:r>
              <a:rPr lang="en-US" dirty="0" smtClean="0"/>
              <a:t>Titus 2:3-5 the older women likewise, that they be reverent in behavior, not slanderers, not given to much wine, teachers of good things —  4 that they admonish the young women to love their husbands, to love their children, 5 to be discreet, chaste, homemakers, good, obedient to their own husbands, that the word of God may not be blasphemed.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younger men.jpg"/>
          <p:cNvPicPr>
            <a:picLocks noChangeAspect="1"/>
          </p:cNvPicPr>
          <p:nvPr/>
        </p:nvPicPr>
        <p:blipFill>
          <a:blip r:embed="rId2" cstate="print">
            <a:lum bright="-5000" contrast="10000"/>
          </a:blip>
          <a:stretch>
            <a:fillRect/>
          </a:stretch>
        </p:blipFill>
        <p:spPr>
          <a:xfrm>
            <a:off x="0" y="685800"/>
            <a:ext cx="9144000" cy="5484628"/>
          </a:xfrm>
          <a:prstGeom prst="rect">
            <a:avLst/>
          </a:prstGeom>
        </p:spPr>
      </p:pic>
      <p:sp>
        <p:nvSpPr>
          <p:cNvPr id="4" name="Title 3"/>
          <p:cNvSpPr>
            <a:spLocks noGrp="1"/>
          </p:cNvSpPr>
          <p:nvPr>
            <p:ph type="title"/>
          </p:nvPr>
        </p:nvSpPr>
        <p:spPr>
          <a:xfrm>
            <a:off x="228600" y="228600"/>
            <a:ext cx="6019800" cy="1143000"/>
          </a:xfrm>
          <a:solidFill>
            <a:schemeClr val="tx1">
              <a:alpha val="35000"/>
            </a:schemeClr>
          </a:solidFill>
        </p:spPr>
        <p:txBody>
          <a:bodyPr>
            <a:normAutofit/>
          </a:bodyPr>
          <a:lstStyle/>
          <a:p>
            <a:r>
              <a:rPr lang="en-US" dirty="0" smtClean="0"/>
              <a:t>Titus/younger men  (6-8)</a:t>
            </a:r>
            <a:endParaRPr lang="en-US" dirty="0"/>
          </a:p>
        </p:txBody>
      </p:sp>
      <p:sp>
        <p:nvSpPr>
          <p:cNvPr id="5" name="Content Placeholder 4"/>
          <p:cNvSpPr>
            <a:spLocks noGrp="1"/>
          </p:cNvSpPr>
          <p:nvPr>
            <p:ph idx="1"/>
          </p:nvPr>
        </p:nvSpPr>
        <p:spPr>
          <a:xfrm>
            <a:off x="304800" y="4191000"/>
            <a:ext cx="8610600" cy="2514600"/>
          </a:xfrm>
          <a:solidFill>
            <a:schemeClr val="tx1">
              <a:alpha val="50000"/>
            </a:schemeClr>
          </a:solidFill>
        </p:spPr>
        <p:txBody>
          <a:bodyPr>
            <a:normAutofit fontScale="85000" lnSpcReduction="10000"/>
          </a:bodyPr>
          <a:lstStyle/>
          <a:p>
            <a:r>
              <a:rPr lang="en-US" dirty="0" smtClean="0"/>
              <a:t>Titus 2:6-8 Likewise, exhort the young men to be sober-minded, 7 in all things showing yourself to be a pattern of good works; in doctrine showing integrity, reverence, incorruptibility,  8 sound speech that cannot be condemned, that one who is an opponent may be ashamed, having nothing evil to say of you.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erve-your-boss.jpg"/>
          <p:cNvPicPr>
            <a:picLocks noChangeAspect="1"/>
          </p:cNvPicPr>
          <p:nvPr/>
        </p:nvPicPr>
        <p:blipFill>
          <a:blip r:embed="rId2" cstate="print">
            <a:lum bright="-5000" contrast="10000"/>
          </a:blip>
          <a:stretch>
            <a:fillRect/>
          </a:stretch>
        </p:blipFill>
        <p:spPr>
          <a:xfrm>
            <a:off x="0" y="685800"/>
            <a:ext cx="8991600" cy="5461000"/>
          </a:xfrm>
          <a:prstGeom prst="rect">
            <a:avLst/>
          </a:prstGeom>
        </p:spPr>
      </p:pic>
      <p:sp>
        <p:nvSpPr>
          <p:cNvPr id="4" name="Title 3"/>
          <p:cNvSpPr>
            <a:spLocks noGrp="1"/>
          </p:cNvSpPr>
          <p:nvPr>
            <p:ph type="title"/>
          </p:nvPr>
        </p:nvSpPr>
        <p:spPr>
          <a:xfrm>
            <a:off x="228600" y="228600"/>
            <a:ext cx="4800600" cy="1143000"/>
          </a:xfrm>
          <a:solidFill>
            <a:schemeClr val="tx1">
              <a:alpha val="35000"/>
            </a:schemeClr>
          </a:solidFill>
        </p:spPr>
        <p:txBody>
          <a:bodyPr>
            <a:normAutofit/>
          </a:bodyPr>
          <a:lstStyle/>
          <a:p>
            <a:r>
              <a:rPr lang="en-US" dirty="0" smtClean="0"/>
              <a:t>In workplace (9-10)</a:t>
            </a:r>
            <a:endParaRPr lang="en-US" dirty="0"/>
          </a:p>
        </p:txBody>
      </p:sp>
      <p:sp>
        <p:nvSpPr>
          <p:cNvPr id="5" name="Content Placeholder 4"/>
          <p:cNvSpPr>
            <a:spLocks noGrp="1"/>
          </p:cNvSpPr>
          <p:nvPr>
            <p:ph idx="1"/>
          </p:nvPr>
        </p:nvSpPr>
        <p:spPr>
          <a:xfrm>
            <a:off x="304800" y="4495800"/>
            <a:ext cx="8610600" cy="2057400"/>
          </a:xfrm>
          <a:solidFill>
            <a:schemeClr val="tx1">
              <a:alpha val="50000"/>
            </a:schemeClr>
          </a:solidFill>
        </p:spPr>
        <p:txBody>
          <a:bodyPr>
            <a:normAutofit fontScale="85000" lnSpcReduction="10000"/>
          </a:bodyPr>
          <a:lstStyle/>
          <a:p>
            <a:r>
              <a:rPr lang="en-US" dirty="0" smtClean="0"/>
              <a:t>Titus 2:9-10 Exhort bondservants to be obedient to their own masters, to be well pleasing in all things, not answering back, 10 not pilfering, but showing all good fidelity, that they may adorn the doctrine of God our Savior in all things. </a:t>
            </a:r>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4990</TotalTime>
  <Words>719</Words>
  <Application>Microsoft Office PowerPoint</Application>
  <PresentationFormat>On-screen Show (4:3)</PresentationFormat>
  <Paragraphs>50</Paragraphs>
  <Slides>14</Slides>
  <Notes>5</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Sound Doctrine</vt:lpstr>
      <vt:lpstr>Slide 2</vt:lpstr>
      <vt:lpstr>Sound doctrine..</vt:lpstr>
      <vt:lpstr>Sound doctrine..</vt:lpstr>
      <vt:lpstr>Unsound doctrine..</vt:lpstr>
      <vt:lpstr>Older men (vs 2)</vt:lpstr>
      <vt:lpstr>Older/younger women  (3-5)</vt:lpstr>
      <vt:lpstr>Titus/younger men  (6-8)</vt:lpstr>
      <vt:lpstr>In workplace (9-10)</vt:lpstr>
      <vt:lpstr>Holy living is proper..</vt:lpstr>
      <vt:lpstr>Holy living..</vt:lpstr>
      <vt:lpstr>Our lives affect others..</vt:lpstr>
      <vt:lpstr>Our lives affect others..</vt:lpstr>
      <vt:lpstr>Sound Doctrine</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337</cp:revision>
  <dcterms:created xsi:type="dcterms:W3CDTF">2011-02-15T07:29:10Z</dcterms:created>
  <dcterms:modified xsi:type="dcterms:W3CDTF">2016-07-07T15:34:24Z</dcterms:modified>
</cp:coreProperties>
</file>