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7" r:id="rId2"/>
    <p:sldId id="268" r:id="rId3"/>
    <p:sldId id="269" r:id="rId4"/>
    <p:sldId id="270" r:id="rId5"/>
    <p:sldId id="271" r:id="rId6"/>
    <p:sldId id="272" r:id="rId7"/>
    <p:sldId id="273" r:id="rId8"/>
    <p:sldId id="274" r:id="rId9"/>
    <p:sldId id="275" r:id="rId10"/>
    <p:sldId id="276" r:id="rId11"/>
    <p:sldId id="277" r:id="rId12"/>
    <p:sldId id="278" r:id="rId13"/>
    <p:sldId id="279" r:id="rId14"/>
    <p:sldId id="280" r:id="rId15"/>
    <p:sldId id="281" r:id="rId16"/>
    <p:sldId id="28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4C8"/>
    <a:srgbClr val="D9EDF3"/>
    <a:srgbClr val="007CA8"/>
    <a:srgbClr val="E5F3F7"/>
    <a:srgbClr val="F7F7F7"/>
    <a:srgbClr val="FFFFFF"/>
    <a:srgbClr val="1B1B1B"/>
    <a:srgbClr val="360000"/>
    <a:srgbClr val="1D1D1D"/>
    <a:srgbClr val="474747"/>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varScale="1">
        <p:scale>
          <a:sx n="75" d="100"/>
          <a:sy n="75" d="100"/>
        </p:scale>
        <p:origin x="-102" y="-54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7/18/2016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685800"/>
            <a:ext cx="7772400" cy="1295399"/>
          </a:xfrm>
        </p:spPr>
        <p:txBody>
          <a:bodyPr>
            <a:noAutofit/>
          </a:bodyPr>
          <a:lstStyle>
            <a:lvl1pPr algn="ctr">
              <a:defRPr sz="5400"/>
            </a:lvl1pPr>
          </a:lstStyle>
          <a:p>
            <a:r>
              <a:rPr lang="en-US" dirty="0" smtClean="0"/>
              <a:t>Master title style</a:t>
            </a:r>
            <a:endParaRPr lang="en-US" dirty="0"/>
          </a:p>
        </p:txBody>
      </p:sp>
      <p:sp>
        <p:nvSpPr>
          <p:cNvPr id="3" name="Subtitle 2"/>
          <p:cNvSpPr>
            <a:spLocks noGrp="1"/>
          </p:cNvSpPr>
          <p:nvPr>
            <p:ph type="subTitle" idx="1" hasCustomPrompt="1"/>
          </p:nvPr>
        </p:nvSpPr>
        <p:spPr>
          <a:xfrm>
            <a:off x="1371600" y="5562600"/>
            <a:ext cx="6400800" cy="685800"/>
          </a:xfrm>
        </p:spPr>
        <p:txBody>
          <a:bodyPr anchor="ctr"/>
          <a:lstStyle>
            <a:lvl1pPr marL="0" indent="0" algn="ctr">
              <a:buNone/>
              <a:defRPr>
                <a:solidFill>
                  <a:srgbClr val="0094C8"/>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7/18/2016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7/18/2016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800">
                <a:solidFill>
                  <a:srgbClr val="C00000"/>
                </a:solidFill>
                <a:effectLst>
                  <a:innerShdw blurRad="63500" dist="50800">
                    <a:prstClr val="black">
                      <a:alpha val="50000"/>
                    </a:prstClr>
                  </a:innerShdw>
                </a:effectLst>
                <a:latin typeface="Georgia" pitchFamily="18" charset="0"/>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lvl1pPr>
              <a:defRPr sz="3400" b="0">
                <a:solidFill>
                  <a:srgbClr val="0094C8"/>
                </a:solidFill>
                <a:effectLst>
                  <a:innerShdw blurRad="63500" dist="50800">
                    <a:prstClr val="black">
                      <a:alpha val="50000"/>
                    </a:prstClr>
                  </a:innerShdw>
                </a:effectLst>
                <a:latin typeface="Georgia" pitchFamily="18" charset="0"/>
                <a:ea typeface="Verdana" pitchFamily="34" charset="0"/>
                <a:cs typeface="Verdana" pitchFamily="34" charset="0"/>
              </a:defRPr>
            </a:lvl1pPr>
            <a:lvl2pPr>
              <a:defRPr sz="2800" b="0">
                <a:solidFill>
                  <a:srgbClr val="0094C8"/>
                </a:solidFill>
                <a:effectLst>
                  <a:innerShdw blurRad="63500" dist="50800">
                    <a:prstClr val="black">
                      <a:alpha val="50000"/>
                    </a:prstClr>
                  </a:innerShdw>
                </a:effectLst>
                <a:latin typeface="Georgia" pitchFamily="18" charset="0"/>
                <a:ea typeface="Verdana" pitchFamily="34" charset="0"/>
                <a:cs typeface="Verdana" pitchFamily="34" charset="0"/>
              </a:defRPr>
            </a:lvl2pPr>
            <a:lvl3pPr>
              <a:defRPr sz="2400" b="0">
                <a:solidFill>
                  <a:srgbClr val="0094C8"/>
                </a:solidFill>
                <a:effectLst>
                  <a:innerShdw blurRad="63500" dist="50800">
                    <a:prstClr val="black">
                      <a:alpha val="50000"/>
                    </a:prstClr>
                  </a:innerShdw>
                </a:effectLst>
                <a:latin typeface="Georgia" pitchFamily="18" charset="0"/>
                <a:ea typeface="Verdana" pitchFamily="34" charset="0"/>
                <a:cs typeface="Verdana" pitchFamily="34" charset="0"/>
              </a:defRPr>
            </a:lvl3pPr>
            <a:lvl4pPr>
              <a:defRPr sz="2000" b="0">
                <a:solidFill>
                  <a:srgbClr val="0094C8"/>
                </a:solidFill>
                <a:effectLst>
                  <a:innerShdw blurRad="63500" dist="50800">
                    <a:prstClr val="black">
                      <a:alpha val="50000"/>
                    </a:prstClr>
                  </a:innerShdw>
                </a:effectLst>
                <a:latin typeface="Georgia" pitchFamily="18" charset="0"/>
                <a:ea typeface="Verdana" pitchFamily="34" charset="0"/>
                <a:cs typeface="Verdana" pitchFamily="34" charset="0"/>
              </a:defRPr>
            </a:lvl4pPr>
            <a:lvl5pPr>
              <a:defRPr sz="1800" b="0">
                <a:solidFill>
                  <a:srgbClr val="0094C8"/>
                </a:solidFill>
                <a:effectLst>
                  <a:innerShdw blurRad="63500" dist="50800">
                    <a:prstClr val="black">
                      <a:alpha val="50000"/>
                    </a:prstClr>
                  </a:innerShdw>
                </a:effectLst>
                <a:latin typeface="Georgia" pitchFamily="18" charset="0"/>
                <a:ea typeface="Verdana" pitchFamily="34" charset="0"/>
                <a:cs typeface="Verdana" pitchFamily="34" charset="0"/>
              </a:defRPr>
            </a:lvl5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rgbClr val="0094C8"/>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7/18/2016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7/18/2016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p:cNvSpPr/>
          <p:nvPr userDrawn="1"/>
        </p:nvSpPr>
        <p:spPr>
          <a:xfrm>
            <a:off x="0" y="0"/>
            <a:ext cx="9144000" cy="6858000"/>
          </a:xfrm>
          <a:prstGeom prst="rect">
            <a:avLst/>
          </a:prstGeom>
          <a:solidFill>
            <a:srgbClr val="1D1D1D">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church leadership  02.jpg"/>
          <p:cNvPicPr>
            <a:picLocks noChangeAspect="1"/>
          </p:cNvPicPr>
          <p:nvPr userDrawn="1"/>
        </p:nvPicPr>
        <p:blipFill>
          <a:blip r:embed="rId13" cstate="print">
            <a:lum bright="-12000" contrast="10000"/>
          </a:blip>
          <a:stretch>
            <a:fillRect/>
          </a:stretch>
        </p:blipFill>
        <p:spPr>
          <a:xfrm>
            <a:off x="0" y="0"/>
            <a:ext cx="9144000" cy="6858000"/>
          </a:xfrm>
          <a:prstGeom prst="rect">
            <a:avLst/>
          </a:prstGeom>
        </p:spPr>
      </p:pic>
      <p:pic>
        <p:nvPicPr>
          <p:cNvPr id="7" name="Picture 6" descr="Light Blue Gray Bathroom Squares Pattern iPhone 5 Wallpaper.jpg"/>
          <p:cNvPicPr>
            <a:picLocks noChangeAspect="1"/>
          </p:cNvPicPr>
          <p:nvPr userDrawn="1"/>
        </p:nvPicPr>
        <p:blipFill>
          <a:blip r:embed="rId14" cstate="print">
            <a:lum bright="25000" contrast="10000"/>
          </a:blip>
          <a:stretch>
            <a:fillRect/>
          </a:stretch>
        </p:blipFill>
        <p:spPr>
          <a:xfrm>
            <a:off x="0" y="0"/>
            <a:ext cx="9151712" cy="6858000"/>
          </a:xfrm>
          <a:prstGeom prst="rect">
            <a:avLst/>
          </a:prstGeom>
        </p:spPr>
      </p:pic>
      <p:pic>
        <p:nvPicPr>
          <p:cNvPr id="10" name="Picture 9" descr="architecture-small-church-steeple.jpg"/>
          <p:cNvPicPr>
            <a:picLocks noChangeAspect="1"/>
          </p:cNvPicPr>
          <p:nvPr userDrawn="1"/>
        </p:nvPicPr>
        <p:blipFill>
          <a:blip r:embed="rId15" cstate="print"/>
          <a:stretch>
            <a:fillRect/>
          </a:stretch>
        </p:blipFill>
        <p:spPr>
          <a:xfrm>
            <a:off x="0" y="0"/>
            <a:ext cx="9144000" cy="6858000"/>
          </a:xfrm>
          <a:prstGeom prst="rect">
            <a:avLst/>
          </a:prstGeom>
        </p:spPr>
      </p:pic>
      <p:sp>
        <p:nvSpPr>
          <p:cNvPr id="11" name="Rectangle 10"/>
          <p:cNvSpPr/>
          <p:nvPr userDrawn="1"/>
        </p:nvSpPr>
        <p:spPr>
          <a:xfrm>
            <a:off x="0" y="0"/>
            <a:ext cx="9144000" cy="6858000"/>
          </a:xfrm>
          <a:prstGeom prst="rect">
            <a:avLst/>
          </a:prstGeom>
          <a:solidFill>
            <a:schemeClr val="accent1">
              <a:lumMod val="20000"/>
              <a:lumOff val="80000"/>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0" y="0"/>
            <a:ext cx="9144000" cy="6858000"/>
          </a:xfrm>
          <a:prstGeom prst="rect">
            <a:avLst/>
          </a:prstGeom>
          <a:solidFill>
            <a:srgbClr val="F7F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descr="church with steeple cropped.jpg"/>
          <p:cNvPicPr>
            <a:picLocks noChangeAspect="1"/>
          </p:cNvPicPr>
          <p:nvPr userDrawn="1"/>
        </p:nvPicPr>
        <p:blipFill>
          <a:blip r:embed="rId16" cstate="print">
            <a:lum bright="10000" contrast="10000"/>
          </a:blip>
          <a:srcRect l="4752" r="4752"/>
          <a:stretch>
            <a:fillRect/>
          </a:stretch>
        </p:blipFill>
        <p:spPr>
          <a:xfrm>
            <a:off x="3261812" y="1"/>
            <a:ext cx="2620376" cy="6858000"/>
          </a:xfrm>
          <a:prstGeom prst="rect">
            <a:avLst/>
          </a:prstGeom>
        </p:spPr>
      </p:pic>
      <p:sp>
        <p:nvSpPr>
          <p:cNvPr id="15" name="Rectangle 14"/>
          <p:cNvSpPr/>
          <p:nvPr userDrawn="1"/>
        </p:nvSpPr>
        <p:spPr>
          <a:xfrm>
            <a:off x="0" y="0"/>
            <a:ext cx="9144000" cy="6858000"/>
          </a:xfrm>
          <a:prstGeom prst="rect">
            <a:avLst/>
          </a:prstGeom>
          <a:solidFill>
            <a:srgbClr val="D9EDF3">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533400" y="1828800"/>
            <a:ext cx="8229600" cy="4449763"/>
          </a:xfrm>
          <a:prstGeom prst="rect">
            <a:avLst/>
          </a:prstGeom>
          <a:noFill/>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Placeholder 1"/>
          <p:cNvSpPr>
            <a:spLocks noGrp="1"/>
          </p:cNvSpPr>
          <p:nvPr>
            <p:ph type="title"/>
          </p:nvPr>
        </p:nvSpPr>
        <p:spPr>
          <a:xfrm>
            <a:off x="381000" y="304800"/>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3800" kern="1200">
          <a:solidFill>
            <a:srgbClr val="C00000"/>
          </a:solidFill>
          <a:effectLst>
            <a:glow rad="101600">
              <a:schemeClr val="bg1">
                <a:lumMod val="75000"/>
                <a:alpha val="40000"/>
              </a:schemeClr>
            </a:glow>
          </a:effectLst>
          <a:latin typeface="Georgia" pitchFamily="18" charset="0"/>
          <a:ea typeface="Verdana" pitchFamily="34" charset="0"/>
          <a:cs typeface="Verdana" pitchFamily="34" charset="0"/>
        </a:defRPr>
      </a:lvl1pPr>
    </p:titleStyle>
    <p:bodyStyle>
      <a:lvl1pPr marL="342900" indent="-342900" algn="l" defTabSz="914400" rtl="0" eaLnBrk="1" latinLnBrk="0" hangingPunct="1">
        <a:spcBef>
          <a:spcPct val="20000"/>
        </a:spcBef>
        <a:buFont typeface="Arial" pitchFamily="34" charset="0"/>
        <a:buChar char="•"/>
        <a:defRPr sz="3400" b="0" kern="1200">
          <a:solidFill>
            <a:srgbClr val="0094C8"/>
          </a:solidFill>
          <a:effectLst>
            <a:glow rad="63500">
              <a:schemeClr val="bg1">
                <a:lumMod val="75000"/>
                <a:alpha val="40000"/>
              </a:schemeClr>
            </a:glow>
          </a:effectLst>
          <a:latin typeface="Georgia" pitchFamily="18" charset="0"/>
          <a:ea typeface="Tahoma" pitchFamily="34" charset="0"/>
          <a:cs typeface="Tahoma" pitchFamily="34" charset="0"/>
        </a:defRPr>
      </a:lvl1pPr>
      <a:lvl2pPr marL="742950" indent="-285750" algn="l" defTabSz="914400" rtl="0" eaLnBrk="1" latinLnBrk="0" hangingPunct="1">
        <a:spcBef>
          <a:spcPct val="20000"/>
        </a:spcBef>
        <a:buFont typeface="Arial" pitchFamily="34" charset="0"/>
        <a:buChar char="–"/>
        <a:defRPr sz="2800" b="0" kern="1200">
          <a:solidFill>
            <a:srgbClr val="0094C8"/>
          </a:solidFill>
          <a:effectLst>
            <a:glow rad="63500">
              <a:schemeClr val="bg1">
                <a:lumMod val="75000"/>
                <a:alpha val="40000"/>
              </a:schemeClr>
            </a:glow>
          </a:effectLst>
          <a:latin typeface="Georgia" pitchFamily="18" charset="0"/>
          <a:ea typeface="Tahoma" pitchFamily="34" charset="0"/>
          <a:cs typeface="Tahoma" pitchFamily="34" charset="0"/>
        </a:defRPr>
      </a:lvl2pPr>
      <a:lvl3pPr marL="1143000" indent="-228600" algn="l" defTabSz="914400" rtl="0" eaLnBrk="1" latinLnBrk="0" hangingPunct="1">
        <a:spcBef>
          <a:spcPct val="20000"/>
        </a:spcBef>
        <a:buFont typeface="Arial" pitchFamily="34" charset="0"/>
        <a:buChar char="•"/>
        <a:defRPr sz="2400" b="0" kern="1200">
          <a:solidFill>
            <a:srgbClr val="0094C8"/>
          </a:solidFill>
          <a:effectLst>
            <a:glow rad="63500">
              <a:schemeClr val="bg1">
                <a:lumMod val="75000"/>
                <a:alpha val="40000"/>
              </a:schemeClr>
            </a:glow>
          </a:effectLst>
          <a:latin typeface="Georgia" pitchFamily="18" charset="0"/>
          <a:ea typeface="Tahoma" pitchFamily="34" charset="0"/>
          <a:cs typeface="Tahoma" pitchFamily="34" charset="0"/>
        </a:defRPr>
      </a:lvl3pPr>
      <a:lvl4pPr marL="1600200" indent="-228600" algn="l" defTabSz="914400" rtl="0" eaLnBrk="1" latinLnBrk="0" hangingPunct="1">
        <a:spcBef>
          <a:spcPct val="20000"/>
        </a:spcBef>
        <a:buFont typeface="Arial" pitchFamily="34" charset="0"/>
        <a:buChar char="–"/>
        <a:defRPr sz="2000" b="0" kern="1200">
          <a:solidFill>
            <a:srgbClr val="0094C8"/>
          </a:solidFill>
          <a:effectLst>
            <a:glow rad="63500">
              <a:schemeClr val="bg1">
                <a:lumMod val="75000"/>
                <a:alpha val="40000"/>
              </a:schemeClr>
            </a:glow>
          </a:effectLst>
          <a:latin typeface="Georgia" pitchFamily="18" charset="0"/>
          <a:ea typeface="Tahoma" pitchFamily="34" charset="0"/>
          <a:cs typeface="Tahoma" pitchFamily="34" charset="0"/>
        </a:defRPr>
      </a:lvl4pPr>
      <a:lvl5pPr marL="2057400" indent="-228600" algn="l" defTabSz="914400" rtl="0" eaLnBrk="1" latinLnBrk="0" hangingPunct="1">
        <a:spcBef>
          <a:spcPct val="20000"/>
        </a:spcBef>
        <a:buFont typeface="Arial" pitchFamily="34" charset="0"/>
        <a:buChar char="»"/>
        <a:defRPr sz="2000" b="0" kern="1200">
          <a:solidFill>
            <a:srgbClr val="0094C8"/>
          </a:solidFill>
          <a:effectLst>
            <a:glow rad="63500">
              <a:schemeClr val="bg1">
                <a:lumMod val="75000"/>
                <a:alpha val="40000"/>
              </a:schemeClr>
            </a:glow>
          </a:effectLst>
          <a:latin typeface="Georgia" pitchFamily="18" charset="0"/>
          <a:ea typeface="Tahoma" pitchFamily="34" charset="0"/>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3400" y="3886200"/>
            <a:ext cx="7772400" cy="685799"/>
          </a:xfrm>
        </p:spPr>
        <p:txBody>
          <a:bodyPr/>
          <a:lstStyle/>
          <a:p>
            <a:r>
              <a:rPr lang="en-US" sz="3200" dirty="0" smtClean="0"/>
              <a:t>Matthew 21:23-27</a:t>
            </a:r>
            <a:endParaRPr lang="en-US" sz="3200" dirty="0"/>
          </a:p>
        </p:txBody>
      </p:sp>
      <p:sp>
        <p:nvSpPr>
          <p:cNvPr id="5" name="Subtitle 4"/>
          <p:cNvSpPr>
            <a:spLocks noGrp="1"/>
          </p:cNvSpPr>
          <p:nvPr>
            <p:ph type="subTitle" idx="1"/>
          </p:nvPr>
        </p:nvSpPr>
        <p:spPr>
          <a:xfrm>
            <a:off x="1371600" y="2514600"/>
            <a:ext cx="6400800" cy="1676400"/>
          </a:xfrm>
        </p:spPr>
        <p:txBody>
          <a:bodyPr>
            <a:normAutofit/>
          </a:bodyPr>
          <a:lstStyle/>
          <a:p>
            <a:pPr algn="l"/>
            <a:r>
              <a:rPr lang="en-US" sz="2600" b="1" i="1" dirty="0" smtClean="0"/>
              <a:t>   </a:t>
            </a:r>
            <a:r>
              <a:rPr lang="en-US" sz="2400" b="1" i="1" dirty="0" smtClean="0"/>
              <a:t>THE PRINCIPLE OF</a:t>
            </a:r>
          </a:p>
          <a:p>
            <a:pPr>
              <a:lnSpc>
                <a:spcPts val="6600"/>
              </a:lnSpc>
              <a:spcBef>
                <a:spcPts val="600"/>
              </a:spcBef>
            </a:pPr>
            <a:r>
              <a:rPr lang="en-US" sz="6600" b="1" dirty="0" smtClean="0">
                <a:ea typeface="Arial Unicode MS" pitchFamily="34" charset="-128"/>
                <a:cs typeface="Arial Unicode MS" pitchFamily="34" charset="-128"/>
              </a:rPr>
              <a:t>AUTHORITY</a:t>
            </a:r>
            <a:endParaRPr lang="en-US" sz="6600" b="1" dirty="0">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609600"/>
            <a:ext cx="5562600" cy="1143000"/>
          </a:xfrm>
        </p:spPr>
        <p:txBody>
          <a:bodyPr>
            <a:noAutofit/>
          </a:bodyPr>
          <a:lstStyle/>
          <a:p>
            <a:pPr algn="ctr"/>
            <a:r>
              <a:rPr lang="en-US" sz="4000" i="1" dirty="0" smtClean="0"/>
              <a:t>How do we know God wants us to..</a:t>
            </a:r>
            <a:endParaRPr lang="en-US" sz="4000" i="1" dirty="0"/>
          </a:p>
        </p:txBody>
      </p:sp>
      <p:sp>
        <p:nvSpPr>
          <p:cNvPr id="3" name="Content Placeholder 2"/>
          <p:cNvSpPr>
            <a:spLocks noGrp="1"/>
          </p:cNvSpPr>
          <p:nvPr>
            <p:ph idx="1"/>
          </p:nvPr>
        </p:nvSpPr>
        <p:spPr>
          <a:xfrm>
            <a:off x="533400" y="1905000"/>
            <a:ext cx="8229600" cy="4373563"/>
          </a:xfrm>
        </p:spPr>
        <p:txBody>
          <a:bodyPr>
            <a:normAutofit/>
          </a:bodyPr>
          <a:lstStyle/>
          <a:p>
            <a:pPr algn="ctr">
              <a:lnSpc>
                <a:spcPts val="4800"/>
              </a:lnSpc>
              <a:buNone/>
            </a:pPr>
            <a:r>
              <a:rPr lang="en-US" sz="4800" dirty="0" smtClean="0"/>
              <a:t>MEET ON SUNDAY?</a:t>
            </a:r>
          </a:p>
          <a:p>
            <a:pPr algn="ctr">
              <a:lnSpc>
                <a:spcPts val="4800"/>
              </a:lnSpc>
              <a:buNone/>
            </a:pPr>
            <a:r>
              <a:rPr lang="en-US" sz="4800" dirty="0" smtClean="0"/>
              <a:t>PRAY?</a:t>
            </a:r>
          </a:p>
          <a:p>
            <a:pPr algn="ctr">
              <a:lnSpc>
                <a:spcPts val="4800"/>
              </a:lnSpc>
              <a:buNone/>
            </a:pPr>
            <a:r>
              <a:rPr lang="en-US" sz="4800" dirty="0" smtClean="0"/>
              <a:t>TAKE LORD’S SUPPER?</a:t>
            </a:r>
          </a:p>
          <a:p>
            <a:pPr algn="ctr">
              <a:lnSpc>
                <a:spcPts val="4800"/>
              </a:lnSpc>
              <a:buNone/>
            </a:pPr>
            <a:r>
              <a:rPr lang="en-US" sz="4800" dirty="0" smtClean="0"/>
              <a:t>SING IN WORSHIP?</a:t>
            </a:r>
          </a:p>
          <a:p>
            <a:pPr algn="ctr">
              <a:lnSpc>
                <a:spcPts val="4800"/>
              </a:lnSpc>
              <a:buNone/>
            </a:pPr>
            <a:r>
              <a:rPr lang="en-US" sz="4800" dirty="0" smtClean="0"/>
              <a:t>PLAY AN INSTRUMENT?</a:t>
            </a:r>
            <a:endParaRPr lang="en-US" sz="4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6934200" cy="1143000"/>
          </a:xfrm>
        </p:spPr>
        <p:txBody>
          <a:bodyPr>
            <a:normAutofit/>
          </a:bodyPr>
          <a:lstStyle/>
          <a:p>
            <a:r>
              <a:rPr lang="en-US" dirty="0" smtClean="0"/>
              <a:t>We must have God’s approval..</a:t>
            </a:r>
            <a:endParaRPr lang="en-US" dirty="0"/>
          </a:p>
        </p:txBody>
      </p:sp>
      <p:sp>
        <p:nvSpPr>
          <p:cNvPr id="3" name="Content Placeholder 2"/>
          <p:cNvSpPr>
            <a:spLocks noGrp="1"/>
          </p:cNvSpPr>
          <p:nvPr>
            <p:ph idx="1"/>
          </p:nvPr>
        </p:nvSpPr>
        <p:spPr>
          <a:xfrm>
            <a:off x="304800" y="1676400"/>
            <a:ext cx="8458200" cy="4449763"/>
          </a:xfrm>
        </p:spPr>
        <p:txBody>
          <a:bodyPr/>
          <a:lstStyle/>
          <a:p>
            <a:pPr>
              <a:lnSpc>
                <a:spcPts val="3000"/>
              </a:lnSpc>
              <a:buNone/>
            </a:pPr>
            <a:r>
              <a:rPr lang="en-US" dirty="0" smtClean="0"/>
              <a:t>   COLOSSIANS 3:17</a:t>
            </a:r>
          </a:p>
          <a:p>
            <a:pPr>
              <a:lnSpc>
                <a:spcPts val="3000"/>
              </a:lnSpc>
              <a:buNone/>
            </a:pPr>
            <a:r>
              <a:rPr lang="en-US" dirty="0" smtClean="0"/>
              <a:t>	- </a:t>
            </a:r>
            <a:r>
              <a:rPr lang="en-US" sz="2800" i="1" dirty="0" smtClean="0"/>
              <a:t>And whatever you do in word or deed, do all </a:t>
            </a:r>
            <a:r>
              <a:rPr lang="en-US" sz="2800" i="1" u="sng" dirty="0" smtClean="0">
                <a:solidFill>
                  <a:srgbClr val="FF0000"/>
                </a:solidFill>
              </a:rPr>
              <a:t>in the name of</a:t>
            </a:r>
            <a:r>
              <a:rPr lang="en-US" sz="2800" i="1" dirty="0" smtClean="0"/>
              <a:t> the Lord Jesus, giving thanks to God the Father through Him. </a:t>
            </a:r>
          </a:p>
          <a:p>
            <a:pPr>
              <a:lnSpc>
                <a:spcPts val="3000"/>
              </a:lnSpc>
              <a:buNone/>
            </a:pPr>
            <a:r>
              <a:rPr lang="en-US" sz="800" i="1" dirty="0" smtClean="0"/>
              <a:t>		</a:t>
            </a:r>
            <a:r>
              <a:rPr lang="en-US" sz="3000" dirty="0" smtClean="0"/>
              <a:t>In Jesus’ Name = By the authority of</a:t>
            </a:r>
          </a:p>
          <a:p>
            <a:pPr>
              <a:lnSpc>
                <a:spcPts val="3000"/>
              </a:lnSpc>
              <a:buNone/>
            </a:pPr>
            <a:r>
              <a:rPr lang="en-US" sz="800" dirty="0" smtClean="0"/>
              <a:t>   </a:t>
            </a:r>
          </a:p>
          <a:p>
            <a:pPr>
              <a:lnSpc>
                <a:spcPts val="3000"/>
              </a:lnSpc>
              <a:spcBef>
                <a:spcPts val="0"/>
              </a:spcBef>
              <a:buNone/>
            </a:pPr>
            <a:r>
              <a:rPr lang="en-US" dirty="0" smtClean="0"/>
              <a:t>   ACTS 4:7 </a:t>
            </a:r>
          </a:p>
          <a:p>
            <a:pPr>
              <a:lnSpc>
                <a:spcPts val="3000"/>
              </a:lnSpc>
              <a:buNone/>
            </a:pPr>
            <a:r>
              <a:rPr lang="en-US" dirty="0" smtClean="0"/>
              <a:t>   </a:t>
            </a:r>
            <a:r>
              <a:rPr lang="en-US" sz="2800" i="1" dirty="0" smtClean="0"/>
              <a:t>- And when they had set them in the midst, they asked, "By what </a:t>
            </a:r>
            <a:r>
              <a:rPr lang="en-US" sz="2800" i="1" u="sng" dirty="0" smtClean="0">
                <a:solidFill>
                  <a:srgbClr val="FF0000"/>
                </a:solidFill>
              </a:rPr>
              <a:t>power</a:t>
            </a:r>
            <a:r>
              <a:rPr lang="en-US" sz="2800" i="1" dirty="0" smtClean="0"/>
              <a:t> or by what </a:t>
            </a:r>
            <a:r>
              <a:rPr lang="en-US" sz="2800" i="1" u="sng" dirty="0" smtClean="0">
                <a:solidFill>
                  <a:srgbClr val="FF0000"/>
                </a:solidFill>
              </a:rPr>
              <a:t>name</a:t>
            </a:r>
            <a:r>
              <a:rPr lang="en-US" sz="2800" i="1" dirty="0" smtClean="0"/>
              <a:t> have you done this?" </a:t>
            </a:r>
          </a:p>
          <a:p>
            <a:pPr>
              <a:lnSpc>
                <a:spcPts val="3000"/>
              </a:lnSpc>
              <a:buNone/>
            </a:pPr>
            <a:endParaRPr lang="en-US" sz="28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ssolve">
                                      <p:cBhvr>
                                        <p:cTn id="13" dur="500"/>
                                        <p:tgtEl>
                                          <p:spTgt spid="3">
                                            <p:txEl>
                                              <p:pRg st="2" end="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dissolv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dissolve">
                                      <p:cBhvr>
                                        <p:cTn id="21" dur="500"/>
                                        <p:tgtEl>
                                          <p:spTgt spid="3">
                                            <p:txEl>
                                              <p:pRg st="4" end="4"/>
                                            </p:txEl>
                                          </p:spTgt>
                                        </p:tgtEl>
                                      </p:cBhvr>
                                    </p:animEffect>
                                  </p:childTnLst>
                                </p:cTn>
                              </p:par>
                              <p:par>
                                <p:cTn id="22" presetID="9"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dissolve">
                                      <p:cBhvr>
                                        <p:cTn id="2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6934200" cy="1143000"/>
          </a:xfrm>
        </p:spPr>
        <p:txBody>
          <a:bodyPr>
            <a:normAutofit/>
          </a:bodyPr>
          <a:lstStyle/>
          <a:p>
            <a:r>
              <a:rPr lang="en-US" dirty="0" smtClean="0"/>
              <a:t>In Jesus’ Name.. His Authority</a:t>
            </a:r>
            <a:endParaRPr lang="en-US" dirty="0"/>
          </a:p>
        </p:txBody>
      </p:sp>
      <p:sp>
        <p:nvSpPr>
          <p:cNvPr id="3" name="Content Placeholder 2"/>
          <p:cNvSpPr>
            <a:spLocks noGrp="1"/>
          </p:cNvSpPr>
          <p:nvPr>
            <p:ph idx="1"/>
          </p:nvPr>
        </p:nvSpPr>
        <p:spPr>
          <a:xfrm>
            <a:off x="304800" y="1447800"/>
            <a:ext cx="8458200" cy="4678363"/>
          </a:xfrm>
        </p:spPr>
        <p:txBody>
          <a:bodyPr>
            <a:normAutofit fontScale="92500" lnSpcReduction="20000"/>
          </a:bodyPr>
          <a:lstStyle/>
          <a:p>
            <a:pPr>
              <a:lnSpc>
                <a:spcPts val="3000"/>
              </a:lnSpc>
              <a:buNone/>
            </a:pPr>
            <a:r>
              <a:rPr lang="en-US" dirty="0" smtClean="0"/>
              <a:t>   ACTS 4:8-12</a:t>
            </a:r>
          </a:p>
          <a:p>
            <a:pPr>
              <a:spcBef>
                <a:spcPts val="0"/>
              </a:spcBef>
              <a:buNone/>
            </a:pPr>
            <a:r>
              <a:rPr lang="en-US" dirty="0" smtClean="0"/>
              <a:t>    - </a:t>
            </a:r>
            <a:r>
              <a:rPr lang="en-US" sz="2800" i="1" dirty="0" smtClean="0"/>
              <a:t>Then Peter, filled with the Holy Spirit, said to them, "Rulers of the people and elders of Israel: 9 If we this day are judged for a good deed done to a helpless man, by what means he has been made well, 10 let it be known to you all, and to all the people of Israel, that </a:t>
            </a:r>
            <a:r>
              <a:rPr lang="en-US" sz="2800" i="1" dirty="0" smtClean="0">
                <a:solidFill>
                  <a:srgbClr val="FF0000"/>
                </a:solidFill>
              </a:rPr>
              <a:t>by the name of Jesus Christ of Nazareth</a:t>
            </a:r>
            <a:r>
              <a:rPr lang="en-US" sz="2800" i="1" dirty="0" smtClean="0"/>
              <a:t>, whom you crucified, whom God raised from the dead, by Him this man stands here before you whole. 11 This is the 'stone which was rejected by you builders, which has become the chief cornerstone.'  12 Nor is there salvation in any other, for there is no other name under heaven given among men by which we must be saved." </a:t>
            </a:r>
          </a:p>
          <a:p>
            <a:pPr>
              <a:lnSpc>
                <a:spcPts val="3000"/>
              </a:lnSpc>
              <a:buNone/>
            </a:pPr>
            <a:endParaRPr lang="en-US" sz="2800" i="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6934200" cy="1143000"/>
          </a:xfrm>
        </p:spPr>
        <p:txBody>
          <a:bodyPr>
            <a:normAutofit/>
          </a:bodyPr>
          <a:lstStyle/>
          <a:p>
            <a:r>
              <a:rPr lang="en-US" dirty="0" smtClean="0"/>
              <a:t>Submission to His Name</a:t>
            </a:r>
            <a:endParaRPr lang="en-US" dirty="0"/>
          </a:p>
        </p:txBody>
      </p:sp>
      <p:sp>
        <p:nvSpPr>
          <p:cNvPr id="3" name="Content Placeholder 2"/>
          <p:cNvSpPr>
            <a:spLocks noGrp="1"/>
          </p:cNvSpPr>
          <p:nvPr>
            <p:ph idx="1"/>
          </p:nvPr>
        </p:nvSpPr>
        <p:spPr>
          <a:xfrm>
            <a:off x="304800" y="1447800"/>
            <a:ext cx="8458200" cy="4678363"/>
          </a:xfrm>
        </p:spPr>
        <p:txBody>
          <a:bodyPr>
            <a:normAutofit/>
          </a:bodyPr>
          <a:lstStyle/>
          <a:p>
            <a:pPr>
              <a:lnSpc>
                <a:spcPts val="3000"/>
              </a:lnSpc>
              <a:buNone/>
            </a:pPr>
            <a:r>
              <a:rPr lang="en-US" dirty="0" smtClean="0"/>
              <a:t>   PHIL 2:9-10</a:t>
            </a:r>
          </a:p>
          <a:p>
            <a:pPr>
              <a:lnSpc>
                <a:spcPts val="2800"/>
              </a:lnSpc>
              <a:spcBef>
                <a:spcPts val="0"/>
              </a:spcBef>
              <a:buNone/>
            </a:pPr>
            <a:r>
              <a:rPr lang="en-US" dirty="0" smtClean="0"/>
              <a:t>    </a:t>
            </a:r>
            <a:r>
              <a:rPr lang="en-US" sz="2800" i="1" dirty="0" smtClean="0"/>
              <a:t>- Therefore God also has highly exalted Him and given Him </a:t>
            </a:r>
            <a:r>
              <a:rPr lang="en-US" sz="2800" i="1" dirty="0" smtClean="0">
                <a:solidFill>
                  <a:srgbClr val="FF0000"/>
                </a:solidFill>
              </a:rPr>
              <a:t>the name which is above every name</a:t>
            </a:r>
            <a:r>
              <a:rPr lang="en-US" sz="2800" i="1" dirty="0" smtClean="0"/>
              <a:t>, 10 that at the name of Jesus every knee should bow, of those in heaven, and of those on earth, and of those under the earth.</a:t>
            </a:r>
          </a:p>
          <a:p>
            <a:pPr>
              <a:lnSpc>
                <a:spcPts val="3000"/>
              </a:lnSpc>
              <a:buNone/>
            </a:pPr>
            <a:r>
              <a:rPr lang="en-US" sz="2800" i="1" dirty="0" smtClean="0"/>
              <a:t>    </a:t>
            </a:r>
            <a:r>
              <a:rPr lang="en-US" sz="2800" dirty="0" smtClean="0"/>
              <a:t>EXODUS 5:23</a:t>
            </a:r>
          </a:p>
          <a:p>
            <a:pPr>
              <a:lnSpc>
                <a:spcPts val="3000"/>
              </a:lnSpc>
              <a:buNone/>
            </a:pPr>
            <a:r>
              <a:rPr lang="en-US" sz="2800" dirty="0" smtClean="0"/>
              <a:t>     - </a:t>
            </a:r>
            <a:r>
              <a:rPr lang="en-US" sz="2800" i="1" dirty="0" smtClean="0"/>
              <a:t>For since I came to Pharaoh to speak </a:t>
            </a:r>
            <a:r>
              <a:rPr lang="en-US" sz="2800" i="1" dirty="0" smtClean="0">
                <a:solidFill>
                  <a:srgbClr val="FF0000"/>
                </a:solidFill>
              </a:rPr>
              <a:t>in Your name</a:t>
            </a:r>
            <a:r>
              <a:rPr lang="en-US" sz="2800" i="1" dirty="0" smtClean="0"/>
              <a:t>, he has done evil to this people; neither have You delivered Your people at all." </a:t>
            </a:r>
          </a:p>
          <a:p>
            <a:pPr>
              <a:lnSpc>
                <a:spcPts val="3000"/>
              </a:lnSpc>
              <a:buNone/>
            </a:pPr>
            <a:r>
              <a:rPr lang="en-US" sz="2800" i="1" dirty="0" smtClean="0"/>
              <a:t>    </a:t>
            </a:r>
            <a:r>
              <a:rPr lang="en-US" sz="2800" dirty="0" smtClean="0"/>
              <a:t>ACTS 3:16  ACTS 16:18</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dissolv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dissolv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Biblical OT Examples</a:t>
            </a:r>
            <a:endParaRPr lang="en-US" dirty="0"/>
          </a:p>
        </p:txBody>
      </p:sp>
      <p:sp>
        <p:nvSpPr>
          <p:cNvPr id="3" name="Content Placeholder 2"/>
          <p:cNvSpPr>
            <a:spLocks noGrp="1"/>
          </p:cNvSpPr>
          <p:nvPr>
            <p:ph idx="1"/>
          </p:nvPr>
        </p:nvSpPr>
        <p:spPr/>
        <p:txBody>
          <a:bodyPr/>
          <a:lstStyle/>
          <a:p>
            <a:r>
              <a:rPr lang="en-US" dirty="0" smtClean="0"/>
              <a:t>Genesis 4:5-7 Cain and Abel</a:t>
            </a:r>
          </a:p>
          <a:p>
            <a:pPr lvl="1"/>
            <a:r>
              <a:rPr lang="en-US" dirty="0" smtClean="0"/>
              <a:t>Heb 11:4; 1 John 3:16</a:t>
            </a:r>
          </a:p>
          <a:p>
            <a:r>
              <a:rPr lang="en-US" dirty="0" smtClean="0"/>
              <a:t>Leviticus 10 </a:t>
            </a:r>
            <a:r>
              <a:rPr lang="en-US" dirty="0" err="1" smtClean="0"/>
              <a:t>Nadab</a:t>
            </a:r>
            <a:r>
              <a:rPr lang="en-US" dirty="0" smtClean="0"/>
              <a:t> and </a:t>
            </a:r>
            <a:r>
              <a:rPr lang="en-US" dirty="0" err="1" smtClean="0"/>
              <a:t>Abihus</a:t>
            </a:r>
            <a:endParaRPr lang="en-US" dirty="0" smtClean="0"/>
          </a:p>
          <a:p>
            <a:pPr lvl="1"/>
            <a:r>
              <a:rPr lang="en-US" dirty="0" smtClean="0"/>
              <a:t>“Strange fire” (profane, unauthorized, unholy)</a:t>
            </a:r>
          </a:p>
          <a:p>
            <a:r>
              <a:rPr lang="en-US" dirty="0" smtClean="0"/>
              <a:t>King Saul</a:t>
            </a:r>
          </a:p>
          <a:p>
            <a:pPr lvl="1"/>
            <a:r>
              <a:rPr lang="en-US" dirty="0" smtClean="0"/>
              <a:t>1 Sam 13:8-14</a:t>
            </a:r>
          </a:p>
          <a:p>
            <a:pPr lvl="1"/>
            <a:r>
              <a:rPr lang="en-US" dirty="0" smtClean="0"/>
              <a:t>1 Sam 15:22-23</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dissolv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dissolve">
                                      <p:cBhvr>
                                        <p:cTn id="23" dur="500"/>
                                        <p:tgtEl>
                                          <p:spTgt spid="3">
                                            <p:txEl>
                                              <p:pRg st="4" end="4"/>
                                            </p:txEl>
                                          </p:spTgt>
                                        </p:tgtEl>
                                      </p:cBhvr>
                                    </p:animEffect>
                                  </p:childTnLst>
                                </p:cTn>
                              </p:par>
                              <p:par>
                                <p:cTn id="24" presetID="9" presetClass="entr" presetSubtype="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dissolve">
                                      <p:cBhvr>
                                        <p:cTn id="26" dur="500"/>
                                        <p:tgtEl>
                                          <p:spTgt spid="3">
                                            <p:txEl>
                                              <p:pRg st="5" end="5"/>
                                            </p:txEl>
                                          </p:spTgt>
                                        </p:tgtEl>
                                      </p:cBhvr>
                                    </p:animEffect>
                                  </p:childTnLst>
                                </p:cTn>
                              </p:par>
                              <p:par>
                                <p:cTn id="27" presetID="9" presetClass="entr" presetSubtype="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dissolve">
                                      <p:cBhvr>
                                        <p:cTn id="2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Biblical OT Examples</a:t>
            </a:r>
            <a:endParaRPr lang="en-US" dirty="0"/>
          </a:p>
        </p:txBody>
      </p:sp>
      <p:sp>
        <p:nvSpPr>
          <p:cNvPr id="3" name="Content Placeholder 2"/>
          <p:cNvSpPr>
            <a:spLocks noGrp="1"/>
          </p:cNvSpPr>
          <p:nvPr>
            <p:ph idx="1"/>
          </p:nvPr>
        </p:nvSpPr>
        <p:spPr>
          <a:xfrm>
            <a:off x="533400" y="1600200"/>
            <a:ext cx="8229600" cy="4678363"/>
          </a:xfrm>
        </p:spPr>
        <p:txBody>
          <a:bodyPr/>
          <a:lstStyle/>
          <a:p>
            <a:pPr>
              <a:lnSpc>
                <a:spcPts val="3000"/>
              </a:lnSpc>
              <a:spcBef>
                <a:spcPts val="0"/>
              </a:spcBef>
            </a:pPr>
            <a:r>
              <a:rPr lang="en-US" dirty="0" smtClean="0"/>
              <a:t>2 Samuel 6:6-7  </a:t>
            </a:r>
            <a:r>
              <a:rPr lang="en-US" dirty="0" err="1" smtClean="0"/>
              <a:t>Uzzah’s</a:t>
            </a:r>
            <a:r>
              <a:rPr lang="en-US" dirty="0" smtClean="0"/>
              <a:t> intentions</a:t>
            </a:r>
          </a:p>
          <a:p>
            <a:pPr lvl="1">
              <a:lnSpc>
                <a:spcPts val="3000"/>
              </a:lnSpc>
              <a:spcBef>
                <a:spcPts val="0"/>
              </a:spcBef>
            </a:pPr>
            <a:r>
              <a:rPr lang="en-US" dirty="0" smtClean="0"/>
              <a:t>1 </a:t>
            </a:r>
            <a:r>
              <a:rPr lang="en-US" dirty="0" err="1" smtClean="0"/>
              <a:t>Chron</a:t>
            </a:r>
            <a:r>
              <a:rPr lang="en-US" dirty="0" smtClean="0"/>
              <a:t> 15:13 we did not seek God after the due order</a:t>
            </a:r>
          </a:p>
          <a:p>
            <a:pPr lvl="1">
              <a:lnSpc>
                <a:spcPts val="3000"/>
              </a:lnSpc>
              <a:spcBef>
                <a:spcPts val="0"/>
              </a:spcBef>
              <a:spcAft>
                <a:spcPts val="600"/>
              </a:spcAft>
            </a:pPr>
            <a:r>
              <a:rPr lang="en-US" dirty="0" smtClean="0"/>
              <a:t>Numb 4:15; 7:9; 10:21</a:t>
            </a:r>
          </a:p>
          <a:p>
            <a:pPr lvl="1">
              <a:lnSpc>
                <a:spcPts val="3000"/>
              </a:lnSpc>
              <a:spcBef>
                <a:spcPts val="0"/>
              </a:spcBef>
              <a:spcAft>
                <a:spcPts val="600"/>
              </a:spcAft>
              <a:buNone/>
            </a:pPr>
            <a:endParaRPr lang="en-US" dirty="0" smtClean="0"/>
          </a:p>
          <a:p>
            <a:pPr>
              <a:lnSpc>
                <a:spcPts val="3000"/>
              </a:lnSpc>
              <a:spcBef>
                <a:spcPts val="0"/>
              </a:spcBef>
            </a:pPr>
            <a:r>
              <a:rPr lang="en-US" dirty="0" smtClean="0"/>
              <a:t>2 </a:t>
            </a:r>
            <a:r>
              <a:rPr lang="en-US" dirty="0" err="1" smtClean="0"/>
              <a:t>Chron</a:t>
            </a:r>
            <a:r>
              <a:rPr lang="en-US" dirty="0" smtClean="0"/>
              <a:t> 26:16-21 King </a:t>
            </a:r>
            <a:r>
              <a:rPr lang="en-US" dirty="0" err="1" smtClean="0"/>
              <a:t>Uzziah</a:t>
            </a:r>
            <a:r>
              <a:rPr lang="en-US" dirty="0" smtClean="0"/>
              <a:t> </a:t>
            </a:r>
          </a:p>
          <a:p>
            <a:pPr lvl="1">
              <a:lnSpc>
                <a:spcPts val="3000"/>
              </a:lnSpc>
              <a:spcBef>
                <a:spcPts val="0"/>
              </a:spcBef>
            </a:pPr>
            <a:r>
              <a:rPr lang="en-US" dirty="0" smtClean="0"/>
              <a:t>Entered the temple w/o authority</a:t>
            </a:r>
          </a:p>
          <a:p>
            <a:pPr>
              <a:lnSpc>
                <a:spcPts val="3000"/>
              </a:lnSpc>
              <a:spcBef>
                <a:spcPts val="0"/>
              </a:spcBef>
            </a:pPr>
            <a:endParaRPr lang="en-US" dirty="0" smtClean="0"/>
          </a:p>
          <a:p>
            <a:pPr>
              <a:lnSpc>
                <a:spcPts val="3000"/>
              </a:lnSpc>
              <a:spcBef>
                <a:spcPts val="0"/>
              </a:spcBef>
            </a:pPr>
            <a:r>
              <a:rPr lang="en-US" dirty="0" smtClean="0"/>
              <a:t>2 Kings 22:14  </a:t>
            </a:r>
            <a:r>
              <a:rPr lang="en-US" dirty="0" err="1" smtClean="0"/>
              <a:t>Micaiah</a:t>
            </a:r>
            <a:r>
              <a:rPr lang="en-US" dirty="0" smtClean="0"/>
              <a:t> the prophet</a:t>
            </a:r>
          </a:p>
          <a:p>
            <a:pPr lvl="1">
              <a:lnSpc>
                <a:spcPts val="3000"/>
              </a:lnSpc>
              <a:spcBef>
                <a:spcPts val="0"/>
              </a:spcBef>
            </a:pPr>
            <a:r>
              <a:rPr lang="en-US" dirty="0" smtClean="0"/>
              <a:t>“as the Lord lives, that will I speak”</a:t>
            </a:r>
          </a:p>
          <a:p>
            <a:pPr lvl="1">
              <a:lnSpc>
                <a:spcPts val="3000"/>
              </a:lnSpc>
              <a:spcBef>
                <a:spcPts val="0"/>
              </a:spcBef>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ssolv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dissolve">
                                      <p:cBhvr>
                                        <p:cTn id="18" dur="500"/>
                                        <p:tgtEl>
                                          <p:spTgt spid="3">
                                            <p:txEl>
                                              <p:pRg st="4" end="4"/>
                                            </p:txEl>
                                          </p:spTgt>
                                        </p:tgtEl>
                                      </p:cBhvr>
                                    </p:animEffect>
                                  </p:childTnLst>
                                </p:cTn>
                              </p:par>
                              <p:par>
                                <p:cTn id="19" presetID="9"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dissolve">
                                      <p:cBhvr>
                                        <p:cTn id="21" dur="500"/>
                                        <p:tgtEl>
                                          <p:spTgt spid="3">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nodeType="click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dissolve">
                                      <p:cBhvr>
                                        <p:cTn id="26" dur="500"/>
                                        <p:tgtEl>
                                          <p:spTgt spid="3">
                                            <p:txEl>
                                              <p:pRg st="7" end="7"/>
                                            </p:txEl>
                                          </p:spTgt>
                                        </p:tgtEl>
                                      </p:cBhvr>
                                    </p:animEffect>
                                  </p:childTnLst>
                                </p:cTn>
                              </p:par>
                              <p:par>
                                <p:cTn id="27" presetID="9"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dissolve">
                                      <p:cBhvr>
                                        <p:cTn id="2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3400" y="3886200"/>
            <a:ext cx="7772400" cy="685799"/>
          </a:xfrm>
        </p:spPr>
        <p:txBody>
          <a:bodyPr/>
          <a:lstStyle/>
          <a:p>
            <a:r>
              <a:rPr lang="en-US" sz="3200" dirty="0" smtClean="0"/>
              <a:t>Matthew 21:23-27</a:t>
            </a:r>
            <a:endParaRPr lang="en-US" sz="3200" dirty="0"/>
          </a:p>
        </p:txBody>
      </p:sp>
      <p:sp>
        <p:nvSpPr>
          <p:cNvPr id="5" name="Subtitle 4"/>
          <p:cNvSpPr>
            <a:spLocks noGrp="1"/>
          </p:cNvSpPr>
          <p:nvPr>
            <p:ph type="subTitle" idx="1"/>
          </p:nvPr>
        </p:nvSpPr>
        <p:spPr>
          <a:xfrm>
            <a:off x="1371600" y="2514600"/>
            <a:ext cx="6400800" cy="1676400"/>
          </a:xfrm>
        </p:spPr>
        <p:txBody>
          <a:bodyPr>
            <a:normAutofit/>
          </a:bodyPr>
          <a:lstStyle/>
          <a:p>
            <a:pPr algn="l"/>
            <a:r>
              <a:rPr lang="en-US" sz="2600" b="1" i="1" dirty="0" smtClean="0"/>
              <a:t>   </a:t>
            </a:r>
            <a:r>
              <a:rPr lang="en-US" sz="2400" b="1" i="1" dirty="0" smtClean="0"/>
              <a:t>THE PRINCIPLE OF</a:t>
            </a:r>
          </a:p>
          <a:p>
            <a:pPr>
              <a:lnSpc>
                <a:spcPts val="6600"/>
              </a:lnSpc>
              <a:spcBef>
                <a:spcPts val="600"/>
              </a:spcBef>
            </a:pPr>
            <a:r>
              <a:rPr lang="en-US" sz="6600" b="1" dirty="0" smtClean="0">
                <a:ea typeface="Arial Unicode MS" pitchFamily="34" charset="-128"/>
                <a:cs typeface="Arial Unicode MS" pitchFamily="34" charset="-128"/>
              </a:rPr>
              <a:t>AUTHORITY</a:t>
            </a:r>
            <a:endParaRPr lang="en-US" sz="6600" b="1" dirty="0">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Authority on earth..</a:t>
            </a:r>
            <a:endParaRPr lang="en-US" dirty="0"/>
          </a:p>
        </p:txBody>
      </p:sp>
      <p:sp>
        <p:nvSpPr>
          <p:cNvPr id="3" name="Content Placeholder 2"/>
          <p:cNvSpPr>
            <a:spLocks noGrp="1"/>
          </p:cNvSpPr>
          <p:nvPr>
            <p:ph idx="1"/>
          </p:nvPr>
        </p:nvSpPr>
        <p:spPr>
          <a:xfrm>
            <a:off x="381000" y="1828800"/>
            <a:ext cx="8229600" cy="4449763"/>
          </a:xfrm>
        </p:spPr>
        <p:txBody>
          <a:bodyPr/>
          <a:lstStyle/>
          <a:p>
            <a:pPr>
              <a:buNone/>
            </a:pPr>
            <a:r>
              <a:rPr lang="en-US" dirty="0" smtClean="0"/>
              <a:t>	MATTHEW 28:18 </a:t>
            </a:r>
          </a:p>
          <a:p>
            <a:pPr lvl="1">
              <a:lnSpc>
                <a:spcPts val="3000"/>
              </a:lnSpc>
            </a:pPr>
            <a:r>
              <a:rPr lang="en-US" sz="3000" dirty="0" smtClean="0"/>
              <a:t>"</a:t>
            </a:r>
            <a:r>
              <a:rPr lang="en-US" sz="3000" i="1" dirty="0" smtClean="0"/>
              <a:t>All </a:t>
            </a:r>
            <a:r>
              <a:rPr lang="en-US" sz="3000" i="1" dirty="0" smtClean="0">
                <a:solidFill>
                  <a:srgbClr val="FF0000"/>
                </a:solidFill>
              </a:rPr>
              <a:t>authority</a:t>
            </a:r>
            <a:r>
              <a:rPr lang="en-US" sz="3000" i="1" dirty="0" smtClean="0"/>
              <a:t> has been given to Me in heaven and on earth.”</a:t>
            </a:r>
          </a:p>
          <a:p>
            <a:pPr lvl="1">
              <a:lnSpc>
                <a:spcPts val="3000"/>
              </a:lnSpc>
            </a:pPr>
            <a:endParaRPr lang="en-US" sz="800" i="1" dirty="0" smtClean="0"/>
          </a:p>
          <a:p>
            <a:pPr>
              <a:lnSpc>
                <a:spcPts val="3000"/>
              </a:lnSpc>
              <a:spcBef>
                <a:spcPts val="0"/>
              </a:spcBef>
              <a:buNone/>
            </a:pPr>
            <a:r>
              <a:rPr lang="en-US" sz="3600" dirty="0" smtClean="0"/>
              <a:t>   JOHN 5:26-27 </a:t>
            </a:r>
          </a:p>
          <a:p>
            <a:pPr lvl="1">
              <a:lnSpc>
                <a:spcPts val="3000"/>
              </a:lnSpc>
              <a:spcBef>
                <a:spcPts val="0"/>
              </a:spcBef>
            </a:pPr>
            <a:r>
              <a:rPr lang="en-US" sz="3000" i="1" dirty="0" smtClean="0"/>
              <a:t>For as the Father has life in Himself, so He has granted the Son to have life in Himself,  27 and has given Him </a:t>
            </a:r>
            <a:r>
              <a:rPr lang="en-US" sz="3000" i="1" dirty="0" smtClean="0">
                <a:solidFill>
                  <a:srgbClr val="FF0000"/>
                </a:solidFill>
              </a:rPr>
              <a:t>authority </a:t>
            </a:r>
            <a:r>
              <a:rPr lang="en-US" sz="3000" i="1" dirty="0" smtClean="0"/>
              <a:t>to execute judgment also, because He is the Son of Man. </a:t>
            </a:r>
            <a:endParaRPr lang="en-US" sz="30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dissolve">
                                      <p:cBhvr>
                                        <p:cTn id="15" dur="500"/>
                                        <p:tgtEl>
                                          <p:spTgt spid="3">
                                            <p:txEl>
                                              <p:pRg st="3" end="3"/>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dissolve">
                                      <p:cBhvr>
                                        <p:cTn id="1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0" y="762000"/>
            <a:ext cx="4648200" cy="830997"/>
          </a:xfrm>
          <a:prstGeom prst="rect">
            <a:avLst/>
          </a:prstGeom>
          <a:solidFill>
            <a:schemeClr val="bg1"/>
          </a:solidFill>
          <a:ln>
            <a:solidFill>
              <a:schemeClr val="bg1">
                <a:lumMod val="75000"/>
              </a:schemeClr>
            </a:solidFill>
          </a:ln>
          <a:effectLst>
            <a:innerShdw blurRad="63500" dist="50800">
              <a:prstClr val="black">
                <a:alpha val="50000"/>
              </a:prstClr>
            </a:innerShdw>
          </a:effectLst>
        </p:spPr>
        <p:txBody>
          <a:bodyPr wrap="square" rtlCol="0">
            <a:spAutoFit/>
          </a:bodyPr>
          <a:lstStyle/>
          <a:p>
            <a:pPr algn="ctr"/>
            <a:r>
              <a:rPr lang="en-US" sz="4800" b="1" dirty="0" smtClean="0">
                <a:solidFill>
                  <a:srgbClr val="0094C8"/>
                </a:solidFill>
                <a:effectLst>
                  <a:innerShdw blurRad="63500" dist="50800">
                    <a:prstClr val="black">
                      <a:alpha val="50000"/>
                    </a:prstClr>
                  </a:innerShdw>
                </a:effectLst>
                <a:latin typeface="Georgia" pitchFamily="18" charset="0"/>
              </a:rPr>
              <a:t>FATHER</a:t>
            </a:r>
            <a:endParaRPr lang="en-US" sz="4800" b="1" dirty="0">
              <a:solidFill>
                <a:srgbClr val="0094C8"/>
              </a:solidFill>
              <a:effectLst>
                <a:innerShdw blurRad="63500" dist="50800">
                  <a:prstClr val="black">
                    <a:alpha val="50000"/>
                  </a:prstClr>
                </a:innerShdw>
              </a:effectLst>
              <a:latin typeface="Georgia" pitchFamily="18" charset="0"/>
            </a:endParaRPr>
          </a:p>
        </p:txBody>
      </p:sp>
      <p:sp>
        <p:nvSpPr>
          <p:cNvPr id="5" name="TextBox 4"/>
          <p:cNvSpPr txBox="1"/>
          <p:nvPr/>
        </p:nvSpPr>
        <p:spPr>
          <a:xfrm>
            <a:off x="2667000" y="2286000"/>
            <a:ext cx="3810000" cy="830997"/>
          </a:xfrm>
          <a:prstGeom prst="rect">
            <a:avLst/>
          </a:prstGeom>
          <a:solidFill>
            <a:schemeClr val="bg1"/>
          </a:solidFill>
          <a:ln>
            <a:solidFill>
              <a:schemeClr val="bg1">
                <a:lumMod val="75000"/>
              </a:schemeClr>
            </a:solidFill>
          </a:ln>
          <a:effectLst>
            <a:innerShdw blurRad="63500" dist="50800">
              <a:prstClr val="black">
                <a:alpha val="50000"/>
              </a:prstClr>
            </a:innerShdw>
          </a:effectLst>
        </p:spPr>
        <p:txBody>
          <a:bodyPr wrap="square" rtlCol="0">
            <a:spAutoFit/>
          </a:bodyPr>
          <a:lstStyle/>
          <a:p>
            <a:pPr algn="ctr"/>
            <a:r>
              <a:rPr lang="en-US" sz="4800" b="1" dirty="0" smtClean="0">
                <a:solidFill>
                  <a:srgbClr val="0094C8"/>
                </a:solidFill>
                <a:effectLst>
                  <a:innerShdw blurRad="63500" dist="50800">
                    <a:prstClr val="black">
                      <a:alpha val="50000"/>
                    </a:prstClr>
                  </a:innerShdw>
                </a:effectLst>
                <a:latin typeface="Georgia" pitchFamily="18" charset="0"/>
              </a:rPr>
              <a:t>JESUS</a:t>
            </a:r>
            <a:endParaRPr lang="en-US" sz="4800" b="1" dirty="0">
              <a:solidFill>
                <a:srgbClr val="0094C8"/>
              </a:solidFill>
              <a:effectLst>
                <a:innerShdw blurRad="63500" dist="50800">
                  <a:prstClr val="black">
                    <a:alpha val="50000"/>
                  </a:prstClr>
                </a:innerShdw>
              </a:effectLst>
              <a:latin typeface="Georgia" pitchFamily="18" charset="0"/>
            </a:endParaRPr>
          </a:p>
        </p:txBody>
      </p:sp>
      <p:sp>
        <p:nvSpPr>
          <p:cNvPr id="6" name="Down Arrow 5"/>
          <p:cNvSpPr/>
          <p:nvPr/>
        </p:nvSpPr>
        <p:spPr>
          <a:xfrm>
            <a:off x="3733800" y="1600200"/>
            <a:ext cx="1524000" cy="762000"/>
          </a:xfrm>
          <a:prstGeom prst="downArrow">
            <a:avLst>
              <a:gd name="adj1" fmla="val 50000"/>
              <a:gd name="adj2" fmla="val 53604"/>
            </a:avLst>
          </a:prstGeom>
          <a:solidFill>
            <a:srgbClr val="C00000"/>
          </a:solidFill>
          <a:ln>
            <a:no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5257800" y="1600200"/>
            <a:ext cx="2590800" cy="430887"/>
          </a:xfrm>
          <a:prstGeom prst="rect">
            <a:avLst/>
          </a:prstGeom>
          <a:noFill/>
        </p:spPr>
        <p:txBody>
          <a:bodyPr wrap="square" rtlCol="0">
            <a:spAutoFit/>
          </a:bodyPr>
          <a:lstStyle/>
          <a:p>
            <a:r>
              <a:rPr lang="en-US" sz="2200" i="1" dirty="0" smtClean="0">
                <a:solidFill>
                  <a:srgbClr val="0094C8"/>
                </a:solidFill>
                <a:effectLst>
                  <a:innerShdw blurRad="63500" dist="50800" dir="2700000">
                    <a:prstClr val="black">
                      <a:alpha val="50000"/>
                    </a:prstClr>
                  </a:innerShdw>
                </a:effectLst>
                <a:latin typeface="Georgia" pitchFamily="18" charset="0"/>
              </a:rPr>
              <a:t>MATTHEW 28:18</a:t>
            </a:r>
            <a:endParaRPr lang="en-US" sz="2200" i="1" dirty="0">
              <a:solidFill>
                <a:srgbClr val="0094C8"/>
              </a:solidFill>
              <a:effectLst>
                <a:innerShdw blurRad="63500" dist="50800" dir="2700000">
                  <a:prstClr val="black">
                    <a:alpha val="50000"/>
                  </a:prstClr>
                </a:innerShdw>
              </a:effectLst>
              <a:latin typeface="Georgia" pitchFamily="18" charset="0"/>
            </a:endParaRPr>
          </a:p>
        </p:txBody>
      </p:sp>
      <p:sp>
        <p:nvSpPr>
          <p:cNvPr id="8" name="TextBox 7"/>
          <p:cNvSpPr txBox="1"/>
          <p:nvPr/>
        </p:nvSpPr>
        <p:spPr>
          <a:xfrm>
            <a:off x="4953000" y="3124200"/>
            <a:ext cx="2590800" cy="430887"/>
          </a:xfrm>
          <a:prstGeom prst="rect">
            <a:avLst/>
          </a:prstGeom>
          <a:noFill/>
        </p:spPr>
        <p:txBody>
          <a:bodyPr wrap="square" rtlCol="0">
            <a:spAutoFit/>
          </a:bodyPr>
          <a:lstStyle/>
          <a:p>
            <a:pPr algn="ctr"/>
            <a:r>
              <a:rPr lang="en-US" sz="2200" i="1" dirty="0" smtClean="0">
                <a:solidFill>
                  <a:srgbClr val="0094C8"/>
                </a:solidFill>
                <a:effectLst>
                  <a:innerShdw blurRad="63500" dist="50800">
                    <a:prstClr val="black">
                      <a:alpha val="50000"/>
                    </a:prstClr>
                  </a:innerShdw>
                </a:effectLst>
                <a:latin typeface="Georgia" pitchFamily="18" charset="0"/>
              </a:rPr>
              <a:t>JOHN </a:t>
            </a:r>
            <a:r>
              <a:rPr lang="en-US" sz="2200" i="1" dirty="0" smtClean="0">
                <a:solidFill>
                  <a:srgbClr val="0094C8"/>
                </a:solidFill>
                <a:effectLst>
                  <a:innerShdw blurRad="63500" dist="50800" dir="2700000">
                    <a:prstClr val="black">
                      <a:alpha val="50000"/>
                    </a:prstClr>
                  </a:innerShdw>
                </a:effectLst>
                <a:latin typeface="Georgia" pitchFamily="18" charset="0"/>
              </a:rPr>
              <a:t>5:26-27</a:t>
            </a:r>
            <a:endParaRPr lang="en-US" sz="2200" i="1" dirty="0">
              <a:solidFill>
                <a:srgbClr val="0094C8"/>
              </a:solidFill>
              <a:effectLst>
                <a:innerShdw blurRad="63500" dist="50800" dir="2700000">
                  <a:prstClr val="black">
                    <a:alpha val="50000"/>
                  </a:prstClr>
                </a:innerShdw>
              </a:effectLst>
              <a:latin typeface="Georgia" pitchFamily="18" charset="0"/>
            </a:endParaRPr>
          </a:p>
        </p:txBody>
      </p:sp>
      <p:sp>
        <p:nvSpPr>
          <p:cNvPr id="10" name="TextBox 9"/>
          <p:cNvSpPr txBox="1"/>
          <p:nvPr/>
        </p:nvSpPr>
        <p:spPr>
          <a:xfrm>
            <a:off x="2667000" y="3733800"/>
            <a:ext cx="3810000" cy="830997"/>
          </a:xfrm>
          <a:prstGeom prst="rect">
            <a:avLst/>
          </a:prstGeom>
          <a:solidFill>
            <a:schemeClr val="bg1"/>
          </a:solidFill>
          <a:ln>
            <a:solidFill>
              <a:schemeClr val="bg1">
                <a:lumMod val="75000"/>
              </a:schemeClr>
            </a:solidFill>
          </a:ln>
          <a:effectLst>
            <a:innerShdw blurRad="63500" dist="50800">
              <a:prstClr val="black">
                <a:alpha val="50000"/>
              </a:prstClr>
            </a:innerShdw>
          </a:effectLst>
        </p:spPr>
        <p:txBody>
          <a:bodyPr wrap="square" rtlCol="0">
            <a:spAutoFit/>
          </a:bodyPr>
          <a:lstStyle/>
          <a:p>
            <a:pPr algn="ctr"/>
            <a:r>
              <a:rPr lang="en-US" sz="4800" b="1" dirty="0" smtClean="0">
                <a:solidFill>
                  <a:srgbClr val="0094C8"/>
                </a:solidFill>
                <a:effectLst>
                  <a:innerShdw blurRad="63500" dist="50800">
                    <a:prstClr val="black">
                      <a:alpha val="50000"/>
                    </a:prstClr>
                  </a:innerShdw>
                </a:effectLst>
                <a:latin typeface="Georgia" pitchFamily="18" charset="0"/>
              </a:rPr>
              <a:t>APOSTLES</a:t>
            </a:r>
            <a:endParaRPr lang="en-US" sz="4800" b="1" dirty="0">
              <a:solidFill>
                <a:srgbClr val="0094C8"/>
              </a:solidFill>
              <a:effectLst>
                <a:innerShdw blurRad="63500" dist="50800">
                  <a:prstClr val="black">
                    <a:alpha val="50000"/>
                  </a:prstClr>
                </a:innerShdw>
              </a:effectLst>
              <a:latin typeface="Georgia" pitchFamily="18" charset="0"/>
            </a:endParaRPr>
          </a:p>
        </p:txBody>
      </p:sp>
      <p:sp>
        <p:nvSpPr>
          <p:cNvPr id="9" name="Down Arrow 8"/>
          <p:cNvSpPr/>
          <p:nvPr/>
        </p:nvSpPr>
        <p:spPr>
          <a:xfrm>
            <a:off x="3810000" y="3124200"/>
            <a:ext cx="1524000" cy="762000"/>
          </a:xfrm>
          <a:prstGeom prst="downArrow">
            <a:avLst>
              <a:gd name="adj1" fmla="val 50000"/>
              <a:gd name="adj2" fmla="val 53604"/>
            </a:avLst>
          </a:prstGeom>
          <a:solidFill>
            <a:srgbClr val="C00000"/>
          </a:solidFill>
          <a:ln>
            <a:no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4876800" y="4572000"/>
            <a:ext cx="2590800" cy="430887"/>
          </a:xfrm>
          <a:prstGeom prst="rect">
            <a:avLst/>
          </a:prstGeom>
          <a:noFill/>
        </p:spPr>
        <p:txBody>
          <a:bodyPr wrap="square" rtlCol="0">
            <a:spAutoFit/>
          </a:bodyPr>
          <a:lstStyle/>
          <a:p>
            <a:pPr algn="ctr"/>
            <a:r>
              <a:rPr lang="en-US" sz="2200" i="1" dirty="0" smtClean="0">
                <a:solidFill>
                  <a:srgbClr val="0094C8"/>
                </a:solidFill>
                <a:effectLst>
                  <a:innerShdw blurRad="63500" dist="50800" dir="2700000">
                    <a:prstClr val="black">
                      <a:alpha val="50000"/>
                    </a:prstClr>
                  </a:innerShdw>
                </a:effectLst>
                <a:latin typeface="Georgia" pitchFamily="18" charset="0"/>
              </a:rPr>
              <a:t>JOHN 16:13</a:t>
            </a:r>
            <a:endParaRPr lang="en-US" sz="2200" i="1" dirty="0">
              <a:solidFill>
                <a:srgbClr val="0094C8"/>
              </a:solidFill>
              <a:effectLst>
                <a:innerShdw blurRad="63500" dist="50800" dir="2700000">
                  <a:prstClr val="black">
                    <a:alpha val="50000"/>
                  </a:prstClr>
                </a:innerShdw>
              </a:effectLst>
              <a:latin typeface="Georg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up)">
                                      <p:cBhvr>
                                        <p:cTn id="12" dur="1000"/>
                                        <p:tgtEl>
                                          <p:spTgt spid="9"/>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dissolve">
                                      <p:cBhvr>
                                        <p:cTn id="15" dur="500"/>
                                        <p:tgtEl>
                                          <p:spTgt spid="10"/>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dissolve">
                                      <p:cBhvr>
                                        <p:cTn id="1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animBg="1"/>
      <p:bldP spid="9" grpId="0" animBg="1"/>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Authority on earth..</a:t>
            </a:r>
            <a:endParaRPr lang="en-US" dirty="0"/>
          </a:p>
        </p:txBody>
      </p:sp>
      <p:sp>
        <p:nvSpPr>
          <p:cNvPr id="3" name="Content Placeholder 2"/>
          <p:cNvSpPr>
            <a:spLocks noGrp="1"/>
          </p:cNvSpPr>
          <p:nvPr>
            <p:ph idx="1"/>
          </p:nvPr>
        </p:nvSpPr>
        <p:spPr>
          <a:xfrm>
            <a:off x="381000" y="1600200"/>
            <a:ext cx="8229600" cy="4678363"/>
          </a:xfrm>
        </p:spPr>
        <p:txBody>
          <a:bodyPr>
            <a:normAutofit/>
          </a:bodyPr>
          <a:lstStyle/>
          <a:p>
            <a:pPr>
              <a:buNone/>
            </a:pPr>
            <a:r>
              <a:rPr lang="en-US" dirty="0" smtClean="0"/>
              <a:t>	</a:t>
            </a:r>
            <a:r>
              <a:rPr lang="en-US" sz="3700" dirty="0" smtClean="0"/>
              <a:t>JOHN 16:13</a:t>
            </a:r>
          </a:p>
          <a:p>
            <a:pPr lvl="1">
              <a:lnSpc>
                <a:spcPts val="3000"/>
              </a:lnSpc>
            </a:pPr>
            <a:r>
              <a:rPr lang="en-US" sz="3000" i="1" dirty="0" smtClean="0"/>
              <a:t>However, when He, the Spirit of truth, has come, He will guide you into all truth; for He will not speak on His own </a:t>
            </a:r>
            <a:r>
              <a:rPr lang="en-US" sz="3000" i="1" dirty="0" smtClean="0">
                <a:solidFill>
                  <a:srgbClr val="FF0000"/>
                </a:solidFill>
              </a:rPr>
              <a:t>authority</a:t>
            </a:r>
            <a:r>
              <a:rPr lang="en-US" sz="3000" i="1" dirty="0" smtClean="0"/>
              <a:t>, but whatever He hears He will speak</a:t>
            </a:r>
          </a:p>
          <a:p>
            <a:pPr>
              <a:lnSpc>
                <a:spcPts val="3000"/>
              </a:lnSpc>
              <a:spcBef>
                <a:spcPts val="0"/>
              </a:spcBef>
              <a:buNone/>
            </a:pPr>
            <a:r>
              <a:rPr lang="en-US" sz="3600" dirty="0" smtClean="0"/>
              <a:t>   </a:t>
            </a:r>
            <a:endParaRPr lang="en-US" sz="3000" i="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0" y="762000"/>
            <a:ext cx="4648200" cy="830997"/>
          </a:xfrm>
          <a:prstGeom prst="rect">
            <a:avLst/>
          </a:prstGeom>
          <a:solidFill>
            <a:schemeClr val="bg1"/>
          </a:solidFill>
          <a:ln>
            <a:solidFill>
              <a:schemeClr val="bg1">
                <a:lumMod val="75000"/>
              </a:schemeClr>
            </a:solidFill>
          </a:ln>
          <a:effectLst>
            <a:innerShdw blurRad="63500" dist="50800">
              <a:prstClr val="black">
                <a:alpha val="50000"/>
              </a:prstClr>
            </a:innerShdw>
          </a:effectLst>
        </p:spPr>
        <p:txBody>
          <a:bodyPr wrap="square" rtlCol="0">
            <a:spAutoFit/>
          </a:bodyPr>
          <a:lstStyle/>
          <a:p>
            <a:pPr algn="ctr"/>
            <a:r>
              <a:rPr lang="en-US" sz="4800" b="1" dirty="0" smtClean="0">
                <a:solidFill>
                  <a:srgbClr val="0094C8"/>
                </a:solidFill>
                <a:effectLst>
                  <a:innerShdw blurRad="63500" dist="50800">
                    <a:prstClr val="black">
                      <a:alpha val="50000"/>
                    </a:prstClr>
                  </a:innerShdw>
                </a:effectLst>
                <a:latin typeface="Georgia" pitchFamily="18" charset="0"/>
              </a:rPr>
              <a:t>FATHER</a:t>
            </a:r>
            <a:endParaRPr lang="en-US" sz="4800" b="1" dirty="0">
              <a:solidFill>
                <a:srgbClr val="0094C8"/>
              </a:solidFill>
              <a:effectLst>
                <a:innerShdw blurRad="63500" dist="50800">
                  <a:prstClr val="black">
                    <a:alpha val="50000"/>
                  </a:prstClr>
                </a:innerShdw>
              </a:effectLst>
              <a:latin typeface="Georgia" pitchFamily="18" charset="0"/>
            </a:endParaRPr>
          </a:p>
        </p:txBody>
      </p:sp>
      <p:sp>
        <p:nvSpPr>
          <p:cNvPr id="5" name="TextBox 4"/>
          <p:cNvSpPr txBox="1"/>
          <p:nvPr/>
        </p:nvSpPr>
        <p:spPr>
          <a:xfrm>
            <a:off x="2667000" y="2286000"/>
            <a:ext cx="3810000" cy="830997"/>
          </a:xfrm>
          <a:prstGeom prst="rect">
            <a:avLst/>
          </a:prstGeom>
          <a:solidFill>
            <a:schemeClr val="bg1"/>
          </a:solidFill>
          <a:ln>
            <a:solidFill>
              <a:schemeClr val="bg1">
                <a:lumMod val="75000"/>
              </a:schemeClr>
            </a:solidFill>
          </a:ln>
          <a:effectLst>
            <a:innerShdw blurRad="63500" dist="50800">
              <a:prstClr val="black">
                <a:alpha val="50000"/>
              </a:prstClr>
            </a:innerShdw>
          </a:effectLst>
        </p:spPr>
        <p:txBody>
          <a:bodyPr wrap="square" rtlCol="0">
            <a:spAutoFit/>
          </a:bodyPr>
          <a:lstStyle/>
          <a:p>
            <a:pPr algn="ctr"/>
            <a:r>
              <a:rPr lang="en-US" sz="4800" b="1" dirty="0" smtClean="0">
                <a:solidFill>
                  <a:srgbClr val="0094C8"/>
                </a:solidFill>
                <a:effectLst>
                  <a:innerShdw blurRad="63500" dist="50800">
                    <a:prstClr val="black">
                      <a:alpha val="50000"/>
                    </a:prstClr>
                  </a:innerShdw>
                </a:effectLst>
                <a:latin typeface="Georgia" pitchFamily="18" charset="0"/>
              </a:rPr>
              <a:t>JESUS</a:t>
            </a:r>
            <a:endParaRPr lang="en-US" sz="4800" b="1" dirty="0">
              <a:solidFill>
                <a:srgbClr val="0094C8"/>
              </a:solidFill>
              <a:effectLst>
                <a:innerShdw blurRad="63500" dist="50800">
                  <a:prstClr val="black">
                    <a:alpha val="50000"/>
                  </a:prstClr>
                </a:innerShdw>
              </a:effectLst>
              <a:latin typeface="Georgia" pitchFamily="18" charset="0"/>
            </a:endParaRPr>
          </a:p>
        </p:txBody>
      </p:sp>
      <p:sp>
        <p:nvSpPr>
          <p:cNvPr id="6" name="Down Arrow 5"/>
          <p:cNvSpPr/>
          <p:nvPr/>
        </p:nvSpPr>
        <p:spPr>
          <a:xfrm>
            <a:off x="3733800" y="1600200"/>
            <a:ext cx="1524000" cy="762000"/>
          </a:xfrm>
          <a:prstGeom prst="downArrow">
            <a:avLst>
              <a:gd name="adj1" fmla="val 50000"/>
              <a:gd name="adj2" fmla="val 53604"/>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5257800" y="1600200"/>
            <a:ext cx="2590800" cy="430887"/>
          </a:xfrm>
          <a:prstGeom prst="rect">
            <a:avLst/>
          </a:prstGeom>
          <a:noFill/>
        </p:spPr>
        <p:txBody>
          <a:bodyPr wrap="square" rtlCol="0">
            <a:spAutoFit/>
          </a:bodyPr>
          <a:lstStyle/>
          <a:p>
            <a:r>
              <a:rPr lang="en-US" sz="2200" i="1" dirty="0" smtClean="0">
                <a:solidFill>
                  <a:srgbClr val="0094C8"/>
                </a:solidFill>
                <a:effectLst>
                  <a:innerShdw blurRad="63500" dist="50800">
                    <a:prstClr val="black">
                      <a:alpha val="50000"/>
                    </a:prstClr>
                  </a:innerShdw>
                </a:effectLst>
                <a:latin typeface="Georgia" pitchFamily="18" charset="0"/>
              </a:rPr>
              <a:t>MATTHEW 28:18</a:t>
            </a:r>
            <a:endParaRPr lang="en-US" sz="2200" i="1" dirty="0">
              <a:solidFill>
                <a:srgbClr val="0094C8"/>
              </a:solidFill>
              <a:effectLst>
                <a:innerShdw blurRad="63500" dist="50800">
                  <a:prstClr val="black">
                    <a:alpha val="50000"/>
                  </a:prstClr>
                </a:innerShdw>
              </a:effectLst>
              <a:latin typeface="Georgia" pitchFamily="18" charset="0"/>
            </a:endParaRPr>
          </a:p>
        </p:txBody>
      </p:sp>
      <p:sp>
        <p:nvSpPr>
          <p:cNvPr id="8" name="TextBox 7"/>
          <p:cNvSpPr txBox="1"/>
          <p:nvPr/>
        </p:nvSpPr>
        <p:spPr>
          <a:xfrm>
            <a:off x="4953000" y="3124200"/>
            <a:ext cx="2590800" cy="430887"/>
          </a:xfrm>
          <a:prstGeom prst="rect">
            <a:avLst/>
          </a:prstGeom>
          <a:noFill/>
        </p:spPr>
        <p:txBody>
          <a:bodyPr wrap="square" rtlCol="0">
            <a:spAutoFit/>
          </a:bodyPr>
          <a:lstStyle/>
          <a:p>
            <a:pPr algn="ctr"/>
            <a:r>
              <a:rPr lang="en-US" sz="2200" i="1" dirty="0" smtClean="0">
                <a:solidFill>
                  <a:srgbClr val="0094C8"/>
                </a:solidFill>
                <a:effectLst>
                  <a:innerShdw blurRad="63500" dist="50800">
                    <a:prstClr val="black">
                      <a:alpha val="50000"/>
                    </a:prstClr>
                  </a:innerShdw>
                </a:effectLst>
                <a:latin typeface="Georgia" pitchFamily="18" charset="0"/>
              </a:rPr>
              <a:t>JOHN 5:26-27</a:t>
            </a:r>
            <a:endParaRPr lang="en-US" sz="2200" i="1" dirty="0">
              <a:solidFill>
                <a:srgbClr val="0094C8"/>
              </a:solidFill>
              <a:effectLst>
                <a:innerShdw blurRad="63500" dist="50800">
                  <a:prstClr val="black">
                    <a:alpha val="50000"/>
                  </a:prstClr>
                </a:innerShdw>
              </a:effectLst>
              <a:latin typeface="Georgia" pitchFamily="18" charset="0"/>
            </a:endParaRPr>
          </a:p>
        </p:txBody>
      </p:sp>
      <p:sp>
        <p:nvSpPr>
          <p:cNvPr id="10" name="TextBox 9"/>
          <p:cNvSpPr txBox="1"/>
          <p:nvPr/>
        </p:nvSpPr>
        <p:spPr>
          <a:xfrm>
            <a:off x="2667000" y="3733800"/>
            <a:ext cx="3810000" cy="830997"/>
          </a:xfrm>
          <a:prstGeom prst="rect">
            <a:avLst/>
          </a:prstGeom>
          <a:solidFill>
            <a:schemeClr val="bg1"/>
          </a:solidFill>
          <a:ln>
            <a:solidFill>
              <a:schemeClr val="bg1">
                <a:lumMod val="75000"/>
              </a:schemeClr>
            </a:solidFill>
          </a:ln>
          <a:effectLst>
            <a:innerShdw blurRad="63500" dist="50800">
              <a:prstClr val="black">
                <a:alpha val="50000"/>
              </a:prstClr>
            </a:innerShdw>
          </a:effectLst>
        </p:spPr>
        <p:txBody>
          <a:bodyPr wrap="square" rtlCol="0">
            <a:spAutoFit/>
          </a:bodyPr>
          <a:lstStyle/>
          <a:p>
            <a:pPr algn="ctr"/>
            <a:r>
              <a:rPr lang="en-US" sz="4800" b="1" dirty="0" smtClean="0">
                <a:solidFill>
                  <a:srgbClr val="0094C8"/>
                </a:solidFill>
                <a:effectLst>
                  <a:innerShdw blurRad="63500" dist="50800">
                    <a:prstClr val="black">
                      <a:alpha val="50000"/>
                    </a:prstClr>
                  </a:innerShdw>
                </a:effectLst>
                <a:latin typeface="Georgia" pitchFamily="18" charset="0"/>
              </a:rPr>
              <a:t>APOSTLES</a:t>
            </a:r>
            <a:endParaRPr lang="en-US" sz="4800" b="1" dirty="0">
              <a:solidFill>
                <a:srgbClr val="0094C8"/>
              </a:solidFill>
              <a:effectLst>
                <a:innerShdw blurRad="63500" dist="50800">
                  <a:prstClr val="black">
                    <a:alpha val="50000"/>
                  </a:prstClr>
                </a:innerShdw>
              </a:effectLst>
              <a:latin typeface="Georgia" pitchFamily="18" charset="0"/>
            </a:endParaRPr>
          </a:p>
        </p:txBody>
      </p:sp>
      <p:sp>
        <p:nvSpPr>
          <p:cNvPr id="9" name="Down Arrow 8"/>
          <p:cNvSpPr/>
          <p:nvPr/>
        </p:nvSpPr>
        <p:spPr>
          <a:xfrm>
            <a:off x="3810000" y="3124200"/>
            <a:ext cx="1524000" cy="762000"/>
          </a:xfrm>
          <a:prstGeom prst="downArrow">
            <a:avLst>
              <a:gd name="adj1" fmla="val 50000"/>
              <a:gd name="adj2" fmla="val 53604"/>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4876800" y="4572000"/>
            <a:ext cx="2590800" cy="430887"/>
          </a:xfrm>
          <a:prstGeom prst="rect">
            <a:avLst/>
          </a:prstGeom>
          <a:noFill/>
        </p:spPr>
        <p:txBody>
          <a:bodyPr wrap="square" rtlCol="0">
            <a:spAutoFit/>
          </a:bodyPr>
          <a:lstStyle/>
          <a:p>
            <a:pPr algn="ctr"/>
            <a:r>
              <a:rPr lang="en-US" sz="2200" i="1" dirty="0" smtClean="0">
                <a:solidFill>
                  <a:srgbClr val="0094C8"/>
                </a:solidFill>
                <a:effectLst>
                  <a:innerShdw blurRad="63500" dist="50800">
                    <a:prstClr val="black">
                      <a:alpha val="50000"/>
                    </a:prstClr>
                  </a:innerShdw>
                </a:effectLst>
                <a:latin typeface="Georgia" pitchFamily="18" charset="0"/>
              </a:rPr>
              <a:t>JOHN 16:13</a:t>
            </a:r>
            <a:endParaRPr lang="en-US" sz="2200" i="1" dirty="0">
              <a:solidFill>
                <a:srgbClr val="0094C8"/>
              </a:solidFill>
              <a:effectLst>
                <a:innerShdw blurRad="63500" dist="50800">
                  <a:prstClr val="black">
                    <a:alpha val="50000"/>
                  </a:prstClr>
                </a:innerShdw>
              </a:effectLst>
              <a:latin typeface="Georgia" pitchFamily="18" charset="0"/>
            </a:endParaRPr>
          </a:p>
        </p:txBody>
      </p:sp>
      <p:sp>
        <p:nvSpPr>
          <p:cNvPr id="12" name="TextBox 11"/>
          <p:cNvSpPr txBox="1"/>
          <p:nvPr/>
        </p:nvSpPr>
        <p:spPr>
          <a:xfrm>
            <a:off x="2438400" y="5105400"/>
            <a:ext cx="4191000" cy="830997"/>
          </a:xfrm>
          <a:prstGeom prst="rect">
            <a:avLst/>
          </a:prstGeom>
          <a:solidFill>
            <a:schemeClr val="bg1"/>
          </a:solidFill>
          <a:ln>
            <a:solidFill>
              <a:schemeClr val="bg1">
                <a:lumMod val="75000"/>
              </a:schemeClr>
            </a:solidFill>
          </a:ln>
          <a:effectLst>
            <a:innerShdw blurRad="63500" dist="50800">
              <a:prstClr val="black">
                <a:alpha val="50000"/>
              </a:prstClr>
            </a:innerShdw>
          </a:effectLst>
        </p:spPr>
        <p:txBody>
          <a:bodyPr wrap="square" rtlCol="0">
            <a:spAutoFit/>
          </a:bodyPr>
          <a:lstStyle/>
          <a:p>
            <a:pPr algn="ctr"/>
            <a:r>
              <a:rPr lang="en-US" sz="4800" b="1" dirty="0" smtClean="0">
                <a:solidFill>
                  <a:srgbClr val="0094C8"/>
                </a:solidFill>
                <a:effectLst>
                  <a:innerShdw blurRad="63500" dist="50800">
                    <a:prstClr val="black">
                      <a:alpha val="50000"/>
                    </a:prstClr>
                  </a:innerShdw>
                </a:effectLst>
                <a:latin typeface="Georgia" pitchFamily="18" charset="0"/>
              </a:rPr>
              <a:t>SCRIPTURE</a:t>
            </a:r>
            <a:endParaRPr lang="en-US" sz="4800" b="1" dirty="0">
              <a:solidFill>
                <a:srgbClr val="0094C8"/>
              </a:solidFill>
              <a:effectLst>
                <a:innerShdw blurRad="63500" dist="50800">
                  <a:prstClr val="black">
                    <a:alpha val="50000"/>
                  </a:prstClr>
                </a:innerShdw>
              </a:effectLst>
              <a:latin typeface="Georgia" pitchFamily="18" charset="0"/>
            </a:endParaRPr>
          </a:p>
        </p:txBody>
      </p:sp>
      <p:sp>
        <p:nvSpPr>
          <p:cNvPr id="13" name="Down Arrow 12"/>
          <p:cNvSpPr/>
          <p:nvPr/>
        </p:nvSpPr>
        <p:spPr>
          <a:xfrm>
            <a:off x="3810000" y="4572000"/>
            <a:ext cx="1524000" cy="762000"/>
          </a:xfrm>
          <a:prstGeom prst="downArrow">
            <a:avLst>
              <a:gd name="adj1" fmla="val 50000"/>
              <a:gd name="adj2" fmla="val 53604"/>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3352800" y="5943600"/>
            <a:ext cx="5257800" cy="430887"/>
          </a:xfrm>
          <a:prstGeom prst="rect">
            <a:avLst/>
          </a:prstGeom>
          <a:noFill/>
        </p:spPr>
        <p:txBody>
          <a:bodyPr wrap="square" rtlCol="0">
            <a:spAutoFit/>
          </a:bodyPr>
          <a:lstStyle/>
          <a:p>
            <a:pPr algn="ctr"/>
            <a:r>
              <a:rPr lang="en-US" sz="2200" i="1" dirty="0" smtClean="0">
                <a:solidFill>
                  <a:srgbClr val="0094C8"/>
                </a:solidFill>
                <a:effectLst>
                  <a:innerShdw blurRad="63500" dist="50800">
                    <a:prstClr val="black">
                      <a:alpha val="50000"/>
                    </a:prstClr>
                  </a:innerShdw>
                </a:effectLst>
                <a:latin typeface="Georgia" pitchFamily="18" charset="0"/>
              </a:rPr>
              <a:t>2 TIMOTHY 3:16-17  2 PETER 1:20</a:t>
            </a:r>
            <a:endParaRPr lang="en-US" sz="2200" i="1" dirty="0">
              <a:solidFill>
                <a:srgbClr val="0094C8"/>
              </a:solidFill>
              <a:effectLst>
                <a:innerShdw blurRad="63500" dist="50800">
                  <a:prstClr val="black">
                    <a:alpha val="50000"/>
                  </a:prstClr>
                </a:innerShdw>
              </a:effectLst>
              <a:latin typeface="Georg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up)">
                                      <p:cBhvr>
                                        <p:cTn id="7" dur="1000"/>
                                        <p:tgtEl>
                                          <p:spTgt spid="13"/>
                                        </p:tgtEl>
                                      </p:cBhvr>
                                    </p:animEffect>
                                  </p:childTnLst>
                                </p:cTn>
                              </p:par>
                            </p:childTnLst>
                          </p:cTn>
                        </p:par>
                        <p:par>
                          <p:cTn id="8" fill="hold">
                            <p:stCondLst>
                              <p:cond delay="1000"/>
                            </p:stCondLst>
                            <p:childTnLst>
                              <p:par>
                                <p:cTn id="9" presetID="9"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dissolve">
                                      <p:cBhvr>
                                        <p:cTn id="11" dur="500"/>
                                        <p:tgtEl>
                                          <p:spTgt spid="12"/>
                                        </p:tgtEl>
                                      </p:cBhvr>
                                    </p:animEffect>
                                  </p:childTnLst>
                                </p:cTn>
                              </p:par>
                              <p:par>
                                <p:cTn id="12" presetID="9" presetClass="entr" presetSubtype="0" fill="hold" grpId="0" nodeType="with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dissolve">
                                      <p:cBhvr>
                                        <p:cTn id="1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Authority on earth..</a:t>
            </a:r>
            <a:endParaRPr lang="en-US" dirty="0"/>
          </a:p>
        </p:txBody>
      </p:sp>
      <p:sp>
        <p:nvSpPr>
          <p:cNvPr id="3" name="Content Placeholder 2"/>
          <p:cNvSpPr>
            <a:spLocks noGrp="1"/>
          </p:cNvSpPr>
          <p:nvPr>
            <p:ph idx="1"/>
          </p:nvPr>
        </p:nvSpPr>
        <p:spPr>
          <a:xfrm>
            <a:off x="381000" y="1600200"/>
            <a:ext cx="8229600" cy="4678363"/>
          </a:xfrm>
        </p:spPr>
        <p:txBody>
          <a:bodyPr>
            <a:normAutofit fontScale="92500"/>
          </a:bodyPr>
          <a:lstStyle/>
          <a:p>
            <a:pPr>
              <a:buNone/>
            </a:pPr>
            <a:r>
              <a:rPr lang="en-US" dirty="0" smtClean="0"/>
              <a:t>	</a:t>
            </a:r>
            <a:r>
              <a:rPr lang="en-US" sz="3700" dirty="0" smtClean="0"/>
              <a:t>2 TIMOTHY 3:16-17</a:t>
            </a:r>
          </a:p>
          <a:p>
            <a:pPr lvl="1">
              <a:lnSpc>
                <a:spcPts val="2800"/>
              </a:lnSpc>
            </a:pPr>
            <a:r>
              <a:rPr lang="en-US" i="1" dirty="0" smtClean="0"/>
              <a:t>All Scripture is given by inspiration of God, and is profitable for doctrine, for reproof, for correction, for instruction in righteousness, 17 that the man of God may be complete, thoroughly equipped for every good work.</a:t>
            </a:r>
          </a:p>
          <a:p>
            <a:pPr>
              <a:lnSpc>
                <a:spcPts val="3000"/>
              </a:lnSpc>
            </a:pPr>
            <a:r>
              <a:rPr lang="en-US" dirty="0" smtClean="0"/>
              <a:t>2 PETER 1:20-21</a:t>
            </a:r>
          </a:p>
          <a:p>
            <a:pPr lvl="1">
              <a:lnSpc>
                <a:spcPts val="2800"/>
              </a:lnSpc>
            </a:pPr>
            <a:r>
              <a:rPr lang="en-US" sz="3000" i="1" dirty="0" smtClean="0"/>
              <a:t> no prophecy of Scripture is of any private interpretation,  21 for prophecy never came by the will of man, but holy men of God spoke as they were moved by the Holy Spirit.</a:t>
            </a:r>
            <a:endParaRPr lang="en-US" sz="30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dissolve">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Getting permission..</a:t>
            </a:r>
            <a:endParaRPr lang="en-US" dirty="0"/>
          </a:p>
        </p:txBody>
      </p:sp>
      <p:sp>
        <p:nvSpPr>
          <p:cNvPr id="3" name="Content Placeholder 2"/>
          <p:cNvSpPr>
            <a:spLocks noGrp="1"/>
          </p:cNvSpPr>
          <p:nvPr>
            <p:ph idx="1"/>
          </p:nvPr>
        </p:nvSpPr>
        <p:spPr>
          <a:xfrm>
            <a:off x="381000" y="1600200"/>
            <a:ext cx="8382000" cy="4678363"/>
          </a:xfrm>
        </p:spPr>
        <p:txBody>
          <a:bodyPr>
            <a:normAutofit/>
          </a:bodyPr>
          <a:lstStyle/>
          <a:p>
            <a:pPr>
              <a:lnSpc>
                <a:spcPts val="3400"/>
              </a:lnSpc>
            </a:pPr>
            <a:r>
              <a:rPr lang="en-US" dirty="0" smtClean="0"/>
              <a:t>How do we know what God </a:t>
            </a:r>
            <a:r>
              <a:rPr lang="en-US" i="1" dirty="0" smtClean="0"/>
              <a:t>approves</a:t>
            </a:r>
            <a:r>
              <a:rPr lang="en-US" dirty="0" smtClean="0"/>
              <a:t> or </a:t>
            </a:r>
            <a:r>
              <a:rPr lang="en-US" i="1" dirty="0" smtClean="0"/>
              <a:t>disapproves</a:t>
            </a:r>
            <a:r>
              <a:rPr lang="en-US" dirty="0" smtClean="0"/>
              <a:t>?</a:t>
            </a:r>
          </a:p>
          <a:p>
            <a:pPr lvl="1">
              <a:lnSpc>
                <a:spcPts val="3400"/>
              </a:lnSpc>
            </a:pPr>
            <a:r>
              <a:rPr lang="en-US" sz="3000" dirty="0" smtClean="0"/>
              <a:t>How do we decide God’s </a:t>
            </a:r>
            <a:r>
              <a:rPr lang="en-US" sz="3000" dirty="0" smtClean="0"/>
              <a:t>wishes?</a:t>
            </a:r>
            <a:endParaRPr lang="en-US" sz="3000" dirty="0" smtClean="0"/>
          </a:p>
          <a:p>
            <a:pPr lvl="1">
              <a:lnSpc>
                <a:spcPts val="3400"/>
              </a:lnSpc>
            </a:pPr>
            <a:r>
              <a:rPr lang="en-US" sz="3000" dirty="0" smtClean="0"/>
              <a:t>How do we decide </a:t>
            </a:r>
            <a:r>
              <a:rPr lang="en-US" sz="3000" dirty="0" smtClean="0"/>
              <a:t>if God approves</a:t>
            </a:r>
            <a:r>
              <a:rPr lang="en-US" sz="3000" dirty="0" smtClean="0"/>
              <a:t>?</a:t>
            </a:r>
            <a:endParaRPr lang="en-US" sz="3000" dirty="0" smtClean="0"/>
          </a:p>
          <a:p>
            <a:pPr lvl="1">
              <a:lnSpc>
                <a:spcPts val="3400"/>
              </a:lnSpc>
            </a:pPr>
            <a:r>
              <a:rPr lang="en-US" sz="3000" dirty="0" smtClean="0"/>
              <a:t>Who decides what issues are non issues?</a:t>
            </a:r>
          </a:p>
          <a:p>
            <a:pPr>
              <a:lnSpc>
                <a:spcPts val="3400"/>
              </a:lnSpc>
            </a:pPr>
            <a:r>
              <a:rPr lang="en-US" dirty="0" smtClean="0"/>
              <a:t>We must go to God’s word and weigh every idea in view of God’s directives..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90600"/>
            <a:ext cx="8534400" cy="5486400"/>
          </a:xfrm>
        </p:spPr>
        <p:txBody>
          <a:bodyPr>
            <a:normAutofit/>
          </a:bodyPr>
          <a:lstStyle/>
          <a:p>
            <a:pPr>
              <a:lnSpc>
                <a:spcPts val="3400"/>
              </a:lnSpc>
              <a:buNone/>
            </a:pPr>
            <a:r>
              <a:rPr lang="en-US" dirty="0" smtClean="0"/>
              <a:t>   Has God </a:t>
            </a:r>
            <a:r>
              <a:rPr lang="en-US" i="1" dirty="0" smtClean="0"/>
              <a:t>ALWAYS </a:t>
            </a:r>
            <a:r>
              <a:rPr lang="en-US" dirty="0" smtClean="0"/>
              <a:t>been concerned with how humans </a:t>
            </a:r>
            <a:r>
              <a:rPr lang="en-US" i="1" dirty="0" smtClean="0"/>
              <a:t>WORSHIP</a:t>
            </a:r>
            <a:r>
              <a:rPr lang="en-US" dirty="0" smtClean="0"/>
              <a:t> Him?</a:t>
            </a:r>
          </a:p>
          <a:p>
            <a:pPr>
              <a:lnSpc>
                <a:spcPts val="3400"/>
              </a:lnSpc>
              <a:buNone/>
            </a:pPr>
            <a:r>
              <a:rPr lang="en-US" dirty="0" smtClean="0"/>
              <a:t>							</a:t>
            </a:r>
            <a:r>
              <a:rPr lang="en-US" b="1" dirty="0" smtClean="0">
                <a:solidFill>
                  <a:srgbClr val="C00000"/>
                </a:solidFill>
              </a:rPr>
              <a:t>YES</a:t>
            </a:r>
          </a:p>
          <a:p>
            <a:pPr>
              <a:lnSpc>
                <a:spcPts val="3400"/>
              </a:lnSpc>
              <a:buNone/>
            </a:pPr>
            <a:r>
              <a:rPr lang="en-US" b="1" dirty="0" smtClean="0">
                <a:solidFill>
                  <a:srgbClr val="C00000"/>
                </a:solidFill>
              </a:rPr>
              <a:t>	</a:t>
            </a:r>
            <a:r>
              <a:rPr lang="en-US" dirty="0" smtClean="0"/>
              <a:t>If so is any act of worship a non-issue?</a:t>
            </a:r>
          </a:p>
          <a:p>
            <a:pPr>
              <a:lnSpc>
                <a:spcPts val="3400"/>
              </a:lnSpc>
              <a:buNone/>
            </a:pPr>
            <a:r>
              <a:rPr lang="en-US" dirty="0" smtClean="0"/>
              <a:t>							</a:t>
            </a:r>
            <a:r>
              <a:rPr lang="en-US" b="1" dirty="0" smtClean="0">
                <a:solidFill>
                  <a:srgbClr val="C00000"/>
                </a:solidFill>
              </a:rPr>
              <a:t>NO</a:t>
            </a:r>
          </a:p>
          <a:p>
            <a:pPr>
              <a:lnSpc>
                <a:spcPts val="3400"/>
              </a:lnSpc>
              <a:buNone/>
            </a:pPr>
            <a:r>
              <a:rPr lang="en-US" b="1" dirty="0" smtClean="0">
                <a:solidFill>
                  <a:srgbClr val="C00000"/>
                </a:solidFill>
              </a:rPr>
              <a:t>	</a:t>
            </a:r>
            <a:r>
              <a:rPr lang="en-US" dirty="0" smtClean="0"/>
              <a:t>If God decides how He is to be </a:t>
            </a:r>
            <a:r>
              <a:rPr lang="en-US" dirty="0" smtClean="0"/>
              <a:t>worshiped</a:t>
            </a:r>
            <a:r>
              <a:rPr lang="en-US" dirty="0" smtClean="0"/>
              <a:t>, </a:t>
            </a:r>
            <a:r>
              <a:rPr lang="en-US" dirty="0" smtClean="0"/>
              <a:t>every </a:t>
            </a:r>
            <a:r>
              <a:rPr lang="en-US" dirty="0" smtClean="0"/>
              <a:t>worship action is of importance..</a:t>
            </a:r>
          </a:p>
          <a:p>
            <a:pPr>
              <a:lnSpc>
                <a:spcPts val="3400"/>
              </a:lnSpc>
              <a:buNone/>
            </a:pPr>
            <a:endParaRPr lang="en-US" dirty="0" smtClean="0"/>
          </a:p>
          <a:p>
            <a:pPr>
              <a:lnSpc>
                <a:spcPts val="3400"/>
              </a:lnSpc>
              <a:buNone/>
            </a:pPr>
            <a:r>
              <a:rPr lang="en-US" b="1" dirty="0" smtClean="0">
                <a:solidFill>
                  <a:srgbClr val="C00000"/>
                </a:solidFill>
              </a:rPr>
              <a:t>		</a:t>
            </a:r>
          </a:p>
          <a:p>
            <a:pPr>
              <a:lnSpc>
                <a:spcPts val="3400"/>
              </a:lnSpc>
              <a:buNone/>
            </a:pPr>
            <a:endParaRPr lang="en-US" b="1" dirty="0" smtClean="0">
              <a:solidFill>
                <a:srgbClr val="C00000"/>
              </a:solidFill>
            </a:endParaRPr>
          </a:p>
          <a:p>
            <a:pPr>
              <a:lnSpc>
                <a:spcPts val="3400"/>
              </a:lnSpc>
              <a:buNone/>
            </a:pPr>
            <a:endParaRPr lang="en-US" b="1" dirty="0" smtClean="0">
              <a:solidFill>
                <a:srgbClr val="C00000"/>
              </a:solidFill>
            </a:endParaRPr>
          </a:p>
          <a:p>
            <a:pPr>
              <a:lnSpc>
                <a:spcPts val="3400"/>
              </a:lnSpc>
              <a:buNone/>
            </a:pPr>
            <a:endParaRPr lang="en-US" i="1" dirty="0" smtClean="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dissolv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609600"/>
            <a:ext cx="5562600" cy="1143000"/>
          </a:xfrm>
        </p:spPr>
        <p:txBody>
          <a:bodyPr>
            <a:noAutofit/>
          </a:bodyPr>
          <a:lstStyle/>
          <a:p>
            <a:pPr algn="ctr"/>
            <a:r>
              <a:rPr lang="en-US" sz="4000" i="1" dirty="0" smtClean="0"/>
              <a:t>What does God want us to do in worship?</a:t>
            </a:r>
            <a:endParaRPr lang="en-US" sz="4000" i="1" dirty="0"/>
          </a:p>
        </p:txBody>
      </p:sp>
      <p:sp>
        <p:nvSpPr>
          <p:cNvPr id="3" name="Content Placeholder 2"/>
          <p:cNvSpPr>
            <a:spLocks noGrp="1"/>
          </p:cNvSpPr>
          <p:nvPr>
            <p:ph idx="1"/>
          </p:nvPr>
        </p:nvSpPr>
        <p:spPr>
          <a:xfrm>
            <a:off x="533400" y="1905000"/>
            <a:ext cx="8229600" cy="4373563"/>
          </a:xfrm>
        </p:spPr>
        <p:txBody>
          <a:bodyPr>
            <a:normAutofit/>
          </a:bodyPr>
          <a:lstStyle/>
          <a:p>
            <a:pPr algn="ctr">
              <a:buNone/>
            </a:pPr>
            <a:r>
              <a:rPr lang="en-US" sz="4800" dirty="0" smtClean="0"/>
              <a:t>MUSIC?</a:t>
            </a:r>
          </a:p>
          <a:p>
            <a:pPr algn="ctr">
              <a:buNone/>
            </a:pPr>
            <a:r>
              <a:rPr lang="en-US" sz="4800" dirty="0" smtClean="0"/>
              <a:t>LIFT HANDS?</a:t>
            </a:r>
          </a:p>
          <a:p>
            <a:pPr algn="ctr">
              <a:buNone/>
            </a:pPr>
            <a:r>
              <a:rPr lang="en-US" sz="4800" dirty="0" smtClean="0"/>
              <a:t>PRAISE TEAM?</a:t>
            </a:r>
          </a:p>
          <a:p>
            <a:pPr algn="ctr">
              <a:buNone/>
            </a:pPr>
            <a:r>
              <a:rPr lang="en-US" sz="4800" dirty="0" smtClean="0"/>
              <a:t>DEDICATE BABIES?</a:t>
            </a:r>
            <a:endParaRPr lang="en-US" sz="4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5071</TotalTime>
  <Words>514</Words>
  <Application>Microsoft Office PowerPoint</Application>
  <PresentationFormat>On-screen Show (4:3)</PresentationFormat>
  <Paragraphs>94</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Matthew 21:23-27</vt:lpstr>
      <vt:lpstr>Authority on earth..</vt:lpstr>
      <vt:lpstr>Slide 3</vt:lpstr>
      <vt:lpstr>Authority on earth..</vt:lpstr>
      <vt:lpstr>Slide 5</vt:lpstr>
      <vt:lpstr>Authority on earth..</vt:lpstr>
      <vt:lpstr>Getting permission..</vt:lpstr>
      <vt:lpstr>Slide 8</vt:lpstr>
      <vt:lpstr>What does God want us to do in worship?</vt:lpstr>
      <vt:lpstr>How do we know God wants us to..</vt:lpstr>
      <vt:lpstr>We must have God’s approval..</vt:lpstr>
      <vt:lpstr>In Jesus’ Name.. His Authority</vt:lpstr>
      <vt:lpstr>Submission to His Name</vt:lpstr>
      <vt:lpstr>Biblical OT Examples</vt:lpstr>
      <vt:lpstr>Biblical OT Examples</vt:lpstr>
      <vt:lpstr>Matthew 21:23-27</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352</cp:revision>
  <dcterms:created xsi:type="dcterms:W3CDTF">2011-02-15T07:29:10Z</dcterms:created>
  <dcterms:modified xsi:type="dcterms:W3CDTF">2016-07-18T16:43:32Z</dcterms:modified>
</cp:coreProperties>
</file>