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75" r:id="rId3"/>
    <p:sldId id="274" r:id="rId4"/>
    <p:sldId id="277" r:id="rId5"/>
    <p:sldId id="276" r:id="rId6"/>
    <p:sldId id="278" r:id="rId7"/>
    <p:sldId id="287" r:id="rId8"/>
    <p:sldId id="280" r:id="rId9"/>
    <p:sldId id="279" r:id="rId10"/>
    <p:sldId id="281" r:id="rId11"/>
    <p:sldId id="282" r:id="rId12"/>
    <p:sldId id="283" r:id="rId13"/>
    <p:sldId id="288" r:id="rId14"/>
    <p:sldId id="289" r:id="rId15"/>
    <p:sldId id="290" r:id="rId16"/>
    <p:sldId id="291" r:id="rId17"/>
    <p:sldId id="285" r:id="rId18"/>
    <p:sldId id="284" r:id="rId19"/>
    <p:sldId id="292" r:id="rId20"/>
    <p:sldId id="293" r:id="rId21"/>
    <p:sldId id="294" r:id="rId22"/>
    <p:sldId id="295"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86456" autoAdjust="0"/>
  </p:normalViewPr>
  <p:slideViewPr>
    <p:cSldViewPr>
      <p:cViewPr varScale="1">
        <p:scale>
          <a:sx n="87" d="100"/>
          <a:sy n="87" d="100"/>
        </p:scale>
        <p:origin x="-264"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EDC62-FC70-43BC-B87B-DCEDB7759847}" type="datetimeFigureOut">
              <a:rPr lang="en-US" smtClean="0"/>
              <a:pPr/>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A9CD3-E1B3-41E3-9C1A-8618400599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9A9CD3-E1B3-41E3-9C1A-86184005999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9A9CD3-E1B3-41E3-9C1A-86184005999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8/18/2016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13" cstate="print">
            <a:lum bright="-35000" contrast="10000"/>
          </a:blip>
          <a:srcRect r="14845" b="18000"/>
          <a:stretch>
            <a:fillRect/>
          </a:stretch>
        </p:blipFill>
        <p:spPr>
          <a:xfrm>
            <a:off x="-2" y="37"/>
            <a:ext cx="9144002" cy="6857963"/>
          </a:xfrm>
          <a:prstGeom prst="rect">
            <a:avLst/>
          </a:prstGeom>
        </p:spPr>
      </p:pic>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pic>
        <p:nvPicPr>
          <p:cNvPr id="5" name="Picture 4" descr="Rom-6New-life-in-Jesus.jpg"/>
          <p:cNvPicPr>
            <a:picLocks noChangeAspect="1"/>
          </p:cNvPicPr>
          <p:nvPr userDrawn="1"/>
        </p:nvPicPr>
        <p:blipFill>
          <a:blip r:embed="rId14" cstate="print">
            <a:lum bright="-5000" contrast="10000"/>
          </a:blip>
          <a:stretch>
            <a:fillRect/>
          </a:stretch>
        </p:blipFill>
        <p:spPr>
          <a:xfrm>
            <a:off x="0" y="1676400"/>
            <a:ext cx="9144000" cy="4343400"/>
          </a:xfrm>
          <a:prstGeom prst="rect">
            <a:avLst/>
          </a:prstGeom>
        </p:spPr>
      </p:pic>
      <p:sp>
        <p:nvSpPr>
          <p:cNvPr id="6" name="Rectangle 5"/>
          <p:cNvSpPr/>
          <p:nvPr userDrawn="1"/>
        </p:nvSpPr>
        <p:spPr>
          <a:xfrm>
            <a:off x="0" y="1676400"/>
            <a:ext cx="9144000" cy="44196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905000"/>
            <a:ext cx="8229600" cy="4191000"/>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jesus-beautiful-savior.jpg"/>
          <p:cNvPicPr>
            <a:picLocks noChangeAspect="1"/>
          </p:cNvPicPr>
          <p:nvPr/>
        </p:nvPicPr>
        <p:blipFill>
          <a:blip r:embed="rId2" cstate="print">
            <a:lum bright="-10000" contrast="10000"/>
          </a:blip>
          <a:srcRect/>
          <a:stretch>
            <a:fillRect/>
          </a:stretch>
        </p:blipFill>
        <p:spPr>
          <a:xfrm>
            <a:off x="0" y="1371600"/>
            <a:ext cx="9118600" cy="5486400"/>
          </a:xfrm>
          <a:prstGeom prst="rect">
            <a:avLst/>
          </a:prstGeom>
        </p:spPr>
      </p:pic>
      <p:sp>
        <p:nvSpPr>
          <p:cNvPr id="6" name="Title 5"/>
          <p:cNvSpPr>
            <a:spLocks noGrp="1"/>
          </p:cNvSpPr>
          <p:nvPr>
            <p:ph type="ctrTitle"/>
          </p:nvPr>
        </p:nvSpPr>
        <p:spPr>
          <a:xfrm>
            <a:off x="685800" y="381000"/>
            <a:ext cx="7772400" cy="1066800"/>
          </a:xfrm>
        </p:spPr>
        <p:txBody>
          <a:bodyPr/>
          <a:lstStyle/>
          <a:p>
            <a:r>
              <a:rPr lang="en-US" dirty="0" smtClean="0"/>
              <a:t>Becoming More Like Jesus</a:t>
            </a:r>
            <a:endParaRPr lang="en-US" dirty="0"/>
          </a:p>
        </p:txBody>
      </p:sp>
      <p:sp>
        <p:nvSpPr>
          <p:cNvPr id="7" name="Subtitle 6"/>
          <p:cNvSpPr>
            <a:spLocks noGrp="1"/>
          </p:cNvSpPr>
          <p:nvPr>
            <p:ph type="subTitle" idx="1"/>
          </p:nvPr>
        </p:nvSpPr>
        <p:spPr>
          <a:xfrm>
            <a:off x="2743200" y="5943600"/>
            <a:ext cx="3657600" cy="914400"/>
          </a:xfrm>
          <a:solidFill>
            <a:schemeClr val="tx1">
              <a:alpha val="35000"/>
            </a:schemeClr>
          </a:solidFill>
        </p:spPr>
        <p:txBody>
          <a:bodyPr/>
          <a:lstStyle/>
          <a:p>
            <a:r>
              <a:rPr lang="en-US" dirty="0" smtClean="0">
                <a:effectLst>
                  <a:outerShdw blurRad="50800" dist="38100" dir="2700000" algn="tl" rotWithShape="0">
                    <a:prstClr val="black">
                      <a:alpha val="40000"/>
                    </a:prstClr>
                  </a:outerShdw>
                </a:effectLst>
              </a:rPr>
              <a:t>Mark 7:31-37</a:t>
            </a:r>
            <a:endParaRPr lang="en-US" dirty="0">
              <a:effectLst>
                <a:outerShdw blurRad="50800" dist="38100" dir="2700000" algn="tl" rotWithShape="0">
                  <a:prstClr val="black">
                    <a:alpha val="40000"/>
                  </a:prstClr>
                </a:outerShdw>
              </a:effectLst>
            </a:endParaRPr>
          </a:p>
        </p:txBody>
      </p:sp>
      <p:sp>
        <p:nvSpPr>
          <p:cNvPr id="9" name="Right Triangle 8"/>
          <p:cNvSpPr/>
          <p:nvPr/>
        </p:nvSpPr>
        <p:spPr>
          <a:xfrm>
            <a:off x="0" y="5029200"/>
            <a:ext cx="2971800" cy="18288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heals-deaf-man-1.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a:spLocks noGrp="1"/>
          </p:cNvSpPr>
          <p:nvPr>
            <p:ph type="subTitle" idx="1"/>
          </p:nvPr>
        </p:nvSpPr>
        <p:spPr>
          <a:xfrm>
            <a:off x="152400" y="4724400"/>
            <a:ext cx="8991600" cy="2133600"/>
          </a:xfrm>
          <a:solidFill>
            <a:schemeClr val="tx1">
              <a:alpha val="50000"/>
            </a:schemeClr>
          </a:solidFill>
        </p:spPr>
        <p:txBody>
          <a:bodyPr>
            <a:normAutofit fontScale="77500" lnSpcReduction="20000"/>
          </a:bodyPr>
          <a:lstStyle/>
          <a:p>
            <a:pPr algn="l">
              <a:lnSpc>
                <a:spcPts val="2800"/>
              </a:lnSpc>
            </a:pPr>
            <a:r>
              <a:rPr lang="en-US" dirty="0" smtClean="0"/>
              <a:t>Mark 7:31-37 Again, departing from the region of </a:t>
            </a:r>
            <a:r>
              <a:rPr lang="en-US" dirty="0" err="1" smtClean="0"/>
              <a:t>Tyre</a:t>
            </a:r>
            <a:r>
              <a:rPr lang="en-US" dirty="0" smtClean="0"/>
              <a:t> and Sidon, He came through the midst of the region of Decapolis to the Sea of Galilee. 32 Then they brought to Him one who was deaf and had an impediment in his speech, and they begged Him to put His hand on him.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 heals deaf mute.jpg"/>
          <p:cNvPicPr>
            <a:picLocks noChangeAspect="1"/>
          </p:cNvPicPr>
          <p:nvPr/>
        </p:nvPicPr>
        <p:blipFill>
          <a:blip r:embed="rId2" cstate="print"/>
          <a:stretch>
            <a:fillRect/>
          </a:stretch>
        </p:blipFill>
        <p:spPr>
          <a:xfrm>
            <a:off x="0" y="0"/>
            <a:ext cx="9116786" cy="5105400"/>
          </a:xfrm>
          <a:prstGeom prst="rect">
            <a:avLst/>
          </a:prstGeom>
        </p:spPr>
      </p:pic>
      <p:sp>
        <p:nvSpPr>
          <p:cNvPr id="3" name="Rectangle 2"/>
          <p:cNvSpPr/>
          <p:nvPr/>
        </p:nvSpPr>
        <p:spPr>
          <a:xfrm>
            <a:off x="68580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a:spLocks noGrp="1"/>
          </p:cNvSpPr>
          <p:nvPr>
            <p:ph type="subTitle" idx="1"/>
          </p:nvPr>
        </p:nvSpPr>
        <p:spPr>
          <a:xfrm>
            <a:off x="0" y="5105400"/>
            <a:ext cx="9144000" cy="1752600"/>
          </a:xfrm>
          <a:solidFill>
            <a:schemeClr val="tx1">
              <a:alpha val="50000"/>
            </a:schemeClr>
          </a:solidFill>
        </p:spPr>
        <p:txBody>
          <a:bodyPr>
            <a:normAutofit/>
          </a:bodyPr>
          <a:lstStyle/>
          <a:p>
            <a:pPr algn="l">
              <a:lnSpc>
                <a:spcPts val="2800"/>
              </a:lnSpc>
            </a:pPr>
            <a:r>
              <a:rPr lang="en-US" sz="2800" dirty="0" smtClean="0"/>
              <a:t>33 And He took him aside from the multitude, and put His fingers in his ears, and He spat and touched his tongue. 34 Then, looking up to heaven, He sighed, and said to him, "</a:t>
            </a:r>
            <a:r>
              <a:rPr lang="en-US" sz="2800" dirty="0" err="1" smtClean="0"/>
              <a:t>Ephphatha</a:t>
            </a:r>
            <a:r>
              <a:rPr lang="en-US" sz="2800" dirty="0" smtClean="0"/>
              <a:t>," that is, "Be opened."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6618_all_031_03.jpg"/>
          <p:cNvPicPr>
            <a:picLocks noChangeAspect="1"/>
          </p:cNvPicPr>
          <p:nvPr/>
        </p:nvPicPr>
        <p:blipFill>
          <a:blip r:embed="rId2" cstate="print">
            <a:lum bright="-25000" contrast="15000"/>
          </a:blip>
          <a:stretch>
            <a:fillRect/>
          </a:stretch>
        </p:blipFill>
        <p:spPr>
          <a:xfrm>
            <a:off x="-1" y="0"/>
            <a:ext cx="9184821" cy="6858000"/>
          </a:xfrm>
          <a:prstGeom prst="rect">
            <a:avLst/>
          </a:prstGeom>
        </p:spPr>
      </p:pic>
      <p:sp>
        <p:nvSpPr>
          <p:cNvPr id="3" name="Rectangle 2"/>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p:cNvSpPr>
            <a:spLocks noGrp="1"/>
          </p:cNvSpPr>
          <p:nvPr>
            <p:ph type="subTitle" idx="1"/>
          </p:nvPr>
        </p:nvSpPr>
        <p:spPr>
          <a:xfrm>
            <a:off x="0" y="4114800"/>
            <a:ext cx="9144000" cy="2743200"/>
          </a:xfrm>
          <a:solidFill>
            <a:schemeClr val="tx1">
              <a:alpha val="50000"/>
            </a:schemeClr>
          </a:solidFill>
        </p:spPr>
        <p:txBody>
          <a:bodyPr>
            <a:noAutofit/>
          </a:bodyPr>
          <a:lstStyle/>
          <a:p>
            <a:pPr algn="l">
              <a:lnSpc>
                <a:spcPts val="2800"/>
              </a:lnSpc>
            </a:pPr>
            <a:r>
              <a:rPr lang="en-US" sz="2800" dirty="0" smtClean="0"/>
              <a:t>35 Immediately his ears were opened, and the </a:t>
            </a:r>
            <a:r>
              <a:rPr lang="en-US" sz="2800" dirty="0" err="1" smtClean="0"/>
              <a:t>impedi-ment</a:t>
            </a:r>
            <a:r>
              <a:rPr lang="en-US" sz="2800" dirty="0" smtClean="0"/>
              <a:t> of his tongue was loosed, and he spoke plainly. 36 Then He commanded them that they should tell no one; but the more He commanded them, the more widely they proclaimed it. 37 And they were astonished beyond measure, saying, "</a:t>
            </a:r>
            <a:r>
              <a:rPr lang="en-US" sz="2800" dirty="0" smtClean="0">
                <a:solidFill>
                  <a:srgbClr val="FFC000"/>
                </a:solidFill>
              </a:rPr>
              <a:t>He has done all things well</a:t>
            </a:r>
            <a:r>
              <a:rPr lang="en-US" sz="2800" dirty="0" smtClean="0"/>
              <a:t>. He makes both the deaf to hear and the mute to speak."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focus on Fathers Will.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6400800" cy="1143000"/>
          </a:xfrm>
          <a:solidFill>
            <a:schemeClr val="tx1">
              <a:alpha val="24000"/>
            </a:schemeClr>
          </a:solidFill>
        </p:spPr>
        <p:txBody>
          <a:bodyPr>
            <a:normAutofit fontScale="90000"/>
          </a:bodyPr>
          <a:lstStyle/>
          <a:p>
            <a:r>
              <a:rPr lang="en-US" dirty="0" smtClean="0"/>
              <a:t>His Focus was the will of God..</a:t>
            </a:r>
            <a:endParaRPr lang="en-US" dirty="0"/>
          </a:p>
        </p:txBody>
      </p:sp>
      <p:sp>
        <p:nvSpPr>
          <p:cNvPr id="3" name="Content Placeholder 2"/>
          <p:cNvSpPr>
            <a:spLocks noGrp="1"/>
          </p:cNvSpPr>
          <p:nvPr>
            <p:ph idx="1"/>
          </p:nvPr>
        </p:nvSpPr>
        <p:spPr>
          <a:xfrm>
            <a:off x="533400" y="3352800"/>
            <a:ext cx="8229600" cy="3276600"/>
          </a:xfrm>
          <a:solidFill>
            <a:schemeClr val="tx1">
              <a:alpha val="25000"/>
            </a:schemeClr>
          </a:solidFill>
        </p:spPr>
        <p:txBody>
          <a:bodyPr>
            <a:normAutofit/>
          </a:bodyPr>
          <a:lstStyle/>
          <a:p>
            <a:r>
              <a:rPr lang="en-US" dirty="0" smtClean="0"/>
              <a:t>How He felt about pleasing His Father</a:t>
            </a:r>
          </a:p>
          <a:p>
            <a:pPr lvl="1">
              <a:lnSpc>
                <a:spcPts val="2800"/>
              </a:lnSpc>
            </a:pPr>
            <a:r>
              <a:rPr lang="en-US" dirty="0" smtClean="0">
                <a:solidFill>
                  <a:srgbClr val="FFC000"/>
                </a:solidFill>
              </a:rPr>
              <a:t>John 6:38 </a:t>
            </a:r>
            <a:r>
              <a:rPr lang="en-US" dirty="0" smtClean="0"/>
              <a:t>For I have come down from heaven, not to do My own will, but the will of Him who sent Me. </a:t>
            </a:r>
          </a:p>
          <a:p>
            <a:r>
              <a:rPr lang="en-US" dirty="0" smtClean="0"/>
              <a:t>How His Father felt about His Son</a:t>
            </a:r>
          </a:p>
          <a:p>
            <a:pPr lvl="1">
              <a:lnSpc>
                <a:spcPts val="2800"/>
              </a:lnSpc>
            </a:pPr>
            <a:r>
              <a:rPr lang="en-US" dirty="0" smtClean="0">
                <a:solidFill>
                  <a:srgbClr val="FFC000"/>
                </a:solidFill>
              </a:rPr>
              <a:t>Matthew 17:5 </a:t>
            </a:r>
            <a:r>
              <a:rPr lang="en-US" dirty="0" smtClean="0"/>
              <a:t>"This is My beloved Son, in whom I am well pleased. Hear Him!"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cchaeus0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1000" y="4114800"/>
            <a:ext cx="8229600" cy="2590800"/>
          </a:xfrm>
          <a:solidFill>
            <a:schemeClr val="tx1">
              <a:alpha val="30000"/>
            </a:schemeClr>
          </a:solidFill>
        </p:spPr>
        <p:txBody>
          <a:bodyPr>
            <a:normAutofit/>
          </a:bodyPr>
          <a:lstStyle/>
          <a:p>
            <a:pPr>
              <a:lnSpc>
                <a:spcPts val="3200"/>
              </a:lnSpc>
            </a:pPr>
            <a:r>
              <a:rPr lang="en-US" sz="3200" dirty="0" smtClean="0">
                <a:solidFill>
                  <a:srgbClr val="FFC000"/>
                </a:solidFill>
              </a:rPr>
              <a:t>Luke 19:1-10 </a:t>
            </a:r>
            <a:r>
              <a:rPr lang="en-US" sz="3200" dirty="0" smtClean="0"/>
              <a:t>And when Jesus came to the place, He looked up and saw him, and said to him, "</a:t>
            </a:r>
            <a:r>
              <a:rPr lang="en-US" sz="3200" dirty="0" err="1" smtClean="0"/>
              <a:t>Zacchaeus</a:t>
            </a:r>
            <a:r>
              <a:rPr lang="en-US" sz="3200" dirty="0" smtClean="0"/>
              <a:t>, make haste and come down, for today I must stay at your house."10 for the Son of Man has come to seek and to save that which was lost."</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 at the well.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1000" y="3886200"/>
            <a:ext cx="8229600" cy="2819400"/>
          </a:xfrm>
          <a:solidFill>
            <a:schemeClr val="tx1">
              <a:alpha val="30000"/>
            </a:schemeClr>
          </a:solidFill>
        </p:spPr>
        <p:txBody>
          <a:bodyPr>
            <a:normAutofit fontScale="92500" lnSpcReduction="20000"/>
          </a:bodyPr>
          <a:lstStyle/>
          <a:p>
            <a:r>
              <a:rPr lang="en-US" sz="3200" dirty="0" smtClean="0">
                <a:solidFill>
                  <a:srgbClr val="FFC000"/>
                </a:solidFill>
              </a:rPr>
              <a:t>John 4:34-35 Jesus </a:t>
            </a:r>
            <a:r>
              <a:rPr lang="en-US" sz="3200" dirty="0" smtClean="0"/>
              <a:t>said to them, "My food is to do the will of Him who sent Me, and to finish His work.  35 Do you not say, 'There are still four months and then comes the harvest'? Behold, I say to you, lift up your eyes and look at the fields, for they are already white for harvest!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k-ye-first-Kingdom-of-God.jpg"/>
          <p:cNvPicPr>
            <a:picLocks noChangeAspect="1"/>
          </p:cNvPicPr>
          <p:nvPr/>
        </p:nvPicPr>
        <p:blipFill>
          <a:blip r:embed="rId2" cstate="print">
            <a:lum bright="-5000" contrast="10000"/>
          </a:blip>
          <a:stretch>
            <a:fillRect/>
          </a:stretch>
        </p:blipFill>
        <p:spPr>
          <a:xfrm>
            <a:off x="0" y="533400"/>
            <a:ext cx="9144000" cy="57626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servant.jpg"/>
          <p:cNvPicPr>
            <a:picLocks noChangeAspect="1"/>
          </p:cNvPicPr>
          <p:nvPr/>
        </p:nvPicPr>
        <p:blipFill>
          <a:blip r:embed="rId2" cstate="print"/>
          <a:srcRect t="2657"/>
          <a:stretch>
            <a:fillRect/>
          </a:stretch>
        </p:blipFill>
        <p:spPr>
          <a:xfrm>
            <a:off x="-1" y="1447800"/>
            <a:ext cx="9144001" cy="5410200"/>
          </a:xfrm>
          <a:prstGeom prst="rect">
            <a:avLst/>
          </a:prstGeom>
        </p:spPr>
      </p:pic>
      <p:sp>
        <p:nvSpPr>
          <p:cNvPr id="8" name="Rectangle 7"/>
          <p:cNvSpPr/>
          <p:nvPr/>
        </p:nvSpPr>
        <p:spPr>
          <a:xfrm>
            <a:off x="0" y="0"/>
            <a:ext cx="9144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1000" y="1905000"/>
            <a:ext cx="8305800" cy="4191000"/>
          </a:xfrm>
          <a:noFill/>
        </p:spPr>
        <p:txBody>
          <a:bodyPr>
            <a:normAutofit/>
          </a:bodyPr>
          <a:lstStyle/>
          <a:p>
            <a:pPr>
              <a:lnSpc>
                <a:spcPts val="3200"/>
              </a:lnSpc>
            </a:pPr>
            <a:r>
              <a:rPr lang="en-US" dirty="0" smtClean="0">
                <a:effectLst>
                  <a:outerShdw blurRad="50800" dist="38100" dir="2700000" algn="tl" rotWithShape="0">
                    <a:prstClr val="black">
                      <a:alpha val="40000"/>
                    </a:prstClr>
                  </a:outerShdw>
                </a:effectLst>
              </a:rPr>
              <a:t>Mark 10:43-45 whoever desires to become great among you shall be your servant. 44 And whoever of you desires to be first shall be slave of all.  45 For even </a:t>
            </a:r>
            <a:r>
              <a:rPr lang="en-US" dirty="0" smtClean="0">
                <a:solidFill>
                  <a:srgbClr val="FFC000"/>
                </a:solidFill>
                <a:effectLst>
                  <a:outerShdw blurRad="50800" dist="38100" dir="2700000" algn="tl" rotWithShape="0">
                    <a:prstClr val="black">
                      <a:alpha val="40000"/>
                    </a:prstClr>
                  </a:outerShdw>
                </a:effectLst>
              </a:rPr>
              <a:t>the Son of Man did not come to be served, but to serve</a:t>
            </a:r>
            <a:r>
              <a:rPr lang="en-US" dirty="0" smtClean="0">
                <a:effectLst>
                  <a:outerShdw blurRad="50800" dist="38100" dir="2700000" algn="tl" rotWithShape="0">
                    <a:prstClr val="black">
                      <a:alpha val="40000"/>
                    </a:prstClr>
                  </a:outerShdw>
                </a:effectLst>
              </a:rPr>
              <a:t>, and to give His life a ransom for many." </a:t>
            </a:r>
          </a:p>
          <a:p>
            <a:pPr>
              <a:buNone/>
            </a:pPr>
            <a:endParaRPr lang="en-US" dirty="0"/>
          </a:p>
        </p:txBody>
      </p:sp>
      <p:sp>
        <p:nvSpPr>
          <p:cNvPr id="2" name="Title 1"/>
          <p:cNvSpPr>
            <a:spLocks noGrp="1"/>
          </p:cNvSpPr>
          <p:nvPr>
            <p:ph type="title"/>
          </p:nvPr>
        </p:nvSpPr>
        <p:spPr>
          <a:solidFill>
            <a:schemeClr val="tx1">
              <a:alpha val="40000"/>
            </a:schemeClr>
          </a:solidFill>
        </p:spPr>
        <p:txBody>
          <a:bodyPr>
            <a:normAutofit/>
          </a:bodyPr>
          <a:lstStyle/>
          <a:p>
            <a:r>
              <a:rPr lang="en-US" dirty="0" smtClean="0"/>
              <a:t>Jesus was a Servant..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came to serve.jpg"/>
          <p:cNvPicPr>
            <a:picLocks noChangeAspect="1"/>
          </p:cNvPicPr>
          <p:nvPr/>
        </p:nvPicPr>
        <p:blipFill>
          <a:blip r:embed="rId2" cstate="print">
            <a:lum bright="-10000" contrast="10000"/>
          </a:blip>
          <a:srcRect l="3491" r="3491"/>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04800" y="4572000"/>
            <a:ext cx="8686800" cy="1905000"/>
          </a:xfrm>
          <a:solidFill>
            <a:schemeClr val="tx1">
              <a:alpha val="30000"/>
            </a:schemeClr>
          </a:solidFill>
        </p:spPr>
        <p:txBody>
          <a:bodyPr>
            <a:normAutofit/>
          </a:bodyPr>
          <a:lstStyle/>
          <a:p>
            <a:pPr>
              <a:lnSpc>
                <a:spcPts val="2800"/>
              </a:lnSpc>
            </a:pPr>
            <a:r>
              <a:rPr lang="en-US" sz="2800" dirty="0" smtClean="0">
                <a:solidFill>
                  <a:srgbClr val="FFC000"/>
                </a:solidFill>
              </a:rPr>
              <a:t>John 13:3-5 </a:t>
            </a:r>
            <a:r>
              <a:rPr lang="en-US" sz="2800" dirty="0" smtClean="0"/>
              <a:t>Jesus..rose from supper and laid aside His garments, took a towel and girded Himself. 5 After that, He poured water into a basin and began to wash the disciples' feet, and to wipe them with the towel with which He was girded.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4572000"/>
            <a:ext cx="8686800" cy="1905000"/>
          </a:xfrm>
          <a:solidFill>
            <a:schemeClr val="tx1">
              <a:alpha val="30000"/>
            </a:schemeClr>
          </a:solidFill>
        </p:spPr>
        <p:txBody>
          <a:bodyPr>
            <a:normAutofit/>
          </a:bodyPr>
          <a:lstStyle/>
          <a:p>
            <a:pPr>
              <a:lnSpc>
                <a:spcPts val="2800"/>
              </a:lnSpc>
            </a:pPr>
            <a:r>
              <a:rPr lang="en-US" sz="2800" dirty="0" smtClean="0">
                <a:solidFill>
                  <a:srgbClr val="FFC000"/>
                </a:solidFill>
              </a:rPr>
              <a:t>John 13:3-5 </a:t>
            </a:r>
            <a:r>
              <a:rPr lang="en-US" sz="2800" dirty="0" smtClean="0"/>
              <a:t>Jesus..rose from supper and laid aside His garments, took a towel and girded Himself. 5 After that, He poured water into a basin and began to wash the disciples' feet, and to wipe them with the towel with which He was girded.</a:t>
            </a:r>
            <a:endParaRPr lang="en-US" sz="2800" dirty="0"/>
          </a:p>
        </p:txBody>
      </p:sp>
      <p:pic>
        <p:nvPicPr>
          <p:cNvPr id="7" name="Picture 6" descr="index.jpg"/>
          <p:cNvPicPr>
            <a:picLocks noChangeAspect="1"/>
          </p:cNvPicPr>
          <p:nvPr/>
        </p:nvPicPr>
        <p:blipFill>
          <a:blip r:embed="rId2" cstate="print">
            <a:lum bright="-10000" contrast="10000"/>
          </a:blip>
          <a:stretch>
            <a:fillRect/>
          </a:stretch>
        </p:blipFill>
        <p:spPr>
          <a:xfrm>
            <a:off x="0" y="533400"/>
            <a:ext cx="5943600" cy="5917184"/>
          </a:xfrm>
          <a:prstGeom prst="rect">
            <a:avLst/>
          </a:prstGeom>
        </p:spPr>
      </p:pic>
      <p:pic>
        <p:nvPicPr>
          <p:cNvPr id="8" name="Picture 7" descr="gentle lowly in heartjpg.jpg"/>
          <p:cNvPicPr>
            <a:picLocks noChangeAspect="1"/>
          </p:cNvPicPr>
          <p:nvPr/>
        </p:nvPicPr>
        <p:blipFill>
          <a:blip r:embed="rId3" cstate="print">
            <a:lum bright="-5000" contrast="10000"/>
          </a:blip>
          <a:srcRect l="15738"/>
          <a:stretch>
            <a:fillRect/>
          </a:stretch>
        </p:blipFill>
        <p:spPr>
          <a:xfrm>
            <a:off x="5811205" y="533400"/>
            <a:ext cx="3332795" cy="5943600"/>
          </a:xfrm>
          <a:prstGeom prst="rect">
            <a:avLst/>
          </a:prstGeom>
        </p:spPr>
      </p:pic>
      <p:sp>
        <p:nvSpPr>
          <p:cNvPr id="3" name="Rectangle 2"/>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wpid-who-do-you-say-i-am_3166_1024x768.jpg"/>
          <p:cNvPicPr>
            <a:picLocks noChangeAspect="1"/>
          </p:cNvPicPr>
          <p:nvPr/>
        </p:nvPicPr>
        <p:blipFill>
          <a:blip r:embed="rId3" cstate="print">
            <a:lum bright="5000" contrast="10000"/>
          </a:blip>
          <a:srcRect l="16000" r="10000"/>
          <a:stretch>
            <a:fillRect/>
          </a:stretch>
        </p:blipFill>
        <p:spPr>
          <a:xfrm>
            <a:off x="0" y="0"/>
            <a:ext cx="9144000" cy="6858000"/>
          </a:xfrm>
          <a:prstGeom prst="rect">
            <a:avLst/>
          </a:prstGeom>
        </p:spPr>
      </p:pic>
      <p:sp>
        <p:nvSpPr>
          <p:cNvPr id="3" name="Title 2"/>
          <p:cNvSpPr>
            <a:spLocks noGrp="1"/>
          </p:cNvSpPr>
          <p:nvPr>
            <p:ph type="ctrTitle"/>
          </p:nvPr>
        </p:nvSpPr>
        <p:spPr>
          <a:xfrm>
            <a:off x="685800" y="5562600"/>
            <a:ext cx="7772400" cy="1066800"/>
          </a:xfrm>
          <a:solidFill>
            <a:schemeClr val="tx1">
              <a:alpha val="35000"/>
            </a:schemeClr>
          </a:solidFill>
        </p:spPr>
        <p:txBody>
          <a:bodyPr>
            <a:normAutofit fontScale="90000"/>
          </a:bodyPr>
          <a:lstStyle/>
          <a:p>
            <a:r>
              <a:rPr lang="en-US" dirty="0" smtClean="0">
                <a:solidFill>
                  <a:schemeClr val="bg1"/>
                </a:solidFill>
                <a:effectLst>
                  <a:outerShdw blurRad="50800" dist="38100" dir="2700000" algn="tl" rotWithShape="0">
                    <a:prstClr val="black">
                      <a:alpha val="40000"/>
                    </a:prstClr>
                  </a:outerShdw>
                </a:effectLst>
              </a:rPr>
              <a:t>Who do </a:t>
            </a:r>
            <a:r>
              <a:rPr lang="en-US" sz="5300" i="1" u="sng" dirty="0" smtClean="0">
                <a:effectLst>
                  <a:outerShdw blurRad="50800" dist="38100" dir="2700000" algn="tl" rotWithShape="0">
                    <a:prstClr val="black">
                      <a:alpha val="40000"/>
                    </a:prstClr>
                  </a:outerShdw>
                </a:effectLst>
              </a:rPr>
              <a:t>Y</a:t>
            </a:r>
            <a:r>
              <a:rPr lang="en-US" i="1" u="sng" dirty="0" smtClean="0">
                <a:effectLst>
                  <a:outerShdw blurRad="50800" dist="38100" dir="2700000" algn="tl" rotWithShape="0">
                    <a:prstClr val="black">
                      <a:alpha val="40000"/>
                    </a:prstClr>
                  </a:outerShdw>
                </a:effectLst>
              </a:rPr>
              <a:t>OU</a:t>
            </a:r>
            <a:r>
              <a:rPr lang="en-US" i="1" dirty="0" smtClean="0">
                <a:effectLst>
                  <a:outerShdw blurRad="50800" dist="38100" dir="2700000" algn="tl" rotWithShape="0">
                    <a:prstClr val="black">
                      <a:alpha val="40000"/>
                    </a:prstClr>
                  </a:outerShdw>
                </a:effectLst>
              </a:rPr>
              <a:t> </a:t>
            </a:r>
            <a:r>
              <a:rPr lang="en-US" dirty="0" smtClean="0">
                <a:solidFill>
                  <a:schemeClr val="bg1"/>
                </a:solidFill>
                <a:effectLst>
                  <a:outerShdw blurRad="50800" dist="38100" dir="2700000" algn="tl" rotWithShape="0">
                    <a:prstClr val="black">
                      <a:alpha val="40000"/>
                    </a:prstClr>
                  </a:outerShdw>
                </a:effectLst>
              </a:rPr>
              <a:t>say that I Am?</a:t>
            </a:r>
            <a:endParaRPr lang="en-US" dirty="0">
              <a:solidFill>
                <a:schemeClr val="bg1"/>
              </a:solidFill>
              <a:effectLst>
                <a:outerShdw blurRad="50800" dist="38100" dir="2700000" algn="tl" rotWithShape="0">
                  <a:prstClr val="black">
                    <a:alpha val="40000"/>
                  </a:prstClr>
                </a:outerShdw>
              </a:effectLst>
            </a:endParaRPr>
          </a:p>
        </p:txBody>
      </p:sp>
      <p:sp>
        <p:nvSpPr>
          <p:cNvPr id="4" name="Title 2"/>
          <p:cNvSpPr txBox="1">
            <a:spLocks/>
          </p:cNvSpPr>
          <p:nvPr/>
        </p:nvSpPr>
        <p:spPr>
          <a:xfrm>
            <a:off x="609600" y="4343400"/>
            <a:ext cx="7772400" cy="1371600"/>
          </a:xfrm>
          <a:prstGeom prst="rect">
            <a:avLst/>
          </a:prstGeom>
          <a:solidFill>
            <a:schemeClr val="tx1">
              <a:alpha val="35000"/>
            </a:schemeClr>
          </a:solidFill>
        </p:spPr>
        <p:txBody>
          <a:bodyPr vert="horz" lIns="91440" tIns="45720" rIns="91440" bIns="45720" rtlCol="0" anchor="ctr">
            <a:normAutofit fontScale="97500"/>
          </a:bodyPr>
          <a:lstStyle/>
          <a:p>
            <a:pPr algn="ctr">
              <a:lnSpc>
                <a:spcPts val="3800"/>
              </a:lnSpc>
              <a:spcBef>
                <a:spcPct val="0"/>
              </a:spcBef>
            </a:pPr>
            <a:r>
              <a:rPr lang="en-US" sz="4000" dirty="0" smtClean="0">
                <a:solidFill>
                  <a:srgbClr val="FFC000"/>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Matt 16:13-15</a:t>
            </a:r>
          </a:p>
          <a:p>
            <a:pPr algn="ctr">
              <a:lnSpc>
                <a:spcPts val="3800"/>
              </a:lnSpc>
              <a:spcBef>
                <a:spcPct val="0"/>
              </a:spcBef>
            </a:pPr>
            <a:r>
              <a:rPr lang="en-US" sz="40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Who do men say that I Am? </a:t>
            </a:r>
          </a:p>
        </p:txBody>
      </p:sp>
      <p:cxnSp>
        <p:nvCxnSpPr>
          <p:cNvPr id="7" name="Straight Connector 6"/>
          <p:cNvCxnSpPr/>
          <p:nvPr/>
        </p:nvCxnSpPr>
        <p:spPr>
          <a:xfrm>
            <a:off x="1600200" y="5638800"/>
            <a:ext cx="58674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ke.jpg"/>
          <p:cNvPicPr>
            <a:picLocks noChangeAspect="1"/>
          </p:cNvPicPr>
          <p:nvPr/>
        </p:nvPicPr>
        <p:blipFill>
          <a:blip r:embed="rId2" cstate="print">
            <a:lum bright="-5000" contrast="10000"/>
          </a:blip>
          <a:stretch>
            <a:fillRect/>
          </a:stretch>
        </p:blipFill>
        <p:spPr>
          <a:xfrm>
            <a:off x="0" y="0"/>
            <a:ext cx="9144000" cy="4953000"/>
          </a:xfrm>
          <a:prstGeom prst="rect">
            <a:avLst/>
          </a:prstGeom>
        </p:spPr>
      </p:pic>
      <p:sp>
        <p:nvSpPr>
          <p:cNvPr id="3" name="Rectangle 2"/>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txBox="1">
            <a:spLocks/>
          </p:cNvSpPr>
          <p:nvPr/>
        </p:nvSpPr>
        <p:spPr>
          <a:xfrm>
            <a:off x="457200" y="4953000"/>
            <a:ext cx="8686800" cy="1905000"/>
          </a:xfrm>
          <a:prstGeom prst="rect">
            <a:avLst/>
          </a:prstGeom>
          <a:solidFill>
            <a:schemeClr val="tx1">
              <a:alpha val="30000"/>
            </a:schemeClr>
          </a:solidFill>
        </p:spPr>
        <p:txBody>
          <a:bodyPr>
            <a:normAutofit/>
          </a:bodyPr>
          <a:lstStyle/>
          <a:p>
            <a:r>
              <a:rPr lang="en-US" sz="2800" dirty="0" smtClean="0">
                <a:solidFill>
                  <a:srgbClr val="FFC000"/>
                </a:solidFill>
                <a:latin typeface="Georgia" pitchFamily="18" charset="0"/>
              </a:rPr>
              <a:t>Matthew 11:29-30 </a:t>
            </a:r>
            <a:r>
              <a:rPr lang="en-US" sz="2800" dirty="0" smtClean="0">
                <a:solidFill>
                  <a:schemeClr val="bg1"/>
                </a:solidFill>
                <a:latin typeface="Georgia" pitchFamily="18" charset="0"/>
              </a:rPr>
              <a:t>Take My yoke upon you and learn from Me, for I am gentle and lowly in heart, and you will find rest for your souls.  30 For My yoke is easy and My burden is light." </a:t>
            </a:r>
            <a:endParaRPr lang="en-US" sz="2800"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posters.gif"/>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rk-blue-background 02.jpg"/>
          <p:cNvPicPr>
            <a:picLocks noChangeAspect="1"/>
          </p:cNvPicPr>
          <p:nvPr/>
        </p:nvPicPr>
        <p:blipFill>
          <a:blip r:embed="rId2" cstate="print">
            <a:lum bright="-35000" contrast="10000"/>
          </a:blip>
          <a:srcRect r="14845" b="18000"/>
          <a:stretch>
            <a:fillRect/>
          </a:stretch>
        </p:blipFill>
        <p:spPr>
          <a:xfrm>
            <a:off x="0" y="37"/>
            <a:ext cx="9144002" cy="6857963"/>
          </a:xfrm>
          <a:prstGeom prst="rect">
            <a:avLst/>
          </a:prstGeom>
        </p:spPr>
      </p:pic>
      <p:sp>
        <p:nvSpPr>
          <p:cNvPr id="4" name="Flowchart: Extract 3"/>
          <p:cNvSpPr/>
          <p:nvPr/>
        </p:nvSpPr>
        <p:spPr>
          <a:xfrm>
            <a:off x="1676400" y="1143000"/>
            <a:ext cx="5791200" cy="43434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kaleidoscope prism.jpg"/>
          <p:cNvPicPr>
            <a:picLocks noChangeAspect="1"/>
          </p:cNvPicPr>
          <p:nvPr/>
        </p:nvPicPr>
        <p:blipFill>
          <a:blip r:embed="rId3" cstate="print"/>
          <a:stretch>
            <a:fillRect/>
          </a:stretch>
        </p:blipFill>
        <p:spPr>
          <a:xfrm>
            <a:off x="3429000" y="2895600"/>
            <a:ext cx="2288815" cy="2286000"/>
          </a:xfrm>
          <a:prstGeom prst="rect">
            <a:avLst/>
          </a:prstGeom>
        </p:spPr>
      </p:pic>
      <p:sp>
        <p:nvSpPr>
          <p:cNvPr id="8" name="TextBox 7"/>
          <p:cNvSpPr txBox="1"/>
          <p:nvPr/>
        </p:nvSpPr>
        <p:spPr>
          <a:xfrm>
            <a:off x="3124200" y="533400"/>
            <a:ext cx="3124200" cy="1323439"/>
          </a:xfrm>
          <a:prstGeom prst="rect">
            <a:avLst/>
          </a:prstGeom>
          <a:noFill/>
        </p:spPr>
        <p:txBody>
          <a:bodyPr wrap="square" rtlCol="0">
            <a:spAutoFit/>
          </a:bodyPr>
          <a:lstStyle/>
          <a:p>
            <a:pPr algn="ctr"/>
            <a:r>
              <a:rPr lang="en-US" sz="4000" dirty="0" smtClean="0">
                <a:solidFill>
                  <a:schemeClr val="bg1"/>
                </a:solidFill>
                <a:effectLst>
                  <a:outerShdw blurRad="50800" dist="38100" dir="2700000" algn="tl" rotWithShape="0">
                    <a:prstClr val="black">
                      <a:alpha val="40000"/>
                    </a:prstClr>
                  </a:outerShdw>
                </a:effectLst>
                <a:latin typeface="Georgia" pitchFamily="18" charset="0"/>
              </a:rPr>
              <a:t>The will of His Father</a:t>
            </a:r>
            <a:endParaRPr lang="en-US" sz="4000" dirty="0">
              <a:solidFill>
                <a:schemeClr val="bg1"/>
              </a:solidFill>
              <a:effectLst>
                <a:outerShdw blurRad="50800" dist="38100" dir="2700000" algn="tl" rotWithShape="0">
                  <a:prstClr val="black">
                    <a:alpha val="40000"/>
                  </a:prstClr>
                </a:outerShdw>
              </a:effectLst>
              <a:latin typeface="Georgia" pitchFamily="18" charset="0"/>
            </a:endParaRPr>
          </a:p>
        </p:txBody>
      </p:sp>
      <p:sp>
        <p:nvSpPr>
          <p:cNvPr id="9" name="TextBox 8"/>
          <p:cNvSpPr txBox="1"/>
          <p:nvPr/>
        </p:nvSpPr>
        <p:spPr>
          <a:xfrm>
            <a:off x="228600" y="4648200"/>
            <a:ext cx="3124200" cy="1323439"/>
          </a:xfrm>
          <a:prstGeom prst="rect">
            <a:avLst/>
          </a:prstGeom>
          <a:noFill/>
        </p:spPr>
        <p:txBody>
          <a:bodyPr wrap="square" rtlCol="0">
            <a:spAutoFit/>
          </a:bodyPr>
          <a:lstStyle/>
          <a:p>
            <a:pPr algn="ctr"/>
            <a:r>
              <a:rPr lang="en-US" sz="4000" dirty="0" smtClean="0">
                <a:solidFill>
                  <a:schemeClr val="bg1"/>
                </a:solidFill>
                <a:effectLst>
                  <a:outerShdw blurRad="50800" dist="38100" dir="2700000" algn="tl" rotWithShape="0">
                    <a:prstClr val="black">
                      <a:alpha val="40000"/>
                    </a:prstClr>
                  </a:outerShdw>
                </a:effectLst>
                <a:latin typeface="Georgia" pitchFamily="18" charset="0"/>
              </a:rPr>
              <a:t>Mindful of others</a:t>
            </a:r>
            <a:endParaRPr lang="en-US" sz="4000" dirty="0">
              <a:solidFill>
                <a:schemeClr val="bg1"/>
              </a:solidFill>
              <a:effectLst>
                <a:outerShdw blurRad="50800" dist="38100" dir="2700000" algn="tl" rotWithShape="0">
                  <a:prstClr val="black">
                    <a:alpha val="40000"/>
                  </a:prstClr>
                </a:outerShdw>
              </a:effectLst>
              <a:latin typeface="Georgia" pitchFamily="18" charset="0"/>
            </a:endParaRPr>
          </a:p>
        </p:txBody>
      </p:sp>
      <p:sp>
        <p:nvSpPr>
          <p:cNvPr id="10" name="TextBox 9"/>
          <p:cNvSpPr txBox="1"/>
          <p:nvPr/>
        </p:nvSpPr>
        <p:spPr>
          <a:xfrm>
            <a:off x="5791200" y="4648200"/>
            <a:ext cx="3124200" cy="1323439"/>
          </a:xfrm>
          <a:prstGeom prst="rect">
            <a:avLst/>
          </a:prstGeom>
          <a:noFill/>
        </p:spPr>
        <p:txBody>
          <a:bodyPr wrap="square" rtlCol="0">
            <a:spAutoFit/>
          </a:bodyPr>
          <a:lstStyle/>
          <a:p>
            <a:pPr algn="ctr"/>
            <a:r>
              <a:rPr lang="en-US" sz="4000" dirty="0" smtClean="0">
                <a:solidFill>
                  <a:schemeClr val="bg1"/>
                </a:solidFill>
                <a:effectLst>
                  <a:outerShdw blurRad="50800" dist="38100" dir="2700000" algn="tl" rotWithShape="0">
                    <a:prstClr val="black">
                      <a:alpha val="40000"/>
                    </a:prstClr>
                  </a:outerShdw>
                </a:effectLst>
                <a:latin typeface="Georgia" pitchFamily="18" charset="0"/>
              </a:rPr>
              <a:t>A humble servant</a:t>
            </a:r>
            <a:endParaRPr lang="en-US" sz="4000" dirty="0">
              <a:solidFill>
                <a:schemeClr val="bg1"/>
              </a:solidFill>
              <a:effectLst>
                <a:outerShdw blurRad="50800" dist="38100" dir="2700000" algn="tl" rotWithShape="0">
                  <a:prstClr val="black">
                    <a:alpha val="40000"/>
                  </a:prstClr>
                </a:outerShdw>
              </a:effectLst>
              <a:latin typeface="Georgia" pitchFamily="18" charset="0"/>
            </a:endParaRPr>
          </a:p>
        </p:txBody>
      </p:sp>
      <p:cxnSp>
        <p:nvCxnSpPr>
          <p:cNvPr id="20" name="Straight Connector 19"/>
          <p:cNvCxnSpPr/>
          <p:nvPr/>
        </p:nvCxnSpPr>
        <p:spPr>
          <a:xfrm flipV="1">
            <a:off x="4572000" y="1828800"/>
            <a:ext cx="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1200" y="4419600"/>
            <a:ext cx="6858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743200" y="4343400"/>
            <a:ext cx="60960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28800" y="2133601"/>
            <a:ext cx="5486400" cy="769441"/>
          </a:xfrm>
          <a:prstGeom prst="rect">
            <a:avLst/>
          </a:prstGeom>
          <a:noFill/>
        </p:spPr>
        <p:txBody>
          <a:bodyPr wrap="square" rtlCol="0">
            <a:spAutoFit/>
          </a:bodyPr>
          <a:lstStyle/>
          <a:p>
            <a:pPr algn="ctr"/>
            <a:r>
              <a:rPr lang="en-US" sz="4400" dirty="0" smtClean="0">
                <a:solidFill>
                  <a:srgbClr val="FFC000"/>
                </a:solidFill>
                <a:effectLst>
                  <a:outerShdw blurRad="50800" dist="38100" dir="2700000" algn="tl" rotWithShape="0">
                    <a:prstClr val="black">
                      <a:alpha val="40000"/>
                    </a:prstClr>
                  </a:outerShdw>
                </a:effectLst>
                <a:latin typeface="Georgia" pitchFamily="18" charset="0"/>
              </a:rPr>
              <a:t>The beauty of Jesus</a:t>
            </a:r>
            <a:endParaRPr lang="en-US" sz="4400" dirty="0">
              <a:solidFill>
                <a:srgbClr val="FFC000"/>
              </a:solidFill>
              <a:effectLst>
                <a:outerShdw blurRad="50800" dist="38100" dir="2700000" algn="tl" rotWithShape="0">
                  <a:prstClr val="black">
                    <a:alpha val="40000"/>
                  </a:prst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jesus-beautiful-savior.jpg"/>
          <p:cNvPicPr>
            <a:picLocks noChangeAspect="1"/>
          </p:cNvPicPr>
          <p:nvPr/>
        </p:nvPicPr>
        <p:blipFill>
          <a:blip r:embed="rId2" cstate="print">
            <a:lum bright="-10000" contrast="10000"/>
          </a:blip>
          <a:srcRect/>
          <a:stretch>
            <a:fillRect/>
          </a:stretch>
        </p:blipFill>
        <p:spPr>
          <a:xfrm>
            <a:off x="0" y="1371600"/>
            <a:ext cx="9118600" cy="5486400"/>
          </a:xfrm>
          <a:prstGeom prst="rect">
            <a:avLst/>
          </a:prstGeom>
        </p:spPr>
      </p:pic>
      <p:sp>
        <p:nvSpPr>
          <p:cNvPr id="6" name="Title 5"/>
          <p:cNvSpPr>
            <a:spLocks noGrp="1"/>
          </p:cNvSpPr>
          <p:nvPr>
            <p:ph type="ctrTitle"/>
          </p:nvPr>
        </p:nvSpPr>
        <p:spPr>
          <a:xfrm>
            <a:off x="685800" y="381000"/>
            <a:ext cx="7772400" cy="1066800"/>
          </a:xfrm>
        </p:spPr>
        <p:txBody>
          <a:bodyPr/>
          <a:lstStyle/>
          <a:p>
            <a:r>
              <a:rPr lang="en-US" dirty="0" smtClean="0"/>
              <a:t>Becoming More Like Jesus</a:t>
            </a:r>
            <a:endParaRPr lang="en-US" dirty="0"/>
          </a:p>
        </p:txBody>
      </p:sp>
      <p:sp>
        <p:nvSpPr>
          <p:cNvPr id="7" name="Subtitle 6"/>
          <p:cNvSpPr>
            <a:spLocks noGrp="1"/>
          </p:cNvSpPr>
          <p:nvPr>
            <p:ph type="subTitle" idx="1"/>
          </p:nvPr>
        </p:nvSpPr>
        <p:spPr>
          <a:xfrm>
            <a:off x="2743200" y="5943600"/>
            <a:ext cx="3657600" cy="914400"/>
          </a:xfrm>
          <a:solidFill>
            <a:schemeClr val="tx1">
              <a:alpha val="35000"/>
            </a:schemeClr>
          </a:solidFill>
        </p:spPr>
        <p:txBody>
          <a:bodyPr/>
          <a:lstStyle/>
          <a:p>
            <a:r>
              <a:rPr lang="en-US" dirty="0" smtClean="0">
                <a:effectLst>
                  <a:outerShdw blurRad="50800" dist="38100" dir="2700000" algn="tl" rotWithShape="0">
                    <a:prstClr val="black">
                      <a:alpha val="40000"/>
                    </a:prstClr>
                  </a:outerShdw>
                </a:effectLst>
              </a:rPr>
              <a:t>Mark 7:31-37</a:t>
            </a:r>
            <a:endParaRPr lang="en-US" dirty="0">
              <a:effectLst>
                <a:outerShdw blurRad="50800" dist="38100" dir="2700000" algn="tl" rotWithShape="0">
                  <a:prstClr val="black">
                    <a:alpha val="40000"/>
                  </a:prstClr>
                </a:outerShdw>
              </a:effectLst>
            </a:endParaRPr>
          </a:p>
        </p:txBody>
      </p:sp>
      <p:sp>
        <p:nvSpPr>
          <p:cNvPr id="9" name="Right Triangle 8"/>
          <p:cNvSpPr/>
          <p:nvPr/>
        </p:nvSpPr>
        <p:spPr>
          <a:xfrm>
            <a:off x="0" y="5029200"/>
            <a:ext cx="2971800" cy="18288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1D1D1"/>
        </a:solidFill>
        <a:effectLst/>
      </p:bgPr>
    </p:bg>
    <p:spTree>
      <p:nvGrpSpPr>
        <p:cNvPr id="1" name=""/>
        <p:cNvGrpSpPr/>
        <p:nvPr/>
      </p:nvGrpSpPr>
      <p:grpSpPr>
        <a:xfrm>
          <a:off x="0" y="0"/>
          <a:ext cx="0" cy="0"/>
          <a:chOff x="0" y="0"/>
          <a:chExt cx="0" cy="0"/>
        </a:xfrm>
      </p:grpSpPr>
      <p:pic>
        <p:nvPicPr>
          <p:cNvPr id="2" name="Picture 1" descr="One Solitary Life background cutout.jpg"/>
          <p:cNvPicPr>
            <a:picLocks noChangeAspect="1"/>
          </p:cNvPicPr>
          <p:nvPr/>
        </p:nvPicPr>
        <p:blipFill>
          <a:blip r:embed="rId2" cstate="print"/>
          <a:stretch>
            <a:fillRect/>
          </a:stretch>
        </p:blipFill>
        <p:spPr>
          <a:xfrm>
            <a:off x="990600" y="1981200"/>
            <a:ext cx="7315200" cy="4876800"/>
          </a:xfrm>
          <a:prstGeom prst="rect">
            <a:avLst/>
          </a:prstGeom>
        </p:spPr>
      </p:pic>
      <p:sp>
        <p:nvSpPr>
          <p:cNvPr id="3" name="Rectangle 2"/>
          <p:cNvSpPr/>
          <p:nvPr/>
        </p:nvSpPr>
        <p:spPr>
          <a:xfrm>
            <a:off x="990600" y="1905000"/>
            <a:ext cx="1905000" cy="1447800"/>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ne Solitary Life background.jpg"/>
          <p:cNvPicPr>
            <a:picLocks noChangeAspect="1"/>
          </p:cNvPicPr>
          <p:nvPr/>
        </p:nvPicPr>
        <p:blipFill>
          <a:blip r:embed="rId3" cstate="print">
            <a:lum bright="1000" contrast="1000"/>
          </a:blip>
          <a:stretch>
            <a:fillRect/>
          </a:stretch>
        </p:blipFill>
        <p:spPr>
          <a:xfrm>
            <a:off x="762000" y="457200"/>
            <a:ext cx="7772400" cy="11492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alilean Ministry.jpg"/>
          <p:cNvPicPr>
            <a:picLocks noChangeAspect="1"/>
          </p:cNvPicPr>
          <p:nvPr/>
        </p:nvPicPr>
        <p:blipFill>
          <a:blip r:embed="rId3" cstate="print">
            <a:lum bright="-5000" contrast="10000"/>
          </a:blip>
          <a:stretch>
            <a:fillRect/>
          </a:stretch>
        </p:blipFill>
        <p:spPr>
          <a:xfrm>
            <a:off x="0" y="0"/>
            <a:ext cx="9120618" cy="6858000"/>
          </a:xfrm>
          <a:prstGeom prst="rect">
            <a:avLst/>
          </a:prstGeom>
        </p:spPr>
      </p:pic>
      <p:sp>
        <p:nvSpPr>
          <p:cNvPr id="5" name="Rectangle 4"/>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a:xfrm>
            <a:off x="1371600" y="5181600"/>
            <a:ext cx="6553200" cy="1447800"/>
          </a:xfrm>
          <a:solidFill>
            <a:schemeClr val="tx1">
              <a:alpha val="40000"/>
            </a:schemeClr>
          </a:solidFill>
        </p:spPr>
        <p:txBody>
          <a:bodyPr>
            <a:noAutofit/>
          </a:bodyPr>
          <a:lstStyle/>
          <a:p>
            <a:r>
              <a:rPr lang="en-US" sz="4000" dirty="0" smtClean="0">
                <a:effectLst>
                  <a:outerShdw blurRad="50800" dist="38100" dir="2700000" algn="tl" rotWithShape="0">
                    <a:prstClr val="black">
                      <a:alpha val="40000"/>
                    </a:prstClr>
                  </a:outerShdw>
                </a:effectLst>
              </a:rPr>
              <a:t>How did Jesus influence so many people’s lives?</a:t>
            </a:r>
            <a:endParaRPr lang="en-US" sz="40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phphatha.jpg"/>
          <p:cNvPicPr>
            <a:picLocks noChangeAspect="1"/>
          </p:cNvPicPr>
          <p:nvPr/>
        </p:nvPicPr>
        <p:blipFill>
          <a:blip r:embed="rId2" cstate="print">
            <a:lum contrast="10000"/>
          </a:blip>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457200" y="5181600"/>
            <a:ext cx="8382000" cy="1524000"/>
          </a:xfrm>
          <a:solidFill>
            <a:schemeClr val="tx1">
              <a:alpha val="40000"/>
            </a:schemeClr>
          </a:solidFill>
        </p:spPr>
        <p:txBody>
          <a:bodyPr>
            <a:normAutofit fontScale="85000" lnSpcReduction="10000"/>
          </a:bodyPr>
          <a:lstStyle/>
          <a:p>
            <a:pPr>
              <a:lnSpc>
                <a:spcPts val="3200"/>
              </a:lnSpc>
            </a:pPr>
            <a:r>
              <a:rPr lang="en-US" dirty="0" smtClean="0"/>
              <a:t> </a:t>
            </a:r>
            <a:r>
              <a:rPr lang="en-US" sz="4100" dirty="0" smtClean="0">
                <a:solidFill>
                  <a:srgbClr val="FFC000"/>
                </a:solidFill>
                <a:effectLst>
                  <a:outerShdw blurRad="50800" dist="38100" dir="2700000" algn="tl" rotWithShape="0">
                    <a:prstClr val="black">
                      <a:alpha val="40000"/>
                    </a:prstClr>
                  </a:outerShdw>
                </a:effectLst>
              </a:rPr>
              <a:t>Acts 10:38 </a:t>
            </a:r>
            <a:r>
              <a:rPr lang="en-US" sz="4100" dirty="0" smtClean="0">
                <a:effectLst>
                  <a:outerShdw blurRad="50800" dist="38100" dir="2700000" algn="tl" rotWithShape="0">
                    <a:prstClr val="black">
                      <a:alpha val="40000"/>
                    </a:prstClr>
                  </a:outerShdw>
                </a:effectLst>
              </a:rPr>
              <a:t>“He went about doing good and healing all who were oppressed by the devil.. for God was with Him</a:t>
            </a:r>
            <a:r>
              <a:rPr lang="en-US" sz="4100" dirty="0" smtClean="0"/>
              <a:t>…”</a:t>
            </a:r>
            <a:endParaRPr lang="en-US" sz="4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jesus-beautiful-savior.jpg"/>
          <p:cNvPicPr>
            <a:picLocks noChangeAspect="1"/>
          </p:cNvPicPr>
          <p:nvPr/>
        </p:nvPicPr>
        <p:blipFill>
          <a:blip r:embed="rId2" cstate="print">
            <a:lum bright="-10000" contrast="10000"/>
          </a:blip>
          <a:srcRect/>
          <a:stretch>
            <a:fillRect/>
          </a:stretch>
        </p:blipFill>
        <p:spPr>
          <a:xfrm>
            <a:off x="0" y="1371600"/>
            <a:ext cx="9118600" cy="5486400"/>
          </a:xfrm>
          <a:prstGeom prst="rect">
            <a:avLst/>
          </a:prstGeom>
        </p:spPr>
      </p:pic>
      <p:sp>
        <p:nvSpPr>
          <p:cNvPr id="9" name="Right Triangle 8"/>
          <p:cNvSpPr/>
          <p:nvPr/>
        </p:nvSpPr>
        <p:spPr>
          <a:xfrm>
            <a:off x="0" y="5029200"/>
            <a:ext cx="2971800" cy="18288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a:xfrm>
            <a:off x="381000" y="304800"/>
            <a:ext cx="4876800" cy="1219200"/>
          </a:xfrm>
          <a:solidFill>
            <a:schemeClr val="tx1">
              <a:alpha val="35000"/>
            </a:schemeClr>
          </a:solidFill>
        </p:spPr>
        <p:txBody>
          <a:bodyPr>
            <a:normAutofit/>
          </a:bodyPr>
          <a:lstStyle/>
          <a:p>
            <a:pPr algn="l"/>
            <a:r>
              <a:rPr lang="en-US" sz="3400" dirty="0" smtClean="0">
                <a:effectLst>
                  <a:outerShdw blurRad="50800" dist="38100" dir="2700000" algn="tl" rotWithShape="0">
                    <a:prstClr val="black">
                      <a:alpha val="40000"/>
                    </a:prstClr>
                  </a:outerShdw>
                </a:effectLst>
              </a:rPr>
              <a:t>His life brought beauty into this world..</a:t>
            </a:r>
            <a:endParaRPr lang="en-US" sz="3400" dirty="0">
              <a:effectLst>
                <a:outerShdw blurRad="50800" dist="38100" dir="2700000" algn="tl" rotWithShape="0">
                  <a:prstClr val="black">
                    <a:alpha val="40000"/>
                  </a:prstClr>
                </a:outerShdw>
              </a:effectLst>
            </a:endParaRPr>
          </a:p>
        </p:txBody>
      </p:sp>
      <p:sp>
        <p:nvSpPr>
          <p:cNvPr id="11" name="Subtitle 6"/>
          <p:cNvSpPr txBox="1">
            <a:spLocks/>
          </p:cNvSpPr>
          <p:nvPr/>
        </p:nvSpPr>
        <p:spPr>
          <a:xfrm>
            <a:off x="152400" y="5181600"/>
            <a:ext cx="8763000" cy="1524000"/>
          </a:xfrm>
          <a:prstGeom prst="rect">
            <a:avLst/>
          </a:prstGeom>
          <a:solidFill>
            <a:schemeClr val="tx1">
              <a:alpha val="3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Is it possible for your life to bring beauty into the lives of people</a:t>
            </a:r>
            <a:r>
              <a:rPr kumimoji="0" lang="en-US" sz="34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around you?</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kaleidoscope.jpg"/>
          <p:cNvPicPr>
            <a:picLocks noChangeAspect="1"/>
          </p:cNvPicPr>
          <p:nvPr/>
        </p:nvPicPr>
        <p:blipFill>
          <a:blip r:embed="rId2" cstate="print"/>
          <a:stretch>
            <a:fillRect/>
          </a:stretch>
        </p:blipFill>
        <p:spPr>
          <a:xfrm>
            <a:off x="533400" y="381000"/>
            <a:ext cx="3083980" cy="1524000"/>
          </a:xfrm>
          <a:prstGeom prst="rect">
            <a:avLst/>
          </a:prstGeom>
        </p:spPr>
      </p:pic>
      <p:sp>
        <p:nvSpPr>
          <p:cNvPr id="5" name="Subtitle 4"/>
          <p:cNvSpPr txBox="1">
            <a:spLocks/>
          </p:cNvSpPr>
          <p:nvPr/>
        </p:nvSpPr>
        <p:spPr>
          <a:xfrm>
            <a:off x="0" y="5943600"/>
            <a:ext cx="9144000" cy="914400"/>
          </a:xfrm>
          <a:prstGeom prst="rect">
            <a:avLst/>
          </a:prstGeom>
          <a:solidFill>
            <a:schemeClr val="tx1"/>
          </a:solidFill>
        </p:spPr>
        <p:txBody>
          <a:bodyPr anchor="ct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Kaleidoscope</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 </a:t>
            </a:r>
            <a:r>
              <a:rPr lang="en-US" sz="3400" dirty="0" smtClean="0">
                <a:solidFill>
                  <a:schemeClr val="bg1"/>
                </a:solidFill>
                <a:latin typeface="Georgia" pitchFamily="18" charset="0"/>
                <a:ea typeface="Tahoma" pitchFamily="34" charset="0"/>
                <a:cs typeface="Tahoma" pitchFamily="34" charset="0"/>
              </a:rPr>
              <a:t>beauty from pieces of glass</a:t>
            </a:r>
            <a:r>
              <a:rPr kumimoji="0" lang="en-US" sz="3400" b="0" i="0" u="none" strike="noStrike" kern="1200" cap="none" spc="0" normalizeH="0" noProof="0" dirty="0" smtClean="0">
                <a:ln>
                  <a:noFill/>
                </a:ln>
                <a:solidFill>
                  <a:schemeClr val="bg1"/>
                </a:solidFill>
                <a:effectLst/>
                <a:uLnTx/>
                <a:uFillTx/>
                <a:latin typeface="Georgia" pitchFamily="18" charset="0"/>
                <a:ea typeface="Tahoma" pitchFamily="34" charset="0"/>
                <a:cs typeface="Tahoma" pitchFamily="34" charset="0"/>
              </a:rPr>
              <a:t> </a:t>
            </a:r>
            <a:endParaRPr kumimoji="0" lang="en-US" sz="34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endParaRPr>
          </a:p>
        </p:txBody>
      </p:sp>
      <p:pic>
        <p:nvPicPr>
          <p:cNvPr id="6" name="Picture 5" descr="CBSE_Class_8th_Science_Chapter_16_Light_construction_of_a_kaleidoscope.jpg"/>
          <p:cNvPicPr>
            <a:picLocks noChangeAspect="1"/>
          </p:cNvPicPr>
          <p:nvPr/>
        </p:nvPicPr>
        <p:blipFill>
          <a:blip r:embed="rId3" cstate="print"/>
          <a:stretch>
            <a:fillRect/>
          </a:stretch>
        </p:blipFill>
        <p:spPr>
          <a:xfrm>
            <a:off x="609600" y="3962400"/>
            <a:ext cx="2971800" cy="1957039"/>
          </a:xfrm>
          <a:prstGeom prst="rect">
            <a:avLst/>
          </a:prstGeom>
        </p:spPr>
      </p:pic>
      <p:pic>
        <p:nvPicPr>
          <p:cNvPr id="7" name="Picture 6" descr="PopsugarLowes-1-005.jpg"/>
          <p:cNvPicPr>
            <a:picLocks noChangeAspect="1"/>
          </p:cNvPicPr>
          <p:nvPr/>
        </p:nvPicPr>
        <p:blipFill>
          <a:blip r:embed="rId4" cstate="print"/>
          <a:stretch>
            <a:fillRect/>
          </a:stretch>
        </p:blipFill>
        <p:spPr>
          <a:xfrm>
            <a:off x="3886200" y="457200"/>
            <a:ext cx="2551945" cy="1676400"/>
          </a:xfrm>
          <a:prstGeom prst="rect">
            <a:avLst/>
          </a:prstGeom>
        </p:spPr>
      </p:pic>
      <p:pic>
        <p:nvPicPr>
          <p:cNvPr id="8" name="Picture 7" descr="kaleidoscope pattern 01.jpg"/>
          <p:cNvPicPr>
            <a:picLocks noChangeAspect="1"/>
          </p:cNvPicPr>
          <p:nvPr/>
        </p:nvPicPr>
        <p:blipFill>
          <a:blip r:embed="rId5" cstate="print"/>
          <a:stretch>
            <a:fillRect/>
          </a:stretch>
        </p:blipFill>
        <p:spPr>
          <a:xfrm>
            <a:off x="6353024" y="3886200"/>
            <a:ext cx="2486177" cy="1892810"/>
          </a:xfrm>
          <a:prstGeom prst="rect">
            <a:avLst/>
          </a:prstGeom>
        </p:spPr>
      </p:pic>
      <p:pic>
        <p:nvPicPr>
          <p:cNvPr id="9" name="Picture 8" descr="Mirror-insides-of-a-DIY-Kaleidoscope.jpg"/>
          <p:cNvPicPr>
            <a:picLocks noChangeAspect="1"/>
          </p:cNvPicPr>
          <p:nvPr/>
        </p:nvPicPr>
        <p:blipFill>
          <a:blip r:embed="rId6" cstate="print"/>
          <a:stretch>
            <a:fillRect/>
          </a:stretch>
        </p:blipFill>
        <p:spPr>
          <a:xfrm>
            <a:off x="914400" y="2209800"/>
            <a:ext cx="2362423" cy="1575718"/>
          </a:xfrm>
          <a:prstGeom prst="rect">
            <a:avLst/>
          </a:prstGeom>
        </p:spPr>
      </p:pic>
      <p:pic>
        <p:nvPicPr>
          <p:cNvPr id="10" name="Picture 9" descr="index.jpg"/>
          <p:cNvPicPr>
            <a:picLocks noChangeAspect="1"/>
          </p:cNvPicPr>
          <p:nvPr/>
        </p:nvPicPr>
        <p:blipFill>
          <a:blip r:embed="rId7" cstate="print"/>
          <a:stretch>
            <a:fillRect/>
          </a:stretch>
        </p:blipFill>
        <p:spPr>
          <a:xfrm>
            <a:off x="6629400" y="914400"/>
            <a:ext cx="2133600" cy="2133600"/>
          </a:xfrm>
          <a:prstGeom prst="rect">
            <a:avLst/>
          </a:prstGeom>
        </p:spPr>
      </p:pic>
      <p:pic>
        <p:nvPicPr>
          <p:cNvPr id="11" name="Picture 10" descr="kaleidoscope prism.jpg"/>
          <p:cNvPicPr>
            <a:picLocks noChangeAspect="1"/>
          </p:cNvPicPr>
          <p:nvPr/>
        </p:nvPicPr>
        <p:blipFill>
          <a:blip r:embed="rId8" cstate="print"/>
          <a:stretch>
            <a:fillRect/>
          </a:stretch>
        </p:blipFill>
        <p:spPr>
          <a:xfrm>
            <a:off x="4038600" y="2286000"/>
            <a:ext cx="2181680" cy="2133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descr="jesus-beautiful-savior.jpg"/>
          <p:cNvPicPr>
            <a:picLocks noChangeAspect="1"/>
          </p:cNvPicPr>
          <p:nvPr/>
        </p:nvPicPr>
        <p:blipFill>
          <a:blip r:embed="rId2" cstate="print">
            <a:lum bright="-10000" contrast="10000"/>
          </a:blip>
          <a:srcRect/>
          <a:stretch>
            <a:fillRect/>
          </a:stretch>
        </p:blipFill>
        <p:spPr>
          <a:xfrm>
            <a:off x="0" y="1371600"/>
            <a:ext cx="9118600" cy="5486400"/>
          </a:xfrm>
          <a:prstGeom prst="rect">
            <a:avLst/>
          </a:prstGeom>
        </p:spPr>
      </p:pic>
      <p:sp>
        <p:nvSpPr>
          <p:cNvPr id="9" name="Right Triangle 8"/>
          <p:cNvSpPr/>
          <p:nvPr/>
        </p:nvSpPr>
        <p:spPr>
          <a:xfrm>
            <a:off x="0" y="5029200"/>
            <a:ext cx="2971800" cy="18288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The lifestyle of Jesus..</a:t>
            </a:r>
            <a:endParaRPr lang="en-US" dirty="0"/>
          </a:p>
        </p:txBody>
      </p:sp>
      <p:sp>
        <p:nvSpPr>
          <p:cNvPr id="12" name="Subtitle 6"/>
          <p:cNvSpPr txBox="1">
            <a:spLocks/>
          </p:cNvSpPr>
          <p:nvPr/>
        </p:nvSpPr>
        <p:spPr>
          <a:xfrm>
            <a:off x="152400" y="5181600"/>
            <a:ext cx="8763000" cy="1524000"/>
          </a:xfrm>
          <a:prstGeom prst="rect">
            <a:avLst/>
          </a:prstGeom>
          <a:solidFill>
            <a:schemeClr val="tx1">
              <a:alpha val="35000"/>
            </a:schemeClr>
          </a:solidFill>
        </p:spPr>
        <p:txBody>
          <a:bodyPr vert="horz" lIns="91440" tIns="45720" rIns="91440" bIns="45720" rtlCol="0" anchor="ctr">
            <a:normAutofit/>
          </a:bodyPr>
          <a:lstStyle/>
          <a:p>
            <a:pPr marL="0" marR="0" lvl="0" indent="0" algn="ctr" defTabSz="914400" rtl="0" eaLnBrk="1" fontAlgn="auto" latinLnBrk="0" hangingPunct="1">
              <a:lnSpc>
                <a:spcPts val="32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Promise yourself you will take some of the characteristics of Jesus and make them characteristics of your</a:t>
            </a:r>
            <a:r>
              <a:rPr kumimoji="0" lang="en-US" sz="3400" b="0" i="0" u="none" strike="noStrike" kern="1200" cap="none" spc="0" normalizeH="0" noProof="0" dirty="0" smtClean="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rPr>
              <a:t> life..</a:t>
            </a:r>
            <a:endParaRPr kumimoji="0" lang="en-US" sz="3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fontScale="90000"/>
          </a:bodyPr>
          <a:lstStyle/>
          <a:p>
            <a:r>
              <a:rPr lang="en-US" dirty="0" smtClean="0"/>
              <a:t>Jesus was mindful of others..</a:t>
            </a:r>
            <a:endParaRPr lang="en-US" dirty="0"/>
          </a:p>
        </p:txBody>
      </p:sp>
      <p:sp>
        <p:nvSpPr>
          <p:cNvPr id="3" name="Content Placeholder 2"/>
          <p:cNvSpPr>
            <a:spLocks noGrp="1"/>
          </p:cNvSpPr>
          <p:nvPr>
            <p:ph idx="1"/>
          </p:nvPr>
        </p:nvSpPr>
        <p:spPr>
          <a:xfrm>
            <a:off x="457200" y="1752600"/>
            <a:ext cx="8229600" cy="4343400"/>
          </a:xfrm>
        </p:spPr>
        <p:txBody>
          <a:bodyPr/>
          <a:lstStyle/>
          <a:p>
            <a:r>
              <a:rPr lang="en-US" dirty="0" smtClean="0">
                <a:solidFill>
                  <a:srgbClr val="FFC000"/>
                </a:solidFill>
              </a:rPr>
              <a:t>Acts 10:38 </a:t>
            </a:r>
            <a:r>
              <a:rPr lang="en-US" dirty="0" smtClean="0"/>
              <a:t>He went about doing good..</a:t>
            </a:r>
          </a:p>
          <a:p>
            <a:pPr lvl="1"/>
            <a:r>
              <a:rPr lang="en-US" dirty="0" smtClean="0"/>
              <a:t>He was mindful of His parents (Luke 2)</a:t>
            </a:r>
          </a:p>
          <a:p>
            <a:pPr lvl="1"/>
            <a:r>
              <a:rPr lang="en-US" dirty="0" smtClean="0"/>
              <a:t>He was mindful of His Father in heaven</a:t>
            </a:r>
          </a:p>
          <a:p>
            <a:pPr lvl="1"/>
            <a:r>
              <a:rPr lang="en-US" dirty="0" smtClean="0"/>
              <a:t>He was mindful of those around Him</a:t>
            </a:r>
          </a:p>
          <a:p>
            <a:pPr lvl="1"/>
            <a:r>
              <a:rPr lang="en-US" dirty="0" smtClean="0"/>
              <a:t>As mindful of good men as He was sinful men</a:t>
            </a:r>
          </a:p>
          <a:p>
            <a:pPr lvl="1"/>
            <a:r>
              <a:rPr lang="en-US" dirty="0" smtClean="0"/>
              <a:t>As mindful of the rich as He was of the poor</a:t>
            </a:r>
          </a:p>
          <a:p>
            <a:pPr lvl="1"/>
            <a:r>
              <a:rPr lang="en-US" dirty="0" smtClean="0"/>
              <a:t>He was mindful of the sick, hurting, forgotten and He was moved with compassion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3359</TotalTime>
  <Words>803</Words>
  <Application>Microsoft Office PowerPoint</Application>
  <PresentationFormat>On-screen Show (4:3)</PresentationFormat>
  <Paragraphs>43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Becoming More Like Jesus</vt:lpstr>
      <vt:lpstr>Who do YOU say that I Am?</vt:lpstr>
      <vt:lpstr>Slide 3</vt:lpstr>
      <vt:lpstr>Slide 4</vt:lpstr>
      <vt:lpstr>Slide 5</vt:lpstr>
      <vt:lpstr>Slide 6</vt:lpstr>
      <vt:lpstr>Slide 7</vt:lpstr>
      <vt:lpstr>The lifestyle of Jesus..</vt:lpstr>
      <vt:lpstr>Jesus was mindful of others..</vt:lpstr>
      <vt:lpstr>Slide 10</vt:lpstr>
      <vt:lpstr>Slide 11</vt:lpstr>
      <vt:lpstr>Slide 12</vt:lpstr>
      <vt:lpstr>His Focus was the will of God..</vt:lpstr>
      <vt:lpstr>Slide 14</vt:lpstr>
      <vt:lpstr>Slide 15</vt:lpstr>
      <vt:lpstr>Slide 16</vt:lpstr>
      <vt:lpstr>Jesus was a Servant..</vt:lpstr>
      <vt:lpstr>Slide 18</vt:lpstr>
      <vt:lpstr>Slide 19</vt:lpstr>
      <vt:lpstr>Slide 20</vt:lpstr>
      <vt:lpstr>Slide 21</vt:lpstr>
      <vt:lpstr>Slide 22</vt:lpstr>
      <vt:lpstr>Becoming More Like Jesus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64</cp:revision>
  <dcterms:created xsi:type="dcterms:W3CDTF">2015-10-04T04:19:18Z</dcterms:created>
  <dcterms:modified xsi:type="dcterms:W3CDTF">2016-08-18T23:18:37Z</dcterms:modified>
</cp:coreProperties>
</file>