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75" r:id="rId3"/>
    <p:sldId id="276" r:id="rId4"/>
    <p:sldId id="279" r:id="rId5"/>
    <p:sldId id="274" r:id="rId6"/>
    <p:sldId id="280" r:id="rId7"/>
    <p:sldId id="278" r:id="rId8"/>
    <p:sldId id="277" r:id="rId9"/>
    <p:sldId id="281" r:id="rId10"/>
    <p:sldId id="283" r:id="rId11"/>
    <p:sldId id="284" r:id="rId12"/>
    <p:sldId id="286" r:id="rId13"/>
    <p:sldId id="285" r:id="rId14"/>
    <p:sldId id="289" r:id="rId15"/>
    <p:sldId id="28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48A"/>
    <a:srgbClr val="B1A777"/>
    <a:srgbClr val="B9B085"/>
    <a:srgbClr val="A79C65"/>
    <a:srgbClr val="B4AD82"/>
    <a:srgbClr val="A19863"/>
    <a:srgbClr val="B6AD80"/>
    <a:srgbClr val="BFB1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2" autoAdjust="0"/>
    <p:restoredTop sz="94660"/>
  </p:normalViewPr>
  <p:slideViewPr>
    <p:cSldViewPr>
      <p:cViewPr varScale="1">
        <p:scale>
          <a:sx n="87" d="100"/>
          <a:sy n="87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20FA6-0245-49F4-A39C-41D6893E4306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BB4FA-3119-4FF9-839F-D3D32CBBD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BB4FA-3119-4FF9-839F-D3D32CBBD4B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BB4FA-3119-4FF9-839F-D3D32CBBD4B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BB4FA-3119-4FF9-839F-D3D32CBBD4B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BB4FA-3119-4FF9-839F-D3D32CBBD4B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6858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150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6B4FBA-A4A8-4FB6-84A7-C038AF43A15D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00DBB-AA11-42A8-BB02-48F2DAE39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6B4FBA-A4A8-4FB6-84A7-C038AF43A15D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00DBB-AA11-42A8-BB02-48F2DAE39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6B4FBA-A4A8-4FB6-84A7-C038AF43A15D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00DBB-AA11-42A8-BB02-48F2DAE39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6B4FBA-A4A8-4FB6-84A7-C038AF43A15D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00DBB-AA11-42A8-BB02-48F2DAE39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1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7963"/>
          </a:xfrm>
          <a:prstGeom prst="rect">
            <a:avLst/>
          </a:prstGeom>
        </p:spPr>
      </p:pic>
      <p:pic>
        <p:nvPicPr>
          <p:cNvPr id="9" name="Picture 8" descr="joyful strength.jpg"/>
          <p:cNvPicPr>
            <a:picLocks noChangeAspect="1"/>
          </p:cNvPicPr>
          <p:nvPr userDrawn="1"/>
        </p:nvPicPr>
        <p:blipFill>
          <a:blip r:embed="rId14" cstate="print">
            <a:lum bright="-10000" contrast="10000"/>
          </a:blip>
          <a:srcRect b="353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191000"/>
          </a:xfrm>
          <a:prstGeom prst="rect">
            <a:avLst/>
          </a:prstGeom>
          <a:solidFill>
            <a:schemeClr val="tx1">
              <a:alpha val="3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he Joy of the Lord is Your Strength ppt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4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8" name="Picture 7" descr="joyful strength.jpg"/>
          <p:cNvPicPr>
            <a:picLocks noChangeAspect="1"/>
          </p:cNvPicPr>
          <p:nvPr/>
        </p:nvPicPr>
        <p:blipFill>
          <a:blip r:embed="rId5" cstate="print">
            <a:lum bright="-20000" contrast="10000"/>
          </a:blip>
          <a:srcRect b="353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391400" cy="2133600"/>
          </a:xfrm>
          <a:noFill/>
        </p:spPr>
        <p:txBody>
          <a:bodyPr anchor="b">
            <a:norm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en-US" dirty="0" smtClean="0"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</a:t>
            </a:r>
            <a:r>
              <a:rPr lang="en-US" sz="96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Rage Italic" pitchFamily="66" charset="0"/>
              </a:rPr>
              <a:t>J</a:t>
            </a:r>
            <a:r>
              <a:rPr lang="en-US" sz="80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Rage Italic" pitchFamily="66" charset="0"/>
              </a:rPr>
              <a:t>oy</a:t>
            </a:r>
            <a:r>
              <a:rPr lang="en-US" sz="6000" dirty="0" smtClean="0"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smtClean="0"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of the </a:t>
            </a:r>
            <a:r>
              <a:rPr lang="en-US" sz="8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Rage Italic" pitchFamily="66" charset="0"/>
              </a:rPr>
              <a:t>L</a:t>
            </a:r>
            <a:r>
              <a:rPr lang="en-US" sz="80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Rage Italic" pitchFamily="66" charset="0"/>
              </a:rPr>
              <a:t>ord</a:t>
            </a:r>
            <a:r>
              <a:rPr lang="en-US" sz="67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Rage Italic" pitchFamily="66" charset="0"/>
              </a:rPr>
              <a:t> </a:t>
            </a:r>
            <a:br>
              <a:rPr lang="en-US" sz="67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Rage Italic" pitchFamily="66" charset="0"/>
              </a:rPr>
            </a:br>
            <a:r>
              <a:rPr lang="en-US" dirty="0" smtClean="0"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is Your </a:t>
            </a:r>
            <a:r>
              <a:rPr lang="en-US" sz="8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Rage Italic" pitchFamily="66" charset="0"/>
              </a:rPr>
              <a:t>S</a:t>
            </a:r>
            <a:r>
              <a:rPr lang="en-US" sz="80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Rage Italic" pitchFamily="66" charset="0"/>
              </a:rPr>
              <a:t>trength</a:t>
            </a:r>
            <a:endParaRPr lang="en-US" sz="8000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Rage Italic" pitchFamily="66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47800" y="5562600"/>
            <a:ext cx="6400800" cy="762000"/>
          </a:xfrm>
          <a:noFill/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Nehemiah 8:1-10</a:t>
            </a:r>
            <a:endParaRPr lang="en-US" sz="4000" dirty="0"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" name="Picture 9" descr="The Joy of the Lord is Your Strength 0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28" y="0"/>
            <a:ext cx="913847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_0083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t="6275"/>
          <a:stretch>
            <a:fillRect/>
          </a:stretch>
        </p:blipFill>
        <p:spPr>
          <a:xfrm>
            <a:off x="0" y="457200"/>
            <a:ext cx="9144000" cy="5736631"/>
          </a:xfrm>
          <a:prstGeom prst="rect">
            <a:avLst/>
          </a:prstGeom>
        </p:spPr>
      </p:pic>
      <p:sp>
        <p:nvSpPr>
          <p:cNvPr id="3" name="Subtitle 3"/>
          <p:cNvSpPr txBox="1">
            <a:spLocks/>
          </p:cNvSpPr>
          <p:nvPr/>
        </p:nvSpPr>
        <p:spPr>
          <a:xfrm>
            <a:off x="685800" y="5410200"/>
            <a:ext cx="7696200" cy="1143000"/>
          </a:xfrm>
          <a:prstGeom prst="rect">
            <a:avLst/>
          </a:prstGeom>
          <a:solidFill>
            <a:schemeClr val="tx1">
              <a:alpha val="55000"/>
            </a:schemeClr>
          </a:solidFill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GO and DO SOMETHING in the </a:t>
            </a: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STRENGTH </a:t>
            </a: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of the LORD!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hemiah 02.jpe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-1" y="0"/>
            <a:ext cx="9148305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Nehemiah.. strength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31242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 2-4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Nehemiah begins his work..</a:t>
            </a:r>
          </a:p>
          <a:p>
            <a:pPr lvl="1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Goes out at night to inspect the city</a:t>
            </a:r>
          </a:p>
          <a:p>
            <a:pPr lvl="1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Gathers leaders and organizes the work</a:t>
            </a:r>
          </a:p>
          <a:p>
            <a:pPr lvl="1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Trouble begins and discouragement sets in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Nehemiah 4:10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Then Judah said, "The strength of the laborers is failing, and there is so much rubbish that we are not able to build the wall." </a:t>
            </a: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533400" y="5334000"/>
            <a:ext cx="7924800" cy="990600"/>
          </a:xfrm>
          <a:prstGeom prst="rect">
            <a:avLst/>
          </a:prstGeom>
          <a:solidFill>
            <a:schemeClr val="tx1">
              <a:alpha val="3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Demi ITC" pitchFamily="34" charset="0"/>
                <a:ea typeface="Tahoma" pitchFamily="34" charset="0"/>
                <a:cs typeface="Tahoma" pitchFamily="34" charset="0"/>
              </a:rPr>
              <a:t>OUR STRENGTH IS SMALL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Eras Demi ITC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hemiah 02.jpe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-1" y="0"/>
            <a:ext cx="9148305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Nehemiah.. strength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3733800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 6 </a:t>
            </a:r>
            <a:r>
              <a:rPr lang="en-US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Nehemiah seeks the help of God</a:t>
            </a:r>
          </a:p>
          <a:p>
            <a:pPr lvl="1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Enemies ask Nehemiah to meet with them</a:t>
            </a:r>
          </a:p>
          <a:p>
            <a:pPr lvl="1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Nehemiah refuses to stop work for them</a:t>
            </a:r>
          </a:p>
          <a:p>
            <a:pPr lvl="1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Nehemiah prays</a:t>
            </a:r>
          </a:p>
          <a:p>
            <a:pPr lvl="1"/>
            <a:r>
              <a:rPr lang="en-US" sz="3000" dirty="0" smtClean="0">
                <a:solidFill>
                  <a:srgbClr val="FFC000"/>
                </a:solidFill>
              </a:rPr>
              <a:t>Nehemiah 6:8-9  </a:t>
            </a:r>
            <a:r>
              <a:rPr lang="en-US" sz="3000" dirty="0" smtClean="0"/>
              <a:t>For they all were trying to make us afraid, saying, "Their hands will be weakened in the work, and it will not be done." </a:t>
            </a:r>
            <a:r>
              <a:rPr lang="en-US" sz="3000" dirty="0" smtClean="0">
                <a:solidFill>
                  <a:srgbClr val="FFC000"/>
                </a:solidFill>
              </a:rPr>
              <a:t>Now therefore, O God, strengthen my hands</a:t>
            </a:r>
            <a:r>
              <a:rPr lang="en-US" sz="3000" dirty="0" smtClean="0"/>
              <a:t>.  </a:t>
            </a:r>
          </a:p>
          <a:p>
            <a:pPr lvl="1"/>
            <a:r>
              <a:rPr lang="en-US" sz="3000" dirty="0" smtClean="0"/>
              <a:t>6:15-16  The wall was completed in 52 days!</a:t>
            </a:r>
            <a:endParaRPr lang="en-US" sz="3000" dirty="0"/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152400" y="5029200"/>
            <a:ext cx="8763000" cy="1295400"/>
          </a:xfrm>
          <a:prstGeom prst="rect">
            <a:avLst/>
          </a:prstGeom>
          <a:solidFill>
            <a:schemeClr val="tx1">
              <a:alpha val="35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Demi ITC" pitchFamily="34" charset="0"/>
                <a:ea typeface="Tahoma" pitchFamily="34" charset="0"/>
                <a:cs typeface="Tahoma" pitchFamily="34" charset="0"/>
              </a:rPr>
              <a:t>WE PLEAD FOR GOD’S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Demi ITC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Demi ITC" pitchFamily="34" charset="0"/>
                <a:ea typeface="Tahoma" pitchFamily="34" charset="0"/>
                <a:cs typeface="Tahoma" pitchFamily="34" charset="0"/>
              </a:rPr>
              <a:t>STRENGTH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Demi ITC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hemiah 02.jpe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-1" y="0"/>
            <a:ext cx="9148305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Nehemiah.. strength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3733800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 8 </a:t>
            </a:r>
            <a:r>
              <a:rPr lang="en-US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Spiritual rededication of the people</a:t>
            </a:r>
          </a:p>
          <a:p>
            <a:pPr lvl="1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people gather as one in the water gate</a:t>
            </a:r>
          </a:p>
          <a:p>
            <a:pPr lvl="1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Ezra reads the law for all to hear</a:t>
            </a:r>
          </a:p>
          <a:p>
            <a:pPr lvl="1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people understand and are convicted</a:t>
            </a:r>
          </a:p>
          <a:p>
            <a:pPr lvl="1"/>
            <a:r>
              <a:rPr lang="en-US" sz="3000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Nehemiah 8:10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Nehemiah said to them, "Go your way, eat the fat, drink the sweet, and send portions to those for whom nothing is prepared; for this day is holy to our Lord. Do not sorrow, for the joy of the Lord is your strength." </a:t>
            </a:r>
            <a:endParaRPr lang="en-US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152400" y="5257800"/>
            <a:ext cx="8763000" cy="1295400"/>
          </a:xfrm>
          <a:prstGeom prst="rect">
            <a:avLst/>
          </a:prstGeom>
          <a:solidFill>
            <a:schemeClr val="tx1">
              <a:alpha val="3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Demi ITC" pitchFamily="34" charset="0"/>
                <a:ea typeface="Tahoma" pitchFamily="34" charset="0"/>
                <a:cs typeface="Tahoma" pitchFamily="34" charset="0"/>
              </a:rPr>
              <a:t>GOD IMPARTS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Demi ITC" pitchFamily="34" charset="0"/>
                <a:ea typeface="Tahoma" pitchFamily="34" charset="0"/>
                <a:cs typeface="Tahoma" pitchFamily="34" charset="0"/>
              </a:rPr>
              <a:t> HIS STRENGTH</a:t>
            </a:r>
          </a:p>
          <a:p>
            <a:pPr marL="342900" marR="0" lvl="0" indent="-342900" algn="ctr" defTabSz="9144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Demi ITC" pitchFamily="34" charset="0"/>
                <a:ea typeface="Tahoma" pitchFamily="34" charset="0"/>
                <a:cs typeface="Tahoma" pitchFamily="34" charset="0"/>
              </a:rPr>
              <a:t>THROUGH JOY</a:t>
            </a:r>
            <a:endParaRPr kumimoji="0" lang="en-US" sz="4400" b="0" i="0" u="none" strike="noStrike" kern="1200" cap="none" spc="0" normalizeH="0" noProof="0" dirty="0" smtClean="0">
              <a:ln>
                <a:noFill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Eras Demi ITC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5181600" cy="1020762"/>
          </a:xfrm>
        </p:spPr>
        <p:txBody>
          <a:bodyPr>
            <a:normAutofit/>
          </a:bodyPr>
          <a:lstStyle/>
          <a:p>
            <a:r>
              <a:rPr lang="en-US" dirty="0" smtClean="0"/>
              <a:t>Nehemiah’s pattern ...</a:t>
            </a:r>
            <a:endParaRPr lang="en-US" dirty="0"/>
          </a:p>
        </p:txBody>
      </p:sp>
      <p:sp>
        <p:nvSpPr>
          <p:cNvPr id="3" name="Subtitle 3"/>
          <p:cNvSpPr txBox="1">
            <a:spLocks/>
          </p:cNvSpPr>
          <p:nvPr/>
        </p:nvSpPr>
        <p:spPr>
          <a:xfrm>
            <a:off x="304800" y="1600200"/>
            <a:ext cx="7924800" cy="1066800"/>
          </a:xfrm>
          <a:prstGeom prst="rect">
            <a:avLst/>
          </a:prstGeom>
          <a:solidFill>
            <a:schemeClr val="tx1">
              <a:alpha val="3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Demi ITC" pitchFamily="34" charset="0"/>
                <a:ea typeface="Tahoma" pitchFamily="34" charset="0"/>
                <a:cs typeface="Tahoma" pitchFamily="34" charset="0"/>
              </a:rPr>
              <a:t>GOD’S STRENGTH IS </a:t>
            </a:r>
            <a:r>
              <a:rPr lang="en-US" sz="3600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Demi ITC" pitchFamily="34" charset="0"/>
                <a:ea typeface="Tahoma" pitchFamily="34" charset="0"/>
                <a:cs typeface="Tahoma" pitchFamily="34" charset="0"/>
              </a:rPr>
              <a:t>VERY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Demi ITC" pitchFamily="34" charset="0"/>
                <a:ea typeface="Tahoma" pitchFamily="34" charset="0"/>
                <a:cs typeface="Tahoma" pitchFamily="34" charset="0"/>
              </a:rPr>
              <a:t>GREAT</a:t>
            </a:r>
          </a:p>
          <a:p>
            <a:pPr marL="342900" marR="0" lvl="0" indent="-342900" algn="ctr" defTabSz="914400" rtl="0" eaLnBrk="1" fontAlgn="auto" latinLnBrk="0" hangingPunct="1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Demi ITC" pitchFamily="34" charset="0"/>
                <a:ea typeface="Tahoma" pitchFamily="34" charset="0"/>
                <a:cs typeface="Tahoma" pitchFamily="34" charset="0"/>
              </a:rPr>
              <a:t>(He calls us to join Him in fulfilling His will)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Eras Demi IT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ubtitle 3"/>
          <p:cNvSpPr txBox="1">
            <a:spLocks/>
          </p:cNvSpPr>
          <p:nvPr/>
        </p:nvSpPr>
        <p:spPr>
          <a:xfrm>
            <a:off x="304800" y="2743200"/>
            <a:ext cx="7924800" cy="990600"/>
          </a:xfrm>
          <a:prstGeom prst="rect">
            <a:avLst/>
          </a:prstGeom>
          <a:solidFill>
            <a:schemeClr val="tx1">
              <a:alpha val="3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Demi ITC" pitchFamily="34" charset="0"/>
                <a:ea typeface="Tahoma" pitchFamily="34" charset="0"/>
                <a:cs typeface="Tahoma" pitchFamily="34" charset="0"/>
              </a:rPr>
              <a:t>OUR STRENGTH </a:t>
            </a:r>
            <a:r>
              <a:rPr lang="en-US" sz="3600" noProof="0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Demi ITC" pitchFamily="34" charset="0"/>
                <a:ea typeface="Tahoma" pitchFamily="34" charset="0"/>
                <a:cs typeface="Tahoma" pitchFamily="34" charset="0"/>
              </a:rPr>
              <a:t>IS SMALL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Eras Demi ITC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Demi ITC" pitchFamily="34" charset="0"/>
                <a:ea typeface="Tahoma" pitchFamily="34" charset="0"/>
                <a:cs typeface="Tahoma" pitchFamily="34" charset="0"/>
              </a:rPr>
              <a:t>(We do our best but our strength gives out)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Eras Demi IT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228600" y="3962400"/>
            <a:ext cx="8763000" cy="1219200"/>
          </a:xfrm>
          <a:prstGeom prst="rect">
            <a:avLst/>
          </a:prstGeom>
          <a:solidFill>
            <a:schemeClr val="tx1">
              <a:alpha val="3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ts val="23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Demi ITC" pitchFamily="34" charset="0"/>
                <a:ea typeface="Tahoma" pitchFamily="34" charset="0"/>
                <a:cs typeface="Tahoma" pitchFamily="34" charset="0"/>
              </a:rPr>
              <a:t>WE PLEAD FOR GOD’S</a:t>
            </a:r>
            <a:r>
              <a:rPr kumimoji="0" lang="en-US" sz="33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Demi ITC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Demi ITC" pitchFamily="34" charset="0"/>
                <a:ea typeface="Tahoma" pitchFamily="34" charset="0"/>
                <a:cs typeface="Tahoma" pitchFamily="34" charset="0"/>
              </a:rPr>
              <a:t>STRENGTH</a:t>
            </a:r>
          </a:p>
          <a:p>
            <a:pPr marL="342900" marR="0" lvl="0" indent="-342900" algn="ctr" defTabSz="914400" rtl="0" eaLnBrk="1" fontAlgn="auto" latinLnBrk="0" hangingPunct="1">
              <a:lnSpc>
                <a:spcPts val="23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Demi ITC" pitchFamily="34" charset="0"/>
                <a:ea typeface="Tahoma" pitchFamily="34" charset="0"/>
                <a:cs typeface="Tahoma" pitchFamily="34" charset="0"/>
              </a:rPr>
              <a:t>(When we cry out to God He gives us His word) </a:t>
            </a:r>
            <a:endParaRPr kumimoji="0" lang="en-US" sz="2200" b="0" i="0" u="none" strike="noStrike" kern="1200" cap="none" spc="0" normalizeH="0" noProof="0" dirty="0" smtClean="0">
              <a:ln>
                <a:noFill/>
              </a:ln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Eras Demi IT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152400" y="5257800"/>
            <a:ext cx="8763000" cy="1295400"/>
          </a:xfrm>
          <a:prstGeom prst="rect">
            <a:avLst/>
          </a:prstGeom>
          <a:solidFill>
            <a:schemeClr val="tx1">
              <a:alpha val="3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ts val="18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Demi ITC" pitchFamily="34" charset="0"/>
                <a:ea typeface="Tahoma" pitchFamily="34" charset="0"/>
                <a:cs typeface="Tahoma" pitchFamily="34" charset="0"/>
              </a:rPr>
              <a:t>HE IMPARTS HIS STRENGTH THROUGH JOY</a:t>
            </a:r>
          </a:p>
          <a:p>
            <a:pPr marL="342900" marR="0" lvl="0" indent="-342900" algn="ctr" defTabSz="914400" rtl="0" eaLnBrk="1" fontAlgn="auto" latinLnBrk="0" hangingPunct="1">
              <a:lnSpc>
                <a:spcPts val="18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Demi ITC" pitchFamily="34" charset="0"/>
                <a:ea typeface="Tahoma" pitchFamily="34" charset="0"/>
                <a:cs typeface="Tahoma" pitchFamily="34" charset="0"/>
              </a:rPr>
              <a:t>(Clear understanding of His will brings a surge of joy </a:t>
            </a:r>
          </a:p>
          <a:p>
            <a:pPr marL="342900" marR="0" lvl="0" indent="-342900" algn="ctr" defTabSz="914400" rtl="0" eaLnBrk="1" fontAlgn="auto" latinLnBrk="0" hangingPunct="1">
              <a:lnSpc>
                <a:spcPts val="18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Demi ITC" pitchFamily="34" charset="0"/>
                <a:ea typeface="Tahoma" pitchFamily="34" charset="0"/>
                <a:cs typeface="Tahoma" pitchFamily="34" charset="0"/>
              </a:rPr>
              <a:t>which imparts the strength needed to finish the job)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Eras Demi ITC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he Joy of the Lord is Your Strength ppt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4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8" name="Picture 7" descr="joyful strength.jpg"/>
          <p:cNvPicPr>
            <a:picLocks noChangeAspect="1"/>
          </p:cNvPicPr>
          <p:nvPr/>
        </p:nvPicPr>
        <p:blipFill>
          <a:blip r:embed="rId5" cstate="print">
            <a:lum bright="-20000" contrast="10000"/>
          </a:blip>
          <a:srcRect b="353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391400" cy="2133600"/>
          </a:xfrm>
          <a:noFill/>
        </p:spPr>
        <p:txBody>
          <a:bodyPr anchor="b">
            <a:norm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en-US" dirty="0" smtClean="0"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</a:t>
            </a:r>
            <a:r>
              <a:rPr lang="en-US" sz="96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Rage Italic" pitchFamily="66" charset="0"/>
              </a:rPr>
              <a:t>J</a:t>
            </a:r>
            <a:r>
              <a:rPr lang="en-US" sz="80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Rage Italic" pitchFamily="66" charset="0"/>
              </a:rPr>
              <a:t>oy</a:t>
            </a:r>
            <a:r>
              <a:rPr lang="en-US" sz="6000" dirty="0" smtClean="0"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smtClean="0"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of the </a:t>
            </a:r>
            <a:r>
              <a:rPr lang="en-US" sz="8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Rage Italic" pitchFamily="66" charset="0"/>
              </a:rPr>
              <a:t>L</a:t>
            </a:r>
            <a:r>
              <a:rPr lang="en-US" sz="80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Rage Italic" pitchFamily="66" charset="0"/>
              </a:rPr>
              <a:t>ord</a:t>
            </a:r>
            <a:r>
              <a:rPr lang="en-US" sz="67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Rage Italic" pitchFamily="66" charset="0"/>
              </a:rPr>
              <a:t> </a:t>
            </a:r>
            <a:br>
              <a:rPr lang="en-US" sz="67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Rage Italic" pitchFamily="66" charset="0"/>
              </a:rPr>
            </a:br>
            <a:r>
              <a:rPr lang="en-US" dirty="0" smtClean="0"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is Your </a:t>
            </a:r>
            <a:r>
              <a:rPr lang="en-US" sz="88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Rage Italic" pitchFamily="66" charset="0"/>
              </a:rPr>
              <a:t>S</a:t>
            </a:r>
            <a:r>
              <a:rPr lang="en-US" sz="80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Rage Italic" pitchFamily="66" charset="0"/>
              </a:rPr>
              <a:t>trength</a:t>
            </a:r>
            <a:endParaRPr lang="en-US" sz="8000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Rage Italic" pitchFamily="66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47800" y="5562600"/>
            <a:ext cx="6400800" cy="762000"/>
          </a:xfrm>
          <a:noFill/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Nehemiah 8:1-10</a:t>
            </a:r>
            <a:endParaRPr lang="en-US" sz="4000" dirty="0"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" name="Picture 9" descr="The Joy of the Lord is Your Strength 0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28" y="0"/>
            <a:ext cx="913847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dna-Lighting-Industrial-Street-Lighting-Blog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blessing of night lighting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e-Brush-Generating-Station-as-it-first-appeared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tretch>
            <a:fillRect/>
          </a:stretch>
        </p:blipFill>
        <p:spPr>
          <a:xfrm>
            <a:off x="0" y="0"/>
            <a:ext cx="9114263" cy="6858000"/>
          </a:xfrm>
          <a:prstGeom prst="rect">
            <a:avLst/>
          </a:prstGeom>
        </p:spPr>
      </p:pic>
      <p:sp>
        <p:nvSpPr>
          <p:cNvPr id="4" name="Subtitle 3"/>
          <p:cNvSpPr txBox="1">
            <a:spLocks/>
          </p:cNvSpPr>
          <p:nvPr/>
        </p:nvSpPr>
        <p:spPr>
          <a:xfrm>
            <a:off x="457200" y="5334000"/>
            <a:ext cx="8382000" cy="13716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400" dirty="0" smtClean="0">
                <a:solidFill>
                  <a:schemeClr val="bg1"/>
                </a:solidFill>
                <a:latin typeface="Georgia" pitchFamily="18" charset="0"/>
                <a:ea typeface="Tahoma" pitchFamily="34" charset="0"/>
                <a:cs typeface="Tahoma" pitchFamily="34" charset="0"/>
              </a:rPr>
              <a:t>Brush M</a:t>
            </a:r>
            <a:r>
              <a:rPr kumimoji="0" lang="en-US" sz="3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agneto</a:t>
            </a:r>
            <a:r>
              <a:rPr lang="en-US" sz="3400" dirty="0" smtClean="0">
                <a:solidFill>
                  <a:schemeClr val="bg1"/>
                </a:solidFill>
                <a:latin typeface="Georgia" pitchFamily="18" charset="0"/>
                <a:ea typeface="Tahoma" pitchFamily="34" charset="0"/>
                <a:cs typeface="Tahoma" pitchFamily="34" charset="0"/>
              </a:rPr>
              <a:t>-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Electric </a:t>
            </a:r>
            <a:r>
              <a:rPr lang="en-US" sz="3400" dirty="0" smtClean="0">
                <a:solidFill>
                  <a:schemeClr val="bg1"/>
                </a:solidFill>
                <a:latin typeface="Georgia" pitchFamily="18" charset="0"/>
                <a:ea typeface="Tahoma" pitchFamily="34" charset="0"/>
                <a:cs typeface="Tahoma" pitchFamily="34" charset="0"/>
              </a:rPr>
              <a:t>M</a:t>
            </a:r>
            <a:r>
              <a:rPr kumimoji="0" lang="en-US" sz="3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achine</a:t>
            </a:r>
            <a:endParaRPr kumimoji="0" lang="en-US" sz="34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400" dirty="0" smtClean="0">
                <a:solidFill>
                  <a:schemeClr val="bg1"/>
                </a:solidFill>
                <a:latin typeface="Georgia" pitchFamily="18" charset="0"/>
                <a:ea typeface="Tahoma" pitchFamily="34" charset="0"/>
                <a:cs typeface="Tahoma" pitchFamily="34" charset="0"/>
              </a:rPr>
              <a:t>Cleveland, Ohio 1879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rl_Saltzmann_Erste_elektrische_Straßenbeleuchtung.jpg"/>
          <p:cNvPicPr>
            <a:picLocks noChangeAspect="1"/>
          </p:cNvPicPr>
          <p:nvPr/>
        </p:nvPicPr>
        <p:blipFill>
          <a:blip r:embed="rId3" cstate="print">
            <a:lum bright="-20000" contrast="20000"/>
          </a:blip>
          <a:srcRect l="23478"/>
          <a:stretch>
            <a:fillRect/>
          </a:stretch>
        </p:blipFill>
        <p:spPr>
          <a:xfrm>
            <a:off x="0" y="228600"/>
            <a:ext cx="1166187" cy="4837042"/>
          </a:xfrm>
          <a:prstGeom prst="rect">
            <a:avLst/>
          </a:prstGeom>
        </p:spPr>
      </p:pic>
      <p:pic>
        <p:nvPicPr>
          <p:cNvPr id="4" name="Picture 3" descr="Charles F Brush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tretch>
            <a:fillRect/>
          </a:stretch>
        </p:blipFill>
        <p:spPr>
          <a:xfrm>
            <a:off x="4876800" y="1066800"/>
            <a:ext cx="3733800" cy="47493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5400" y="52578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Charles F. Brush </a:t>
            </a:r>
            <a:endParaRPr lang="en-US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Picture 5" descr="Carl_Saltzmann_Erste_elektrische_Straßenbeleuchtung.jpg"/>
          <p:cNvPicPr>
            <a:picLocks noChangeAspect="1"/>
          </p:cNvPicPr>
          <p:nvPr/>
        </p:nvPicPr>
        <p:blipFill>
          <a:blip r:embed="rId3" cstate="print">
            <a:lum bright="-20000" contrast="20000"/>
          </a:blip>
          <a:stretch>
            <a:fillRect/>
          </a:stretch>
        </p:blipFill>
        <p:spPr>
          <a:xfrm flipH="1">
            <a:off x="914400" y="1358348"/>
            <a:ext cx="1143000" cy="3627780"/>
          </a:xfrm>
          <a:prstGeom prst="rect">
            <a:avLst/>
          </a:prstGeom>
        </p:spPr>
      </p:pic>
      <p:pic>
        <p:nvPicPr>
          <p:cNvPr id="7" name="Picture 6" descr="Carl_Saltzmann_Erste_elektrische_Straßenbeleuchtung.jpg"/>
          <p:cNvPicPr>
            <a:picLocks noChangeAspect="1"/>
          </p:cNvPicPr>
          <p:nvPr/>
        </p:nvPicPr>
        <p:blipFill>
          <a:blip r:embed="rId3" cstate="print">
            <a:lum bright="-20000" contrast="20000"/>
          </a:blip>
          <a:stretch>
            <a:fillRect/>
          </a:stretch>
        </p:blipFill>
        <p:spPr>
          <a:xfrm flipH="1">
            <a:off x="1752600" y="2209800"/>
            <a:ext cx="914400" cy="2902223"/>
          </a:xfrm>
          <a:prstGeom prst="rect">
            <a:avLst/>
          </a:prstGeom>
        </p:spPr>
      </p:pic>
      <p:pic>
        <p:nvPicPr>
          <p:cNvPr id="8" name="Picture 7" descr="Carl_Saltzmann_Erste_elektrische_Straßenbeleuchtung.jpg"/>
          <p:cNvPicPr>
            <a:picLocks noChangeAspect="1"/>
          </p:cNvPicPr>
          <p:nvPr/>
        </p:nvPicPr>
        <p:blipFill>
          <a:blip r:embed="rId3" cstate="print">
            <a:lum bright="-20000" contrast="20000"/>
          </a:blip>
          <a:stretch>
            <a:fillRect/>
          </a:stretch>
        </p:blipFill>
        <p:spPr>
          <a:xfrm flipH="1">
            <a:off x="2514599" y="2743200"/>
            <a:ext cx="762000" cy="2418520"/>
          </a:xfrm>
          <a:prstGeom prst="rect">
            <a:avLst/>
          </a:prstGeom>
        </p:spPr>
      </p:pic>
      <p:pic>
        <p:nvPicPr>
          <p:cNvPr id="9" name="Picture 8" descr="Carl_Saltzmann_Erste_elektrische_Straßenbeleuchtung.jpg"/>
          <p:cNvPicPr>
            <a:picLocks noChangeAspect="1"/>
          </p:cNvPicPr>
          <p:nvPr/>
        </p:nvPicPr>
        <p:blipFill>
          <a:blip r:embed="rId3" cstate="print">
            <a:lum bright="-20000" contrast="20000"/>
          </a:blip>
          <a:stretch>
            <a:fillRect/>
          </a:stretch>
        </p:blipFill>
        <p:spPr>
          <a:xfrm flipH="1">
            <a:off x="3352800" y="3276600"/>
            <a:ext cx="665967" cy="2113720"/>
          </a:xfrm>
          <a:prstGeom prst="rect">
            <a:avLst/>
          </a:prstGeom>
        </p:spPr>
      </p:pic>
      <p:pic>
        <p:nvPicPr>
          <p:cNvPr id="10" name="Picture 9" descr="Carl_Saltzmann_Erste_elektrische_Straßenbeleuchtung.jpg"/>
          <p:cNvPicPr>
            <a:picLocks noChangeAspect="1"/>
          </p:cNvPicPr>
          <p:nvPr/>
        </p:nvPicPr>
        <p:blipFill>
          <a:blip r:embed="rId3" cstate="print">
            <a:lum bright="-20000" contrast="20000"/>
          </a:blip>
          <a:stretch>
            <a:fillRect/>
          </a:stretch>
        </p:blipFill>
        <p:spPr>
          <a:xfrm flipH="1">
            <a:off x="3962400" y="3657600"/>
            <a:ext cx="569934" cy="1808920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April 29, 1979 Cleveland Public Square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19400"/>
          </a:xfrm>
        </p:spPr>
        <p:txBody>
          <a:bodyPr/>
          <a:lstStyle/>
          <a:p>
            <a:pPr>
              <a:lnSpc>
                <a:spcPts val="3400"/>
              </a:lnSpc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Nehemiah 8:10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Then Nehemiah said to them, "Go your way, eat the fat, drink the sweet, and send portions to those for whom nothing is prepared; for this day is holy to our Lord. </a:t>
            </a:r>
            <a:r>
              <a:rPr lang="en-US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 not sorrow, for the </a:t>
            </a:r>
            <a:r>
              <a:rPr lang="en-US" u="sng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joy of the Lord</a:t>
            </a:r>
            <a:r>
              <a:rPr lang="en-US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is your strength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." 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7" descr="o-LAUGHING-OLDER-PERSON-570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t="13263" r="10827"/>
          <a:stretch>
            <a:fillRect/>
          </a:stretch>
        </p:blipFill>
        <p:spPr>
          <a:xfrm>
            <a:off x="381000" y="381000"/>
            <a:ext cx="1981200" cy="2643699"/>
          </a:xfrm>
          <a:prstGeom prst="rect">
            <a:avLst/>
          </a:prstGeom>
        </p:spPr>
      </p:pic>
      <p:pic>
        <p:nvPicPr>
          <p:cNvPr id="9" name="Picture 8" descr="Joyful-Person.jpg"/>
          <p:cNvPicPr>
            <a:picLocks noChangeAspect="1"/>
          </p:cNvPicPr>
          <p:nvPr/>
        </p:nvPicPr>
        <p:blipFill>
          <a:blip r:embed="rId3" cstate="print">
            <a:lum bright="-6000" contrast="10000"/>
          </a:blip>
          <a:srcRect l="10480"/>
          <a:stretch>
            <a:fillRect/>
          </a:stretch>
        </p:blipFill>
        <p:spPr>
          <a:xfrm>
            <a:off x="2514600" y="381000"/>
            <a:ext cx="1841779" cy="2667000"/>
          </a:xfrm>
          <a:prstGeom prst="rect">
            <a:avLst/>
          </a:prstGeom>
        </p:spPr>
      </p:pic>
      <p:pic>
        <p:nvPicPr>
          <p:cNvPr id="10" name="Picture 9" descr="431915_329016960519293_733222848_n.jpg"/>
          <p:cNvPicPr>
            <a:picLocks noChangeAspect="1"/>
          </p:cNvPicPr>
          <p:nvPr/>
        </p:nvPicPr>
        <p:blipFill>
          <a:blip r:embed="rId4" cstate="print">
            <a:lum bright="12000" contrast="5000"/>
          </a:blip>
          <a:srcRect l="3110" r="9330"/>
          <a:stretch>
            <a:fillRect/>
          </a:stretch>
        </p:blipFill>
        <p:spPr>
          <a:xfrm>
            <a:off x="4495800" y="381000"/>
            <a:ext cx="2028477" cy="2667000"/>
          </a:xfrm>
          <a:prstGeom prst="rect">
            <a:avLst/>
          </a:prstGeom>
        </p:spPr>
      </p:pic>
      <p:pic>
        <p:nvPicPr>
          <p:cNvPr id="11" name="Picture 10" descr="smile.jpg"/>
          <p:cNvPicPr>
            <a:picLocks noChangeAspect="1"/>
          </p:cNvPicPr>
          <p:nvPr/>
        </p:nvPicPr>
        <p:blipFill>
          <a:blip r:embed="rId5" cstate="print"/>
          <a:srcRect b="9095"/>
          <a:stretch>
            <a:fillRect/>
          </a:stretch>
        </p:blipFill>
        <p:spPr>
          <a:xfrm>
            <a:off x="6629400" y="381000"/>
            <a:ext cx="1869253" cy="26726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ooms-jasmine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219200"/>
            <a:ext cx="9144000" cy="4419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219200"/>
            <a:ext cx="9144000" cy="44196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Joy from knowing God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John 15:11 "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These things I have spoken to you, </a:t>
            </a:r>
            <a:r>
              <a:rPr lang="en-US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that My joy may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remain in you, and that </a:t>
            </a:r>
            <a:r>
              <a:rPr lang="en-US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your joy may be full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</a:p>
          <a:p>
            <a:r>
              <a:rPr lang="en-US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Galatians 5:22-23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the </a:t>
            </a:r>
            <a:r>
              <a:rPr lang="en-US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fruit of the Spirit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 love, </a:t>
            </a:r>
            <a:r>
              <a:rPr lang="en-US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joy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peace, longsuffering, kindness, goodness, faithfulness, 23 gentleness, self-control. Against such there is no law.</a:t>
            </a:r>
          </a:p>
          <a:p>
            <a:r>
              <a:rPr lang="en-US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Philippians 4:4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Rejoice in the Lord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always. Again I will say, </a:t>
            </a:r>
            <a:r>
              <a:rPr lang="en-US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rejoice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 </a:t>
            </a:r>
          </a:p>
          <a:p>
            <a:r>
              <a:rPr lang="en-US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 John 1:4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And these things we write to you that </a:t>
            </a:r>
            <a:r>
              <a:rPr lang="en-US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your joy may be full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scouragement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914400"/>
            <a:ext cx="9144000" cy="4572000"/>
          </a:xfrm>
          <a:prstGeom prst="rect">
            <a:avLst/>
          </a:prstGeom>
        </p:spPr>
      </p:pic>
      <p:pic>
        <p:nvPicPr>
          <p:cNvPr id="4" name="Picture 3" descr="eldre2.jpg"/>
          <p:cNvPicPr>
            <a:picLocks noChangeAspect="1"/>
          </p:cNvPicPr>
          <p:nvPr/>
        </p:nvPicPr>
        <p:blipFill>
          <a:blip r:embed="rId3" cstate="print">
            <a:lum contrast="10000"/>
          </a:blip>
          <a:stretch>
            <a:fillRect/>
          </a:stretch>
        </p:blipFill>
        <p:spPr>
          <a:xfrm>
            <a:off x="6096000" y="914400"/>
            <a:ext cx="3048000" cy="45720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838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God desires for us to stay encouraged..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hemiah 02.jpe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-1" y="0"/>
            <a:ext cx="9148305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Nehemiah..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God’s manual on leadership.. “greatest leadership book ever written!”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hemiah 02.jpe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-1" y="0"/>
            <a:ext cx="9148305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Nehemiah.. strength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31242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 1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Nehemiah serving King of Persia..</a:t>
            </a:r>
          </a:p>
          <a:p>
            <a:pPr lvl="1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Delegation of friends from Jerusalem </a:t>
            </a:r>
          </a:p>
          <a:p>
            <a:pPr lvl="1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Nehemiah feels burden to act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Nehemiah 1:10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these are Your servants and Your people, whom You have redeemed by </a:t>
            </a:r>
            <a:r>
              <a:rPr lang="en-US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Your great power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and by </a:t>
            </a:r>
            <a:r>
              <a:rPr lang="en-US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Your strong hand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</a:p>
          <a:p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533400" y="5334000"/>
            <a:ext cx="7924800" cy="990600"/>
          </a:xfrm>
          <a:prstGeom prst="rect">
            <a:avLst/>
          </a:prstGeom>
          <a:solidFill>
            <a:schemeClr val="tx1">
              <a:alpha val="3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Demi ITC" pitchFamily="34" charset="0"/>
                <a:ea typeface="Tahoma" pitchFamily="34" charset="0"/>
                <a:cs typeface="Tahoma" pitchFamily="34" charset="0"/>
              </a:rPr>
              <a:t>GOD’S STRENGTH IS GREAT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Eras Demi ITC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</TotalTime>
  <Words>599</Words>
  <Application>Microsoft Office PowerPoint</Application>
  <PresentationFormat>On-screen Show (4:3)</PresentationFormat>
  <Paragraphs>62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Joy of the Lord  is Your Strength</vt:lpstr>
      <vt:lpstr>Slide 2</vt:lpstr>
      <vt:lpstr>Slide 3</vt:lpstr>
      <vt:lpstr>April 29, 1979 Cleveland Public Square</vt:lpstr>
      <vt:lpstr>Slide 5</vt:lpstr>
      <vt:lpstr>Joy from knowing God</vt:lpstr>
      <vt:lpstr>Slide 7</vt:lpstr>
      <vt:lpstr>Nehemiah..</vt:lpstr>
      <vt:lpstr>Nehemiah.. strength</vt:lpstr>
      <vt:lpstr>Slide 10</vt:lpstr>
      <vt:lpstr>Nehemiah.. strength</vt:lpstr>
      <vt:lpstr>Nehemiah.. strength</vt:lpstr>
      <vt:lpstr>Nehemiah.. strength</vt:lpstr>
      <vt:lpstr>Nehemiah’s pattern ...</vt:lpstr>
      <vt:lpstr>The Joy of the Lord  is Your Strength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61</cp:revision>
  <dcterms:created xsi:type="dcterms:W3CDTF">2015-10-04T04:19:18Z</dcterms:created>
  <dcterms:modified xsi:type="dcterms:W3CDTF">2016-08-30T16:33:02Z</dcterms:modified>
</cp:coreProperties>
</file>