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10/24/2016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dark-blue-background 02.jpg"/>
          <p:cNvPicPr>
            <a:picLocks noChangeAspect="1"/>
          </p:cNvPicPr>
          <p:nvPr userDrawn="1"/>
        </p:nvPicPr>
        <p:blipFill>
          <a:blip r:embed="rId13" cstate="print">
            <a:lum bright="-55000" contrast="10000"/>
          </a:blip>
          <a:srcRect r="14845" b="18000"/>
          <a:stretch>
            <a:fillRect/>
          </a:stretch>
        </p:blipFill>
        <p:spPr>
          <a:xfrm>
            <a:off x="-2" y="0"/>
            <a:ext cx="9144002" cy="6857963"/>
          </a:xfrm>
          <a:prstGeom prst="rect">
            <a:avLst/>
          </a:prstGeom>
        </p:spPr>
      </p:pic>
      <p:pic>
        <p:nvPicPr>
          <p:cNvPr id="7" name="Picture 6" descr="dark-blue-background 02.jpg"/>
          <p:cNvPicPr>
            <a:picLocks noChangeAspect="1"/>
          </p:cNvPicPr>
          <p:nvPr userDrawn="1"/>
        </p:nvPicPr>
        <p:blipFill>
          <a:blip r:embed="rId13" cstate="print">
            <a:lum bright="-35000" contrast="10000"/>
          </a:blip>
          <a:srcRect r="14845" b="18000"/>
          <a:stretch>
            <a:fillRect/>
          </a:stretch>
        </p:blipFill>
        <p:spPr>
          <a:xfrm>
            <a:off x="-2" y="1600200"/>
            <a:ext cx="9144002" cy="5257763"/>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9" name="Picture 8" descr="240_F_95507913_Uvef4UKeafWWmnoCW0OQ4TyCbjxGSyin.jpg"/>
          <p:cNvPicPr>
            <a:picLocks noChangeAspect="1"/>
          </p:cNvPicPr>
          <p:nvPr userDrawn="1"/>
        </p:nvPicPr>
        <p:blipFill>
          <a:blip r:embed="rId14" cstate="print">
            <a:lum bright="-10000" contrast="10000"/>
          </a:blip>
          <a:srcRect l="24965"/>
          <a:stretch>
            <a:fillRect/>
          </a:stretch>
        </p:blipFill>
        <p:spPr>
          <a:xfrm>
            <a:off x="1" y="1600200"/>
            <a:ext cx="9144000" cy="4572000"/>
          </a:xfrm>
          <a:prstGeom prst="rect">
            <a:avLst/>
          </a:prstGeom>
        </p:spPr>
      </p:pic>
      <p:pic>
        <p:nvPicPr>
          <p:cNvPr id="14" name="Picture 13" descr="240_F_95507913_Uvef4UKeafWWmnoCW0OQ4TyCbjxGSyin.jpg"/>
          <p:cNvPicPr>
            <a:picLocks noChangeAspect="1"/>
          </p:cNvPicPr>
          <p:nvPr userDrawn="1"/>
        </p:nvPicPr>
        <p:blipFill>
          <a:blip r:embed="rId14" cstate="print">
            <a:lum bright="-10000" contrast="10000"/>
          </a:blip>
          <a:srcRect l="24965" r="6990"/>
          <a:stretch>
            <a:fillRect/>
          </a:stretch>
        </p:blipFill>
        <p:spPr>
          <a:xfrm>
            <a:off x="0" y="1600200"/>
            <a:ext cx="9144000" cy="4572000"/>
          </a:xfrm>
          <a:prstGeom prst="rect">
            <a:avLst/>
          </a:prstGeom>
        </p:spPr>
      </p:pic>
      <p:sp>
        <p:nvSpPr>
          <p:cNvPr id="8" name="Rectangle 7"/>
          <p:cNvSpPr/>
          <p:nvPr userDrawn="1"/>
        </p:nvSpPr>
        <p:spPr>
          <a:xfrm>
            <a:off x="0" y="1600200"/>
            <a:ext cx="9144000" cy="4572000"/>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4196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1"/>
            <a:ext cx="9144002" cy="6553200"/>
          </a:xfrm>
          <a:prstGeom prst="rect">
            <a:avLst/>
          </a:prstGeom>
        </p:spPr>
      </p:pic>
      <p:pic>
        <p:nvPicPr>
          <p:cNvPr id="5" name="Picture 4" descr="hand-palm-baby.jpg"/>
          <p:cNvPicPr>
            <a:picLocks noChangeAspect="1"/>
          </p:cNvPicPr>
          <p:nvPr/>
        </p:nvPicPr>
        <p:blipFill>
          <a:blip r:embed="rId3" cstate="print">
            <a:lum bright="-20000" contrast="15000"/>
          </a:blip>
          <a:srcRect l="8766" r="8766"/>
          <a:stretch>
            <a:fillRect/>
          </a:stretch>
        </p:blipFill>
        <p:spPr>
          <a:xfrm>
            <a:off x="0" y="0"/>
            <a:ext cx="9144000" cy="6858000"/>
          </a:xfrm>
          <a:prstGeom prst="rect">
            <a:avLst/>
          </a:prstGeom>
        </p:spPr>
      </p:pic>
      <p:sp>
        <p:nvSpPr>
          <p:cNvPr id="7" name="Subtitle 6"/>
          <p:cNvSpPr>
            <a:spLocks noGrp="1"/>
          </p:cNvSpPr>
          <p:nvPr>
            <p:ph type="subTitle" idx="1"/>
          </p:nvPr>
        </p:nvSpPr>
        <p:spPr>
          <a:xfrm>
            <a:off x="1371600" y="5867400"/>
            <a:ext cx="6400800" cy="762000"/>
          </a:xfrm>
          <a:solidFill>
            <a:schemeClr val="tx1">
              <a:alpha val="55000"/>
            </a:schemeClr>
          </a:solidFill>
        </p:spPr>
        <p:txBody>
          <a:bodyPr/>
          <a:lstStyle/>
          <a:p>
            <a:r>
              <a:rPr lang="en-US" dirty="0" smtClean="0"/>
              <a:t>Psalm 51:1-6</a:t>
            </a:r>
            <a:endParaRPr lang="en-US" dirty="0"/>
          </a:p>
        </p:txBody>
      </p:sp>
      <p:sp>
        <p:nvSpPr>
          <p:cNvPr id="6" name="Title 5"/>
          <p:cNvSpPr>
            <a:spLocks noGrp="1"/>
          </p:cNvSpPr>
          <p:nvPr>
            <p:ph type="ctrTitle"/>
          </p:nvPr>
        </p:nvSpPr>
        <p:spPr>
          <a:xfrm>
            <a:off x="762000" y="457200"/>
            <a:ext cx="7772400" cy="1066800"/>
          </a:xfrm>
        </p:spPr>
        <p:txBody>
          <a:bodyPr/>
          <a:lstStyle/>
          <a:p>
            <a:r>
              <a:rPr lang="en-US" dirty="0" smtClean="0"/>
              <a:t>Are We Born with Sin?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5..</a:t>
            </a:r>
            <a:endParaRPr lang="en-US" dirty="0"/>
          </a:p>
        </p:txBody>
      </p:sp>
      <p:sp>
        <p:nvSpPr>
          <p:cNvPr id="3" name="Content Placeholder 2"/>
          <p:cNvSpPr>
            <a:spLocks noGrp="1"/>
          </p:cNvSpPr>
          <p:nvPr>
            <p:ph idx="1"/>
          </p:nvPr>
        </p:nvSpPr>
        <p:spPr>
          <a:xfrm>
            <a:off x="381000" y="1676400"/>
            <a:ext cx="8534400" cy="1752600"/>
          </a:xfrm>
        </p:spPr>
        <p:txBody>
          <a:bodyPr>
            <a:normAutofit/>
          </a:bodyPr>
          <a:lstStyle/>
          <a:p>
            <a:pPr>
              <a:lnSpc>
                <a:spcPts val="2800"/>
              </a:lnSpc>
            </a:pPr>
            <a:r>
              <a:rPr lang="en-US" sz="2800" baseline="30000" dirty="0" smtClean="0"/>
              <a:t>15 </a:t>
            </a:r>
            <a:r>
              <a:rPr lang="en-US" sz="2800" dirty="0" smtClean="0"/>
              <a:t>But the free gift </a:t>
            </a:r>
            <a:r>
              <a:rPr lang="en-US" sz="2800" i="1" dirty="0" smtClean="0"/>
              <a:t>is</a:t>
            </a:r>
            <a:r>
              <a:rPr lang="en-US" sz="2800" dirty="0" smtClean="0"/>
              <a:t> not like the offense. For if by the one man’s offense many died, much more the grace of God and the gift by the grace of the one Man, Jesus Christ, abounded to many.</a:t>
            </a:r>
            <a:endParaRPr lang="en-US" sz="2600" dirty="0"/>
          </a:p>
        </p:txBody>
      </p:sp>
      <p:sp>
        <p:nvSpPr>
          <p:cNvPr id="4" name="Content Placeholder 2"/>
          <p:cNvSpPr txBox="1">
            <a:spLocks/>
          </p:cNvSpPr>
          <p:nvPr/>
        </p:nvSpPr>
        <p:spPr>
          <a:xfrm>
            <a:off x="457200" y="3429000"/>
            <a:ext cx="8229600" cy="2895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lang="en-US" sz="3000" noProof="0" dirty="0" smtClean="0">
                <a:solidFill>
                  <a:schemeClr val="bg1"/>
                </a:solidFill>
                <a:latin typeface="Georgia" pitchFamily="18" charset="0"/>
                <a:ea typeface="Tahoma" pitchFamily="34" charset="0"/>
                <a:cs typeface="Tahoma" pitchFamily="34" charset="0"/>
              </a:rPr>
              <a:t>One man (Adam) brought condemnation and death to all</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kumimoji="0" lang="en-US" sz="3000" b="0" i="0" strike="noStrike" kern="1200" cap="none" spc="0" normalizeH="0" dirty="0" smtClean="0">
                <a:ln>
                  <a:noFill/>
                </a:ln>
                <a:solidFill>
                  <a:schemeClr val="bg1"/>
                </a:solidFill>
                <a:effectLst/>
                <a:uLnTx/>
                <a:uFillTx/>
                <a:latin typeface="Georgia" pitchFamily="18" charset="0"/>
                <a:ea typeface="Tahoma" pitchFamily="34" charset="0"/>
                <a:cs typeface="Tahoma" pitchFamily="34" charset="0"/>
              </a:rPr>
              <a:t>One Man (Jesus Christ) brought life and righteousness to all</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lang="en-US" sz="3000" dirty="0" smtClean="0">
                <a:solidFill>
                  <a:srgbClr val="FFC000"/>
                </a:solidFill>
                <a:latin typeface="Georgia" pitchFamily="18" charset="0"/>
                <a:ea typeface="Tahoma" pitchFamily="34" charset="0"/>
                <a:cs typeface="Tahoma" pitchFamily="34" charset="0"/>
              </a:rPr>
              <a:t>Vs 12</a:t>
            </a:r>
            <a:r>
              <a:rPr lang="en-US" sz="3000" dirty="0" smtClean="0">
                <a:solidFill>
                  <a:schemeClr val="bg1"/>
                </a:solidFill>
                <a:latin typeface="Georgia" pitchFamily="18" charset="0"/>
                <a:ea typeface="Tahoma" pitchFamily="34" charset="0"/>
                <a:cs typeface="Tahoma" pitchFamily="34" charset="0"/>
              </a:rPr>
              <a:t> – for all sinned (</a:t>
            </a:r>
            <a:r>
              <a:rPr lang="en-US" sz="3000" dirty="0" err="1" smtClean="0">
                <a:solidFill>
                  <a:srgbClr val="FFC000"/>
                </a:solidFill>
                <a:latin typeface="Georgia" pitchFamily="18" charset="0"/>
                <a:ea typeface="Tahoma" pitchFamily="34" charset="0"/>
                <a:cs typeface="Tahoma" pitchFamily="34" charset="0"/>
              </a:rPr>
              <a:t>vs</a:t>
            </a:r>
            <a:r>
              <a:rPr lang="en-US" sz="3000" dirty="0" smtClean="0">
                <a:solidFill>
                  <a:srgbClr val="FFC000"/>
                </a:solidFill>
                <a:latin typeface="Georgia" pitchFamily="18" charset="0"/>
                <a:ea typeface="Tahoma" pitchFamily="34" charset="0"/>
                <a:cs typeface="Tahoma" pitchFamily="34" charset="0"/>
              </a:rPr>
              <a:t> 14</a:t>
            </a:r>
            <a:r>
              <a:rPr lang="en-US" sz="3000" dirty="0" smtClean="0">
                <a:solidFill>
                  <a:schemeClr val="bg1"/>
                </a:solidFill>
                <a:latin typeface="Georgia" pitchFamily="18" charset="0"/>
                <a:ea typeface="Tahoma" pitchFamily="34" charset="0"/>
                <a:cs typeface="Tahoma" pitchFamily="34" charset="0"/>
              </a:rPr>
              <a:t>) </a:t>
            </a:r>
            <a:r>
              <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not like Adam’s</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lang="en-US" sz="3000" dirty="0" smtClean="0">
                <a:solidFill>
                  <a:schemeClr val="bg1"/>
                </a:solidFill>
                <a:latin typeface="Georgia" pitchFamily="18" charset="0"/>
                <a:ea typeface="Tahoma" pitchFamily="34" charset="0"/>
                <a:cs typeface="Tahoma" pitchFamily="34" charset="0"/>
              </a:rPr>
              <a:t>Universal salvation? No.. choosing to participate brings salvation to the individual</a:t>
            </a:r>
            <a:endPar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dissolv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sin..</a:t>
            </a:r>
            <a:endParaRPr lang="en-US" dirty="0"/>
          </a:p>
        </p:txBody>
      </p:sp>
      <p:sp>
        <p:nvSpPr>
          <p:cNvPr id="3" name="Content Placeholder 2"/>
          <p:cNvSpPr>
            <a:spLocks noGrp="1"/>
          </p:cNvSpPr>
          <p:nvPr>
            <p:ph idx="1"/>
          </p:nvPr>
        </p:nvSpPr>
        <p:spPr/>
        <p:txBody>
          <a:bodyPr>
            <a:normAutofit/>
          </a:bodyPr>
          <a:lstStyle/>
          <a:p>
            <a:r>
              <a:rPr lang="en-US" sz="3200" dirty="0" smtClean="0"/>
              <a:t>1 John 3:4 sin is </a:t>
            </a:r>
            <a:r>
              <a:rPr lang="en-US" sz="3200" u="sng" dirty="0" smtClean="0">
                <a:solidFill>
                  <a:srgbClr val="FFC000"/>
                </a:solidFill>
              </a:rPr>
              <a:t>lawlessness</a:t>
            </a:r>
          </a:p>
          <a:p>
            <a:r>
              <a:rPr lang="en-US" sz="3200" dirty="0" smtClean="0"/>
              <a:t>Matt 18:1-3 how Jesus dealt with children</a:t>
            </a:r>
          </a:p>
          <a:p>
            <a:pPr lvl="1"/>
            <a:r>
              <a:rPr lang="en-US" dirty="0" smtClean="0">
                <a:solidFill>
                  <a:srgbClr val="FFC000"/>
                </a:solidFill>
              </a:rPr>
              <a:t>Greatest in the kingdom like little child</a:t>
            </a:r>
          </a:p>
          <a:p>
            <a:r>
              <a:rPr lang="en-US" dirty="0" smtClean="0"/>
              <a:t>Isaiah 7:16 refuse evil and choose good</a:t>
            </a:r>
          </a:p>
          <a:p>
            <a:r>
              <a:rPr lang="en-US" dirty="0" smtClean="0"/>
              <a:t>Ezekiel 18:19-20 whose sin do we answer for?</a:t>
            </a:r>
          </a:p>
          <a:p>
            <a:pPr lvl="1"/>
            <a:r>
              <a:rPr lang="en-US" dirty="0" smtClean="0"/>
              <a:t>We answer </a:t>
            </a:r>
            <a:r>
              <a:rPr lang="en-US" u="sng" dirty="0" smtClean="0">
                <a:solidFill>
                  <a:srgbClr val="FFC000"/>
                </a:solidFill>
              </a:rPr>
              <a:t>for our own sins</a:t>
            </a:r>
          </a:p>
          <a:p>
            <a:pPr lvl="1"/>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that are clear..</a:t>
            </a:r>
            <a:endParaRPr lang="en-US" dirty="0"/>
          </a:p>
        </p:txBody>
      </p:sp>
      <p:sp>
        <p:nvSpPr>
          <p:cNvPr id="3" name="Content Placeholder 2"/>
          <p:cNvSpPr>
            <a:spLocks noGrp="1"/>
          </p:cNvSpPr>
          <p:nvPr>
            <p:ph idx="1"/>
          </p:nvPr>
        </p:nvSpPr>
        <p:spPr/>
        <p:txBody>
          <a:bodyPr/>
          <a:lstStyle/>
          <a:p>
            <a:r>
              <a:rPr lang="en-US" dirty="0" smtClean="0"/>
              <a:t>We answer for our own sins (2 </a:t>
            </a:r>
            <a:r>
              <a:rPr lang="en-US" dirty="0" err="1" smtClean="0"/>
              <a:t>Cor</a:t>
            </a:r>
            <a:r>
              <a:rPr lang="en-US" dirty="0" smtClean="0"/>
              <a:t> 5:10)</a:t>
            </a:r>
          </a:p>
          <a:p>
            <a:r>
              <a:rPr lang="en-US" dirty="0" smtClean="0"/>
              <a:t>Are little children saved?</a:t>
            </a:r>
          </a:p>
          <a:p>
            <a:pPr lvl="1"/>
            <a:r>
              <a:rPr lang="en-US" dirty="0" smtClean="0"/>
              <a:t>If born in sin, how can they be saved?</a:t>
            </a:r>
          </a:p>
          <a:p>
            <a:r>
              <a:rPr lang="en-US" dirty="0" smtClean="0"/>
              <a:t>What is sin? (lawlessness) </a:t>
            </a:r>
          </a:p>
          <a:p>
            <a:r>
              <a:rPr lang="en-US" dirty="0" smtClean="0"/>
              <a:t>Can I choose to obey God? </a:t>
            </a:r>
          </a:p>
          <a:p>
            <a:pPr lvl="1"/>
            <a:r>
              <a:rPr lang="en-US" dirty="0" smtClean="0"/>
              <a:t>Matthew 25 God knows our ability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1"/>
            <a:ext cx="9144002" cy="6553200"/>
          </a:xfrm>
          <a:prstGeom prst="rect">
            <a:avLst/>
          </a:prstGeom>
        </p:spPr>
      </p:pic>
      <p:pic>
        <p:nvPicPr>
          <p:cNvPr id="5" name="Picture 4" descr="hand-palm-baby.jpg"/>
          <p:cNvPicPr>
            <a:picLocks noChangeAspect="1"/>
          </p:cNvPicPr>
          <p:nvPr/>
        </p:nvPicPr>
        <p:blipFill>
          <a:blip r:embed="rId3" cstate="print">
            <a:lum bright="-20000" contrast="15000"/>
          </a:blip>
          <a:srcRect l="8766" r="8766"/>
          <a:stretch>
            <a:fillRect/>
          </a:stretch>
        </p:blipFill>
        <p:spPr>
          <a:xfrm>
            <a:off x="0" y="0"/>
            <a:ext cx="9144000" cy="6858000"/>
          </a:xfrm>
          <a:prstGeom prst="rect">
            <a:avLst/>
          </a:prstGeom>
        </p:spPr>
      </p:pic>
      <p:sp>
        <p:nvSpPr>
          <p:cNvPr id="7" name="Subtitle 6"/>
          <p:cNvSpPr>
            <a:spLocks noGrp="1"/>
          </p:cNvSpPr>
          <p:nvPr>
            <p:ph type="subTitle" idx="1"/>
          </p:nvPr>
        </p:nvSpPr>
        <p:spPr>
          <a:xfrm>
            <a:off x="1371600" y="5867400"/>
            <a:ext cx="6400800" cy="762000"/>
          </a:xfrm>
          <a:solidFill>
            <a:schemeClr val="tx1">
              <a:alpha val="55000"/>
            </a:schemeClr>
          </a:solidFill>
        </p:spPr>
        <p:txBody>
          <a:bodyPr/>
          <a:lstStyle/>
          <a:p>
            <a:r>
              <a:rPr lang="en-US" dirty="0" smtClean="0"/>
              <a:t>Psalm 51:1-6</a:t>
            </a:r>
            <a:endParaRPr lang="en-US" dirty="0"/>
          </a:p>
        </p:txBody>
      </p:sp>
      <p:sp>
        <p:nvSpPr>
          <p:cNvPr id="6" name="Title 5"/>
          <p:cNvSpPr>
            <a:spLocks noGrp="1"/>
          </p:cNvSpPr>
          <p:nvPr>
            <p:ph type="ctrTitle"/>
          </p:nvPr>
        </p:nvSpPr>
        <p:spPr>
          <a:xfrm>
            <a:off x="685800" y="609600"/>
            <a:ext cx="7772400" cy="1066800"/>
          </a:xfrm>
        </p:spPr>
        <p:txBody>
          <a:bodyPr/>
          <a:lstStyle/>
          <a:p>
            <a:r>
              <a:rPr lang="en-US" dirty="0" smtClean="0"/>
              <a:t>Are We Born with Sin?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Why this matters..</a:t>
            </a:r>
            <a:endParaRPr lang="en-US" dirty="0"/>
          </a:p>
        </p:txBody>
      </p:sp>
      <p:sp>
        <p:nvSpPr>
          <p:cNvPr id="7" name="Content Placeholder 6"/>
          <p:cNvSpPr>
            <a:spLocks noGrp="1"/>
          </p:cNvSpPr>
          <p:nvPr>
            <p:ph idx="1"/>
          </p:nvPr>
        </p:nvSpPr>
        <p:spPr>
          <a:xfrm>
            <a:off x="533400" y="1676400"/>
            <a:ext cx="8229600" cy="2743200"/>
          </a:xfrm>
        </p:spPr>
        <p:txBody>
          <a:bodyPr>
            <a:normAutofit/>
          </a:bodyPr>
          <a:lstStyle/>
          <a:p>
            <a:r>
              <a:rPr lang="en-US" sz="3600" dirty="0" smtClean="0">
                <a:effectLst>
                  <a:outerShdw blurRad="50800" dist="38100" dir="2700000" algn="tl" rotWithShape="0">
                    <a:prstClr val="black">
                      <a:alpha val="40000"/>
                    </a:prstClr>
                  </a:outerShdw>
                </a:effectLst>
              </a:rPr>
              <a:t>This shifts the blame..</a:t>
            </a:r>
          </a:p>
          <a:p>
            <a:r>
              <a:rPr lang="en-US" sz="3600" dirty="0" smtClean="0">
                <a:effectLst>
                  <a:outerShdw blurRad="50800" dist="38100" dir="2700000" algn="tl" rotWithShape="0">
                    <a:prstClr val="black">
                      <a:alpha val="40000"/>
                    </a:prstClr>
                  </a:outerShdw>
                </a:effectLst>
              </a:rPr>
              <a:t>Removes ability to choose..</a:t>
            </a:r>
          </a:p>
          <a:p>
            <a:r>
              <a:rPr lang="en-US" sz="3600" dirty="0" smtClean="0">
                <a:effectLst>
                  <a:outerShdw blurRad="50800" dist="38100" dir="2700000" algn="tl" rotWithShape="0">
                    <a:prstClr val="black">
                      <a:alpha val="40000"/>
                    </a:prstClr>
                  </a:outerShdw>
                </a:effectLst>
              </a:rPr>
              <a:t>Our understanding of God..</a:t>
            </a:r>
            <a:endParaRPr lang="en-US" sz="3600" dirty="0" smtClean="0"/>
          </a:p>
          <a:p>
            <a:endParaRPr lang="en-US" sz="3200" dirty="0"/>
          </a:p>
        </p:txBody>
      </p:sp>
      <p:sp>
        <p:nvSpPr>
          <p:cNvPr id="4" name="Subtitle 6"/>
          <p:cNvSpPr txBox="1">
            <a:spLocks/>
          </p:cNvSpPr>
          <p:nvPr/>
        </p:nvSpPr>
        <p:spPr>
          <a:xfrm>
            <a:off x="1371600" y="5791200"/>
            <a:ext cx="6400800" cy="762000"/>
          </a:xfrm>
          <a:prstGeom prst="rect">
            <a:avLst/>
          </a:prstGeom>
          <a:solidFill>
            <a:schemeClr val="tx1">
              <a:alpha val="55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4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We </a:t>
            </a:r>
            <a:r>
              <a:rPr kumimoji="0" lang="en-US" sz="3400" b="0" i="0" u="sng"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MUST</a:t>
            </a:r>
            <a:r>
              <a:rPr kumimoji="0" lang="en-US" sz="3400" b="0" i="0" strike="noStrike" kern="1200" cap="none" spc="0" normalizeH="0" noProof="0" dirty="0" smtClean="0">
                <a:ln>
                  <a:noFill/>
                </a:ln>
                <a:solidFill>
                  <a:srgbClr val="FFC000"/>
                </a:solidFill>
                <a:effectLst/>
                <a:uLnTx/>
                <a:uFillTx/>
                <a:latin typeface="Georgia" pitchFamily="18" charset="0"/>
                <a:ea typeface="Tahoma" pitchFamily="34" charset="0"/>
                <a:cs typeface="Tahoma" pitchFamily="34" charset="0"/>
              </a:rPr>
              <a:t> </a:t>
            </a:r>
            <a:r>
              <a:rPr kumimoji="0" lang="en-US" sz="3400" b="0" i="0" u="none"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Understand God</a:t>
            </a:r>
            <a:endParaRPr kumimoji="0" lang="en-US" sz="34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429000" cy="960438"/>
          </a:xfrm>
        </p:spPr>
        <p:txBody>
          <a:bodyPr/>
          <a:lstStyle/>
          <a:p>
            <a:r>
              <a:rPr lang="en-US" dirty="0" smtClean="0"/>
              <a:t>Options..</a:t>
            </a:r>
            <a:endParaRPr lang="en-US" dirty="0"/>
          </a:p>
        </p:txBody>
      </p:sp>
      <p:sp>
        <p:nvSpPr>
          <p:cNvPr id="3" name="Title 1"/>
          <p:cNvSpPr txBox="1">
            <a:spLocks/>
          </p:cNvSpPr>
          <p:nvPr/>
        </p:nvSpPr>
        <p:spPr>
          <a:xfrm>
            <a:off x="2895600" y="1752600"/>
            <a:ext cx="3429000" cy="9604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E</a:t>
            </a:r>
            <a:r>
              <a:rPr kumimoji="0" lang="en-US" sz="3200" b="0" i="0" u="none"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ITHER</a:t>
            </a:r>
            <a:endParaRPr kumimoji="0" lang="en-US" sz="3200" b="0" i="0" u="none" strike="noStrike" kern="1200" cap="none" spc="0" normalizeH="0" baseline="0" noProof="0" dirty="0">
              <a:ln>
                <a:noFill/>
              </a:ln>
              <a:solidFill>
                <a:srgbClr val="FFC000"/>
              </a:solidFill>
              <a:effectLst/>
              <a:uLnTx/>
              <a:uFillTx/>
              <a:latin typeface="Georgia" pitchFamily="18" charset="0"/>
              <a:ea typeface="Tahoma" pitchFamily="34" charset="0"/>
              <a:cs typeface="Tahoma" pitchFamily="34" charset="0"/>
            </a:endParaRPr>
          </a:p>
        </p:txBody>
      </p:sp>
      <p:sp>
        <p:nvSpPr>
          <p:cNvPr id="4" name="Title 1"/>
          <p:cNvSpPr txBox="1">
            <a:spLocks/>
          </p:cNvSpPr>
          <p:nvPr/>
        </p:nvSpPr>
        <p:spPr>
          <a:xfrm>
            <a:off x="609600" y="3581400"/>
            <a:ext cx="3429000" cy="960438"/>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We are born inheriting sin</a:t>
            </a:r>
            <a:endParaRPr kumimoji="0" lang="en-US" sz="30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
        <p:nvSpPr>
          <p:cNvPr id="5" name="Title 1"/>
          <p:cNvSpPr txBox="1">
            <a:spLocks/>
          </p:cNvSpPr>
          <p:nvPr/>
        </p:nvSpPr>
        <p:spPr>
          <a:xfrm>
            <a:off x="4724400" y="3200400"/>
            <a:ext cx="4191000" cy="1676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We are innocent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until we sin</a:t>
            </a:r>
            <a:endParaRPr kumimoji="0" lang="en-US" sz="35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cxnSp>
        <p:nvCxnSpPr>
          <p:cNvPr id="7" name="Straight Arrow Connector 6"/>
          <p:cNvCxnSpPr/>
          <p:nvPr/>
        </p:nvCxnSpPr>
        <p:spPr>
          <a:xfrm flipH="1">
            <a:off x="2971800" y="2590800"/>
            <a:ext cx="762000" cy="83820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10200" y="2590800"/>
            <a:ext cx="914400" cy="83820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1143000" y="5562600"/>
            <a:ext cx="6934200" cy="960438"/>
          </a:xfrm>
          <a:prstGeom prst="rect">
            <a:avLst/>
          </a:prstGeom>
          <a:solidFill>
            <a:schemeClr val="tx1">
              <a:alpha val="55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The Bible is not contradictory</a:t>
            </a:r>
            <a:endParaRPr kumimoji="0" lang="en-US" sz="3800" b="0" i="0" u="none" strike="noStrike" kern="1200" cap="none" spc="0" normalizeH="0" baseline="0" noProof="0" dirty="0">
              <a:ln>
                <a:noFill/>
              </a:ln>
              <a:solidFill>
                <a:srgbClr val="FFC000"/>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ssolv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51..</a:t>
            </a:r>
            <a:endParaRPr lang="en-US" dirty="0"/>
          </a:p>
        </p:txBody>
      </p:sp>
      <p:sp>
        <p:nvSpPr>
          <p:cNvPr id="3" name="Content Placeholder 2"/>
          <p:cNvSpPr>
            <a:spLocks noGrp="1"/>
          </p:cNvSpPr>
          <p:nvPr>
            <p:ph idx="1"/>
          </p:nvPr>
        </p:nvSpPr>
        <p:spPr/>
        <p:txBody>
          <a:bodyPr>
            <a:normAutofit/>
          </a:bodyPr>
          <a:lstStyle/>
          <a:p>
            <a:pPr>
              <a:lnSpc>
                <a:spcPts val="2800"/>
              </a:lnSpc>
            </a:pPr>
            <a:r>
              <a:rPr lang="en-US" sz="2800" baseline="30000" dirty="0" smtClean="0">
                <a:effectLst>
                  <a:outerShdw blurRad="50800" dist="38100" dir="2700000" algn="tl" rotWithShape="0">
                    <a:prstClr val="black">
                      <a:alpha val="40000"/>
                    </a:prstClr>
                  </a:outerShdw>
                </a:effectLst>
              </a:rPr>
              <a:t>1 </a:t>
            </a:r>
            <a:r>
              <a:rPr lang="en-US" sz="2800" dirty="0" smtClean="0">
                <a:effectLst>
                  <a:outerShdw blurRad="50800" dist="38100" dir="2700000" algn="tl" rotWithShape="0">
                    <a:prstClr val="black">
                      <a:alpha val="40000"/>
                    </a:prstClr>
                  </a:outerShdw>
                </a:effectLst>
              </a:rPr>
              <a:t>Have mercy upon me, O God, according to Your </a:t>
            </a:r>
            <a:r>
              <a:rPr lang="en-US" sz="2800" dirty="0" err="1" smtClean="0">
                <a:effectLst>
                  <a:outerShdw blurRad="50800" dist="38100" dir="2700000" algn="tl" rotWithShape="0">
                    <a:prstClr val="black">
                      <a:alpha val="40000"/>
                    </a:prstClr>
                  </a:outerShdw>
                </a:effectLst>
              </a:rPr>
              <a:t>lovingkindness</a:t>
            </a:r>
            <a:r>
              <a:rPr lang="en-US" sz="2800" dirty="0" smtClean="0">
                <a:effectLst>
                  <a:outerShdw blurRad="50800" dist="38100" dir="2700000" algn="tl" rotWithShape="0">
                    <a:prstClr val="black">
                      <a:alpha val="40000"/>
                    </a:prstClr>
                  </a:outerShdw>
                </a:effectLst>
              </a:rPr>
              <a:t>; According to the multitude of Your tender mercies, blot out my transgressions. </a:t>
            </a:r>
            <a:r>
              <a:rPr lang="en-US" sz="2800" baseline="30000" dirty="0" smtClean="0">
                <a:effectLst>
                  <a:outerShdw blurRad="50800" dist="38100" dir="2700000" algn="tl" rotWithShape="0">
                    <a:prstClr val="black">
                      <a:alpha val="40000"/>
                    </a:prstClr>
                  </a:outerShdw>
                </a:effectLst>
              </a:rPr>
              <a:t>2 </a:t>
            </a:r>
            <a:r>
              <a:rPr lang="en-US" sz="2800" dirty="0" smtClean="0">
                <a:effectLst>
                  <a:outerShdw blurRad="50800" dist="38100" dir="2700000" algn="tl" rotWithShape="0">
                    <a:prstClr val="black">
                      <a:alpha val="40000"/>
                    </a:prstClr>
                  </a:outerShdw>
                </a:effectLst>
              </a:rPr>
              <a:t>Wash me thoroughly from my iniquity, and cleanse me from my sin. </a:t>
            </a:r>
          </a:p>
          <a:p>
            <a:pPr>
              <a:lnSpc>
                <a:spcPts val="2800"/>
              </a:lnSpc>
            </a:pPr>
            <a:r>
              <a:rPr lang="en-US" sz="2800" baseline="30000" dirty="0" smtClean="0">
                <a:effectLst>
                  <a:outerShdw blurRad="50800" dist="38100" dir="2700000" algn="tl" rotWithShape="0">
                    <a:prstClr val="black">
                      <a:alpha val="40000"/>
                    </a:prstClr>
                  </a:outerShdw>
                </a:effectLst>
              </a:rPr>
              <a:t>3 </a:t>
            </a:r>
            <a:r>
              <a:rPr lang="en-US" sz="2800" dirty="0" smtClean="0">
                <a:effectLst>
                  <a:outerShdw blurRad="50800" dist="38100" dir="2700000" algn="tl" rotWithShape="0">
                    <a:prstClr val="black">
                      <a:alpha val="40000"/>
                    </a:prstClr>
                  </a:outerShdw>
                </a:effectLst>
              </a:rPr>
              <a:t>For I acknowledge my transgressions, and my sin </a:t>
            </a:r>
            <a:r>
              <a:rPr lang="en-US" sz="2800" i="1" dirty="0" smtClean="0">
                <a:effectLst>
                  <a:outerShdw blurRad="50800" dist="38100" dir="2700000" algn="tl" rotWithShape="0">
                    <a:prstClr val="black">
                      <a:alpha val="40000"/>
                    </a:prstClr>
                  </a:outerShdw>
                </a:effectLst>
              </a:rPr>
              <a:t>is</a:t>
            </a:r>
            <a:r>
              <a:rPr lang="en-US" sz="2800" dirty="0" smtClean="0">
                <a:effectLst>
                  <a:outerShdw blurRad="50800" dist="38100" dir="2700000" algn="tl" rotWithShape="0">
                    <a:prstClr val="black">
                      <a:alpha val="40000"/>
                    </a:prstClr>
                  </a:outerShdw>
                </a:effectLst>
              </a:rPr>
              <a:t> always before me. </a:t>
            </a:r>
            <a:r>
              <a:rPr lang="en-US" sz="2800" baseline="30000" dirty="0" smtClean="0">
                <a:effectLst>
                  <a:outerShdw blurRad="50800" dist="38100" dir="2700000" algn="tl" rotWithShape="0">
                    <a:prstClr val="black">
                      <a:alpha val="40000"/>
                    </a:prstClr>
                  </a:outerShdw>
                </a:effectLst>
              </a:rPr>
              <a:t>4 </a:t>
            </a:r>
            <a:r>
              <a:rPr lang="en-US" sz="2800" dirty="0" smtClean="0">
                <a:effectLst>
                  <a:outerShdw blurRad="50800" dist="38100" dir="2700000" algn="tl" rotWithShape="0">
                    <a:prstClr val="black">
                      <a:alpha val="40000"/>
                    </a:prstClr>
                  </a:outerShdw>
                </a:effectLst>
              </a:rPr>
              <a:t>Against You, You only, have I sinned, And done </a:t>
            </a:r>
            <a:r>
              <a:rPr lang="en-US" sz="2800" i="1" dirty="0" smtClean="0">
                <a:effectLst>
                  <a:outerShdw blurRad="50800" dist="38100" dir="2700000" algn="tl" rotWithShape="0">
                    <a:prstClr val="black">
                      <a:alpha val="40000"/>
                    </a:prstClr>
                  </a:outerShdw>
                </a:effectLst>
              </a:rPr>
              <a:t>this</a:t>
            </a:r>
            <a:r>
              <a:rPr lang="en-US" sz="2800" dirty="0" smtClean="0">
                <a:effectLst>
                  <a:outerShdw blurRad="50800" dist="38100" dir="2700000" algn="tl" rotWithShape="0">
                    <a:prstClr val="black">
                      <a:alpha val="40000"/>
                    </a:prstClr>
                  </a:outerShdw>
                </a:effectLst>
              </a:rPr>
              <a:t> evil in Your sight— That You may be found just when You speak,</a:t>
            </a:r>
            <a:r>
              <a:rPr lang="en-US" sz="2800" baseline="30000" dirty="0" smtClean="0">
                <a:effectLst>
                  <a:outerShdw blurRad="50800" dist="38100" dir="2700000" algn="tl" rotWithShape="0">
                    <a:prstClr val="black">
                      <a:alpha val="40000"/>
                    </a:prstClr>
                  </a:outerShdw>
                </a:effectLst>
              </a:rPr>
              <a:t> </a:t>
            </a:r>
            <a:r>
              <a:rPr lang="en-US" sz="2800" i="1" dirty="0" smtClean="0">
                <a:effectLst>
                  <a:outerShdw blurRad="50800" dist="38100" dir="2700000" algn="tl" rotWithShape="0">
                    <a:prstClr val="black">
                      <a:alpha val="40000"/>
                    </a:prstClr>
                  </a:outerShdw>
                </a:effectLst>
              </a:rPr>
              <a:t> And</a:t>
            </a:r>
            <a:r>
              <a:rPr lang="en-US" sz="2800" dirty="0" smtClean="0">
                <a:effectLst>
                  <a:outerShdw blurRad="50800" dist="38100" dir="2700000" algn="tl" rotWithShape="0">
                    <a:prstClr val="black">
                      <a:alpha val="40000"/>
                    </a:prstClr>
                  </a:outerShdw>
                </a:effectLst>
              </a:rPr>
              <a:t> blameless when You judge. </a:t>
            </a:r>
          </a:p>
          <a:p>
            <a:pPr>
              <a:buNone/>
            </a:pPr>
            <a:endParaRPr lang="en-US" dirty="0"/>
          </a:p>
        </p:txBody>
      </p:sp>
      <p:sp>
        <p:nvSpPr>
          <p:cNvPr id="4" name="Title 1"/>
          <p:cNvSpPr txBox="1">
            <a:spLocks/>
          </p:cNvSpPr>
          <p:nvPr/>
        </p:nvSpPr>
        <p:spPr>
          <a:xfrm>
            <a:off x="762000" y="5791200"/>
            <a:ext cx="7543800" cy="838200"/>
          </a:xfrm>
          <a:prstGeom prst="rect">
            <a:avLst/>
          </a:prstGeom>
          <a:solidFill>
            <a:schemeClr val="tx1">
              <a:alpha val="55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A psalm of repentance, confession</a:t>
            </a:r>
            <a:endParaRPr kumimoji="0" lang="en-US" sz="3200" b="0" i="0" u="none" strike="noStrike" kern="1200" cap="none" spc="0" normalizeH="0" baseline="0" noProof="0" dirty="0">
              <a:ln>
                <a:noFill/>
              </a:ln>
              <a:solidFill>
                <a:srgbClr val="FFC000"/>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51..</a:t>
            </a:r>
            <a:endParaRPr lang="en-US" dirty="0"/>
          </a:p>
        </p:txBody>
      </p:sp>
      <p:sp>
        <p:nvSpPr>
          <p:cNvPr id="3" name="Content Placeholder 2"/>
          <p:cNvSpPr>
            <a:spLocks noGrp="1"/>
          </p:cNvSpPr>
          <p:nvPr>
            <p:ph idx="1"/>
          </p:nvPr>
        </p:nvSpPr>
        <p:spPr>
          <a:xfrm>
            <a:off x="457200" y="1752600"/>
            <a:ext cx="8229600" cy="1752600"/>
          </a:xfrm>
        </p:spPr>
        <p:txBody>
          <a:bodyPr>
            <a:normAutofit/>
          </a:bodyPr>
          <a:lstStyle/>
          <a:p>
            <a:pPr>
              <a:lnSpc>
                <a:spcPts val="2800"/>
              </a:lnSpc>
            </a:pPr>
            <a:r>
              <a:rPr lang="en-US" sz="2800" baseline="30000" dirty="0" smtClean="0">
                <a:effectLst>
                  <a:outerShdw blurRad="50800" dist="38100" dir="2700000" algn="tl" rotWithShape="0">
                    <a:prstClr val="black">
                      <a:alpha val="40000"/>
                    </a:prstClr>
                  </a:outerShdw>
                </a:effectLst>
              </a:rPr>
              <a:t>5 </a:t>
            </a:r>
            <a:r>
              <a:rPr lang="en-US" sz="2800" dirty="0" smtClean="0">
                <a:effectLst>
                  <a:outerShdw blurRad="50800" dist="38100" dir="2700000" algn="tl" rotWithShape="0">
                    <a:prstClr val="black">
                      <a:alpha val="40000"/>
                    </a:prstClr>
                  </a:outerShdw>
                </a:effectLst>
              </a:rPr>
              <a:t>Behold, I was </a:t>
            </a:r>
            <a:r>
              <a:rPr lang="en-US" sz="2800" dirty="0" smtClean="0">
                <a:solidFill>
                  <a:srgbClr val="FFC000"/>
                </a:solidFill>
                <a:effectLst>
                  <a:outerShdw blurRad="50800" dist="38100" dir="2700000" algn="tl" rotWithShape="0">
                    <a:prstClr val="black">
                      <a:alpha val="40000"/>
                    </a:prstClr>
                  </a:outerShdw>
                </a:effectLst>
              </a:rPr>
              <a:t>brought forth in iniquity</a:t>
            </a:r>
            <a:r>
              <a:rPr lang="en-US" sz="2800" dirty="0" smtClean="0">
                <a:effectLst>
                  <a:outerShdw blurRad="50800" dist="38100" dir="2700000" algn="tl" rotWithShape="0">
                    <a:prstClr val="black">
                      <a:alpha val="40000"/>
                    </a:prstClr>
                  </a:outerShdw>
                </a:effectLst>
              </a:rPr>
              <a:t>, and </a:t>
            </a:r>
            <a:r>
              <a:rPr lang="en-US" sz="2800" dirty="0" smtClean="0">
                <a:solidFill>
                  <a:srgbClr val="FFC000"/>
                </a:solidFill>
                <a:effectLst>
                  <a:outerShdw blurRad="50800" dist="38100" dir="2700000" algn="tl" rotWithShape="0">
                    <a:prstClr val="black">
                      <a:alpha val="40000"/>
                    </a:prstClr>
                  </a:outerShdw>
                </a:effectLst>
              </a:rPr>
              <a:t>in sin my mother conceived me</a:t>
            </a:r>
            <a:r>
              <a:rPr lang="en-US" sz="2800" dirty="0" smtClean="0">
                <a:effectLst>
                  <a:outerShdw blurRad="50800" dist="38100" dir="2700000" algn="tl" rotWithShape="0">
                    <a:prstClr val="black">
                      <a:alpha val="40000"/>
                    </a:prstClr>
                  </a:outerShdw>
                </a:effectLst>
              </a:rPr>
              <a:t>. </a:t>
            </a:r>
            <a:r>
              <a:rPr lang="en-US" sz="2800" baseline="30000" dirty="0" smtClean="0">
                <a:effectLst>
                  <a:outerShdw blurRad="50800" dist="38100" dir="2700000" algn="tl" rotWithShape="0">
                    <a:prstClr val="black">
                      <a:alpha val="40000"/>
                    </a:prstClr>
                  </a:outerShdw>
                </a:effectLst>
              </a:rPr>
              <a:t>6 </a:t>
            </a:r>
            <a:r>
              <a:rPr lang="en-US" sz="2800" dirty="0" smtClean="0">
                <a:effectLst>
                  <a:outerShdw blurRad="50800" dist="38100" dir="2700000" algn="tl" rotWithShape="0">
                    <a:prstClr val="black">
                      <a:alpha val="40000"/>
                    </a:prstClr>
                  </a:outerShdw>
                </a:effectLst>
              </a:rPr>
              <a:t>Behold, You desire truth in the inward parts, and in the hidden </a:t>
            </a:r>
            <a:r>
              <a:rPr lang="en-US" sz="2800" i="1" dirty="0" smtClean="0">
                <a:effectLst>
                  <a:outerShdw blurRad="50800" dist="38100" dir="2700000" algn="tl" rotWithShape="0">
                    <a:prstClr val="black">
                      <a:alpha val="40000"/>
                    </a:prstClr>
                  </a:outerShdw>
                </a:effectLst>
              </a:rPr>
              <a:t>part</a:t>
            </a:r>
            <a:r>
              <a:rPr lang="en-US" sz="2800" dirty="0" smtClean="0">
                <a:effectLst>
                  <a:outerShdw blurRad="50800" dist="38100" dir="2700000" algn="tl" rotWithShape="0">
                    <a:prstClr val="black">
                      <a:alpha val="40000"/>
                    </a:prstClr>
                  </a:outerShdw>
                </a:effectLst>
              </a:rPr>
              <a:t> You will make me to know wisdom.</a:t>
            </a:r>
          </a:p>
        </p:txBody>
      </p:sp>
      <p:sp>
        <p:nvSpPr>
          <p:cNvPr id="4" name="Content Placeholder 2"/>
          <p:cNvSpPr txBox="1">
            <a:spLocks/>
          </p:cNvSpPr>
          <p:nvPr/>
        </p:nvSpPr>
        <p:spPr>
          <a:xfrm>
            <a:off x="457200" y="3505200"/>
            <a:ext cx="8229600" cy="2743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ts val="3300"/>
              </a:lnSpc>
              <a:spcBef>
                <a:spcPct val="20000"/>
              </a:spcBef>
              <a:spcAft>
                <a:spcPts val="0"/>
              </a:spcAft>
              <a:buClrTx/>
              <a:buSzTx/>
              <a:buFont typeface="Arial" pitchFamily="34" charset="0"/>
              <a:buChar char="•"/>
              <a:tabLst/>
              <a:defRPr/>
            </a:pPr>
            <a:r>
              <a:rPr lang="en-US" sz="30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Born </a:t>
            </a:r>
            <a:r>
              <a:rPr lang="en-US" sz="3000" u="sng" dirty="0" smtClean="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guilty of sin </a:t>
            </a:r>
            <a:r>
              <a:rPr lang="en-US" sz="30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or </a:t>
            </a:r>
            <a:r>
              <a:rPr lang="en-US" sz="3000" u="sng" dirty="0" smtClean="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into a world of sin</a:t>
            </a:r>
            <a:r>
              <a:rPr lang="en-US" sz="30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t>
            </a:r>
          </a:p>
          <a:p>
            <a:pPr marL="342900" marR="0" lvl="0" indent="-342900" algn="l" defTabSz="914400" rtl="0" eaLnBrk="1" fontAlgn="auto" latinLnBrk="0" hangingPunct="1">
              <a:lnSpc>
                <a:spcPts val="3300"/>
              </a:lnSpc>
              <a:spcBef>
                <a:spcPct val="20000"/>
              </a:spcBef>
              <a:spcAft>
                <a:spcPts val="0"/>
              </a:spcAft>
              <a:buClrTx/>
              <a:buSzTx/>
              <a:buFont typeface="Arial" pitchFamily="34" charset="0"/>
              <a:buChar char="•"/>
              <a:tabLst/>
              <a:defRPr/>
            </a:pPr>
            <a:r>
              <a:rPr lang="en-US" sz="30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Psalm of repentance (for </a:t>
            </a:r>
            <a:r>
              <a:rPr lang="en-US" sz="3000" u="sng" dirty="0" smtClean="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sins David has actively committed</a:t>
            </a:r>
            <a:r>
              <a:rPr lang="en-US" sz="30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t>
            </a:r>
          </a:p>
          <a:p>
            <a:pPr marL="342900" marR="0" lvl="0" indent="-342900" algn="l" defTabSz="914400" rtl="0" eaLnBrk="1" fontAlgn="auto" latinLnBrk="0" hangingPunct="1">
              <a:lnSpc>
                <a:spcPts val="33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If sins</a:t>
            </a:r>
            <a:r>
              <a:rPr kumimoji="0" lang="en-US" sz="30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he inherited, wouldn’t it point to Adam (</a:t>
            </a:r>
            <a:r>
              <a:rPr kumimoji="0" lang="en-US" sz="3000" b="0" i="0" u="sng" strike="noStrike" kern="1200" cap="none" spc="0" normalizeH="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why </a:t>
            </a:r>
            <a:r>
              <a:rPr kumimoji="0" lang="en-US" sz="3000" b="0" i="0" u="sng" strike="noStrike" kern="1200" cap="none" spc="0" normalizeH="0" noProof="0" dirty="0" err="1"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Davids</a:t>
            </a:r>
            <a:r>
              <a:rPr kumimoji="0" lang="en-US" sz="3000" b="0" i="0" u="sng" strike="noStrike" kern="1200" cap="none" spc="0" normalizeH="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mother</a:t>
            </a:r>
            <a:r>
              <a:rPr kumimoji="0" lang="en-US" sz="30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endParaRPr kumimoji="0" lang="en-US" sz="30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58..</a:t>
            </a:r>
            <a:endParaRPr lang="en-US" dirty="0"/>
          </a:p>
        </p:txBody>
      </p:sp>
      <p:sp>
        <p:nvSpPr>
          <p:cNvPr id="3" name="Content Placeholder 2"/>
          <p:cNvSpPr>
            <a:spLocks noGrp="1"/>
          </p:cNvSpPr>
          <p:nvPr>
            <p:ph idx="1"/>
          </p:nvPr>
        </p:nvSpPr>
        <p:spPr>
          <a:xfrm>
            <a:off x="381000" y="1676400"/>
            <a:ext cx="8229600" cy="3124200"/>
          </a:xfrm>
        </p:spPr>
        <p:txBody>
          <a:bodyPr>
            <a:normAutofit/>
          </a:bodyPr>
          <a:lstStyle/>
          <a:p>
            <a:pPr>
              <a:lnSpc>
                <a:spcPts val="2800"/>
              </a:lnSpc>
            </a:pPr>
            <a:r>
              <a:rPr lang="en-US" sz="2800" baseline="30000" dirty="0" smtClean="0"/>
              <a:t>3 </a:t>
            </a:r>
            <a:r>
              <a:rPr lang="en-US" sz="2800" dirty="0" smtClean="0"/>
              <a:t>The wicked are </a:t>
            </a:r>
            <a:r>
              <a:rPr lang="en-US" sz="2800" dirty="0" smtClean="0">
                <a:solidFill>
                  <a:srgbClr val="FFC000"/>
                </a:solidFill>
              </a:rPr>
              <a:t>estranged from the womb</a:t>
            </a:r>
            <a:r>
              <a:rPr lang="en-US" sz="2800" dirty="0" smtClean="0"/>
              <a:t>; They </a:t>
            </a:r>
            <a:r>
              <a:rPr lang="en-US" sz="2800" dirty="0" smtClean="0">
                <a:solidFill>
                  <a:srgbClr val="FFC000"/>
                </a:solidFill>
              </a:rPr>
              <a:t>go astray as soon as they are born</a:t>
            </a:r>
            <a:r>
              <a:rPr lang="en-US" sz="2800" dirty="0" smtClean="0"/>
              <a:t>, </a:t>
            </a:r>
            <a:r>
              <a:rPr lang="en-US" sz="2800" dirty="0" smtClean="0">
                <a:solidFill>
                  <a:srgbClr val="FFC000"/>
                </a:solidFill>
              </a:rPr>
              <a:t>speaking lies</a:t>
            </a:r>
            <a:r>
              <a:rPr lang="en-US" sz="2800" dirty="0" smtClean="0"/>
              <a:t>. </a:t>
            </a:r>
            <a:r>
              <a:rPr lang="en-US" sz="2800" baseline="30000" dirty="0" smtClean="0"/>
              <a:t>4 </a:t>
            </a:r>
            <a:r>
              <a:rPr lang="en-US" sz="2800" dirty="0" smtClean="0"/>
              <a:t>Their poison </a:t>
            </a:r>
            <a:r>
              <a:rPr lang="en-US" sz="2800" i="1" dirty="0" smtClean="0"/>
              <a:t>is</a:t>
            </a:r>
            <a:r>
              <a:rPr lang="en-US" sz="2800" dirty="0" smtClean="0"/>
              <a:t> like the poison of a serpent; </a:t>
            </a:r>
            <a:r>
              <a:rPr lang="en-US" sz="2800" i="1" dirty="0" smtClean="0"/>
              <a:t>They are</a:t>
            </a:r>
            <a:r>
              <a:rPr lang="en-US" sz="2800" dirty="0" smtClean="0"/>
              <a:t> like the deaf cobra </a:t>
            </a:r>
            <a:r>
              <a:rPr lang="en-US" sz="2800" i="1" dirty="0" smtClean="0"/>
              <a:t>that</a:t>
            </a:r>
            <a:r>
              <a:rPr lang="en-US" sz="2800" dirty="0" smtClean="0"/>
              <a:t> stops its ear, </a:t>
            </a:r>
            <a:r>
              <a:rPr lang="en-US" sz="2800" baseline="30000" dirty="0" smtClean="0"/>
              <a:t>5 </a:t>
            </a:r>
            <a:r>
              <a:rPr lang="en-US" sz="2800" dirty="0" smtClean="0"/>
              <a:t>Which will not heed the voice of charmers, Charming ever so skillfully. </a:t>
            </a:r>
            <a:r>
              <a:rPr lang="en-US" sz="2800" baseline="30000" dirty="0" smtClean="0"/>
              <a:t>6 </a:t>
            </a:r>
            <a:r>
              <a:rPr lang="en-US" sz="2800" dirty="0" smtClean="0">
                <a:solidFill>
                  <a:srgbClr val="FFC000"/>
                </a:solidFill>
              </a:rPr>
              <a:t>Break their teeth in their mouth</a:t>
            </a:r>
            <a:r>
              <a:rPr lang="en-US" sz="2800" dirty="0" smtClean="0"/>
              <a:t>, O God! Break out the fangs of the young lions, O </a:t>
            </a:r>
            <a:r>
              <a:rPr lang="en-US" sz="2800" cap="small" dirty="0" smtClean="0"/>
              <a:t>Lord</a:t>
            </a:r>
            <a:r>
              <a:rPr lang="en-US" sz="2800" dirty="0" smtClean="0"/>
              <a:t>!</a:t>
            </a:r>
            <a:endParaRPr lang="en-US" sz="2800" dirty="0"/>
          </a:p>
        </p:txBody>
      </p:sp>
      <p:sp>
        <p:nvSpPr>
          <p:cNvPr id="5" name="Content Placeholder 2"/>
          <p:cNvSpPr txBox="1">
            <a:spLocks/>
          </p:cNvSpPr>
          <p:nvPr/>
        </p:nvSpPr>
        <p:spPr>
          <a:xfrm>
            <a:off x="685800" y="4800600"/>
            <a:ext cx="8229600" cy="1371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kumimoji="0" lang="en-US" sz="3000" b="0" i="0" u="sng"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Inherited sin</a:t>
            </a:r>
            <a:r>
              <a:rPr kumimoji="0" lang="en-US" sz="3000" b="0" i="0" u="sng" strike="noStrike" kern="1200" cap="none" spc="0" normalizeH="0" noProof="0" dirty="0" smtClean="0">
                <a:ln>
                  <a:noFill/>
                </a:ln>
                <a:solidFill>
                  <a:srgbClr val="FFC000"/>
                </a:solidFill>
                <a:effectLst/>
                <a:uLnTx/>
                <a:uFillTx/>
                <a:latin typeface="Georgia" pitchFamily="18" charset="0"/>
                <a:ea typeface="Tahoma" pitchFamily="34" charset="0"/>
                <a:cs typeface="Tahoma" pitchFamily="34" charset="0"/>
              </a:rPr>
              <a:t> </a:t>
            </a:r>
            <a:r>
              <a:rPr kumimoji="0" lang="en-US" sz="3000" b="0" i="0" u="none"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or </a:t>
            </a:r>
            <a:r>
              <a:rPr kumimoji="0" lang="en-US" sz="3000" b="0" i="0" u="sng" strike="noStrike" kern="1200" cap="none" spc="0" normalizeH="0" noProof="0" dirty="0" smtClean="0">
                <a:ln>
                  <a:noFill/>
                </a:ln>
                <a:solidFill>
                  <a:srgbClr val="FFC000"/>
                </a:solidFill>
                <a:effectLst/>
                <a:uLnTx/>
                <a:uFillTx/>
                <a:latin typeface="Georgia" pitchFamily="18" charset="0"/>
                <a:ea typeface="Tahoma" pitchFamily="34" charset="0"/>
                <a:cs typeface="Tahoma" pitchFamily="34" charset="0"/>
              </a:rPr>
              <a:t>sin all around them</a:t>
            </a:r>
            <a:r>
              <a:rPr kumimoji="0" lang="en-US" sz="3000" b="0" i="0" u="none"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lang="en-US" sz="3000" baseline="0" dirty="0" smtClean="0">
                <a:solidFill>
                  <a:schemeClr val="bg1"/>
                </a:solidFill>
                <a:latin typeface="Georgia" pitchFamily="18" charset="0"/>
                <a:ea typeface="Tahoma" pitchFamily="34" charset="0"/>
                <a:cs typeface="Tahoma" pitchFamily="34" charset="0"/>
              </a:rPr>
              <a:t>Literally?</a:t>
            </a:r>
            <a:r>
              <a:rPr lang="en-US" sz="3000" dirty="0" smtClean="0">
                <a:solidFill>
                  <a:schemeClr val="bg1"/>
                </a:solidFill>
                <a:latin typeface="Georgia" pitchFamily="18" charset="0"/>
                <a:ea typeface="Tahoma" pitchFamily="34" charset="0"/>
                <a:cs typeface="Tahoma" pitchFamily="34" charset="0"/>
              </a:rPr>
              <a:t> (</a:t>
            </a:r>
            <a:r>
              <a:rPr lang="en-US" sz="3000" u="sng" dirty="0" smtClean="0">
                <a:solidFill>
                  <a:srgbClr val="FFC000"/>
                </a:solidFill>
                <a:latin typeface="Georgia" pitchFamily="18" charset="0"/>
                <a:ea typeface="Tahoma" pitchFamily="34" charset="0"/>
                <a:cs typeface="Tahoma" pitchFamily="34" charset="0"/>
              </a:rPr>
              <a:t>lies from birth</a:t>
            </a:r>
            <a:r>
              <a:rPr lang="en-US" sz="3000" dirty="0" smtClean="0">
                <a:solidFill>
                  <a:schemeClr val="bg1"/>
                </a:solidFill>
                <a:latin typeface="Georgia" pitchFamily="18" charset="0"/>
                <a:ea typeface="Tahoma" pitchFamily="34" charset="0"/>
                <a:cs typeface="Tahoma" pitchFamily="34" charset="0"/>
              </a:rPr>
              <a:t>, </a:t>
            </a:r>
            <a:r>
              <a:rPr lang="en-US" sz="3000" u="sng" dirty="0" smtClean="0">
                <a:solidFill>
                  <a:srgbClr val="FFC000"/>
                </a:solidFill>
                <a:latin typeface="Georgia" pitchFamily="18" charset="0"/>
                <a:ea typeface="Tahoma" pitchFamily="34" charset="0"/>
                <a:cs typeface="Tahoma" pitchFamily="34" charset="0"/>
              </a:rPr>
              <a:t>break their teeth</a:t>
            </a:r>
            <a:r>
              <a:rPr lang="en-US" sz="3000" dirty="0" smtClean="0">
                <a:solidFill>
                  <a:schemeClr val="bg1"/>
                </a:solidFill>
                <a:latin typeface="Georgia" pitchFamily="18" charset="0"/>
                <a:ea typeface="Tahoma" pitchFamily="34" charset="0"/>
                <a:cs typeface="Tahoma" pitchFamily="34" charset="0"/>
              </a:rPr>
              <a:t>?)</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Point? (a </a:t>
            </a:r>
            <a:r>
              <a:rPr kumimoji="0" lang="en-US" sz="3000" b="0" i="0" u="sng"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wicked</a:t>
            </a:r>
            <a:r>
              <a:rPr kumimoji="0" lang="en-US" sz="3000" b="0" i="0" u="sng" strike="noStrike" kern="1200" cap="none" spc="0" normalizeH="0" noProof="0" dirty="0" smtClean="0">
                <a:ln>
                  <a:noFill/>
                </a:ln>
                <a:solidFill>
                  <a:srgbClr val="FFC000"/>
                </a:solidFill>
                <a:effectLst/>
                <a:uLnTx/>
                <a:uFillTx/>
                <a:latin typeface="Georgia" pitchFamily="18" charset="0"/>
                <a:ea typeface="Tahoma" pitchFamily="34" charset="0"/>
                <a:cs typeface="Tahoma" pitchFamily="34" charset="0"/>
              </a:rPr>
              <a:t> people</a:t>
            </a:r>
            <a:r>
              <a:rPr kumimoji="0" lang="en-US" sz="3000" b="0" i="0" u="none"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 who have chosen sin)</a:t>
            </a:r>
            <a:endParaRPr kumimoji="0" lang="en-US" sz="30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a:xfrm>
            <a:off x="381000" y="1676400"/>
            <a:ext cx="8534400" cy="3352800"/>
          </a:xfrm>
        </p:spPr>
        <p:txBody>
          <a:bodyPr>
            <a:normAutofit/>
          </a:bodyPr>
          <a:lstStyle/>
          <a:p>
            <a:pPr>
              <a:lnSpc>
                <a:spcPts val="2800"/>
              </a:lnSpc>
            </a:pPr>
            <a:r>
              <a:rPr lang="en-US" sz="2600" baseline="30000" dirty="0" smtClean="0"/>
              <a:t>1</a:t>
            </a:r>
            <a:r>
              <a:rPr lang="en-US" sz="2600" dirty="0" smtClean="0"/>
              <a:t>And you </a:t>
            </a:r>
            <a:r>
              <a:rPr lang="en-US" sz="2600" i="1" dirty="0" smtClean="0"/>
              <a:t>He made alive,</a:t>
            </a:r>
            <a:r>
              <a:rPr lang="en-US" sz="2600" dirty="0" smtClean="0"/>
              <a:t> who were dead in trespasses and sins, ,  </a:t>
            </a:r>
            <a:r>
              <a:rPr lang="en-US" sz="2600" baseline="30000" dirty="0" smtClean="0"/>
              <a:t>2 </a:t>
            </a:r>
            <a:r>
              <a:rPr lang="en-US" sz="2600" dirty="0" smtClean="0"/>
              <a:t>in which you once walked according to the course of this world, according to the prince of the power of the air, the spirit who now works in the sons of disobedience, </a:t>
            </a:r>
            <a:r>
              <a:rPr lang="en-US" sz="2600" baseline="30000" dirty="0" smtClean="0"/>
              <a:t>3 </a:t>
            </a:r>
            <a:r>
              <a:rPr lang="en-US" sz="2600" dirty="0" smtClean="0"/>
              <a:t>among whom also we all once conducted ourselves in the lusts of our flesh, fulfilling the desires of the flesh and of the mind, and were by nature children of wrath, just as the others.</a:t>
            </a:r>
          </a:p>
          <a:p>
            <a:pPr>
              <a:lnSpc>
                <a:spcPts val="2800"/>
              </a:lnSpc>
            </a:pPr>
            <a:endParaRPr lang="en-US" sz="2800" dirty="0"/>
          </a:p>
        </p:txBody>
      </p:sp>
      <p:sp>
        <p:nvSpPr>
          <p:cNvPr id="5" name="Content Placeholder 2"/>
          <p:cNvSpPr txBox="1">
            <a:spLocks/>
          </p:cNvSpPr>
          <p:nvPr/>
        </p:nvSpPr>
        <p:spPr>
          <a:xfrm>
            <a:off x="609600" y="4800600"/>
            <a:ext cx="8229600" cy="1524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kumimoji="0" lang="en-US" sz="3000" b="0" i="0" u="sng"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Dead in sin </a:t>
            </a:r>
            <a:r>
              <a:rPr kumimoji="0" lang="en-US" sz="3000" b="0" i="0"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(but God made them alive)</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kumimoji="0" lang="en-US" sz="3000" b="0" i="0"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By</a:t>
            </a:r>
            <a:r>
              <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 </a:t>
            </a:r>
            <a:r>
              <a:rPr kumimoji="0" lang="en-US" sz="3000" b="0" i="0" u="sng" strike="noStrike" kern="1200" cap="none" spc="0" normalizeH="0" noProof="0" dirty="0" smtClean="0">
                <a:ln>
                  <a:noFill/>
                </a:ln>
                <a:solidFill>
                  <a:srgbClr val="FFC000"/>
                </a:solidFill>
                <a:effectLst/>
                <a:uLnTx/>
                <a:uFillTx/>
                <a:latin typeface="Georgia" pitchFamily="18" charset="0"/>
                <a:ea typeface="Tahoma" pitchFamily="34" charset="0"/>
                <a:cs typeface="Tahoma" pitchFamily="34" charset="0"/>
              </a:rPr>
              <a:t>nature</a:t>
            </a:r>
            <a:r>
              <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 children of wrath (a nature they were </a:t>
            </a:r>
            <a:r>
              <a:rPr kumimoji="0" lang="en-US" sz="3000" b="0" i="0" u="sng" strike="noStrike" kern="1200" cap="none" spc="0" normalizeH="0" noProof="0" dirty="0" smtClean="0">
                <a:ln>
                  <a:noFill/>
                </a:ln>
                <a:solidFill>
                  <a:srgbClr val="FFC000"/>
                </a:solidFill>
                <a:effectLst/>
                <a:uLnTx/>
                <a:uFillTx/>
                <a:latin typeface="Georgia" pitchFamily="18" charset="0"/>
                <a:ea typeface="Tahoma" pitchFamily="34" charset="0"/>
                <a:cs typeface="Tahoma" pitchFamily="34" charset="0"/>
              </a:rPr>
              <a:t>born with </a:t>
            </a:r>
            <a:r>
              <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or a </a:t>
            </a:r>
            <a:r>
              <a:rPr kumimoji="0" lang="en-US" sz="3000" b="0" i="0" u="sng" strike="noStrike" kern="1200" cap="none" spc="0" normalizeH="0" noProof="0" dirty="0" smtClean="0">
                <a:ln>
                  <a:noFill/>
                </a:ln>
                <a:solidFill>
                  <a:srgbClr val="FFC000"/>
                </a:solidFill>
                <a:effectLst/>
                <a:uLnTx/>
                <a:uFillTx/>
                <a:latin typeface="Georgia" pitchFamily="18" charset="0"/>
                <a:ea typeface="Tahoma" pitchFamily="34" charset="0"/>
                <a:cs typeface="Tahoma" pitchFamily="34" charset="0"/>
              </a:rPr>
              <a:t>nature they chose</a:t>
            </a:r>
            <a:r>
              <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a:xfrm>
            <a:off x="381000" y="1676400"/>
            <a:ext cx="8534400" cy="1752600"/>
          </a:xfrm>
        </p:spPr>
        <p:txBody>
          <a:bodyPr>
            <a:normAutofit/>
          </a:bodyPr>
          <a:lstStyle/>
          <a:p>
            <a:pPr>
              <a:lnSpc>
                <a:spcPts val="2800"/>
              </a:lnSpc>
            </a:pPr>
            <a:r>
              <a:rPr lang="en-US" sz="2800" baseline="30000" dirty="0" smtClean="0"/>
              <a:t>4 </a:t>
            </a:r>
            <a:r>
              <a:rPr lang="en-US" sz="2800" dirty="0" smtClean="0"/>
              <a:t>But God, who is rich in mercy, because of His great love with which He loved us, </a:t>
            </a:r>
            <a:r>
              <a:rPr lang="en-US" sz="2800" baseline="30000" dirty="0" smtClean="0"/>
              <a:t>5 </a:t>
            </a:r>
            <a:r>
              <a:rPr lang="en-US" sz="2800" dirty="0" smtClean="0"/>
              <a:t>even when we were dead in trespasses, made us alive together with Christ (by grace you have been saved), </a:t>
            </a:r>
            <a:endParaRPr lang="en-US" sz="2800" dirty="0"/>
          </a:p>
        </p:txBody>
      </p:sp>
      <p:sp>
        <p:nvSpPr>
          <p:cNvPr id="5" name="Content Placeholder 2"/>
          <p:cNvSpPr txBox="1">
            <a:spLocks/>
          </p:cNvSpPr>
          <p:nvPr/>
        </p:nvSpPr>
        <p:spPr>
          <a:xfrm>
            <a:off x="457200" y="3429000"/>
            <a:ext cx="8229600" cy="2133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kumimoji="0" lang="en-US" sz="3000" b="0" i="0"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We</a:t>
            </a:r>
            <a:r>
              <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rPr>
              <a:t> chose to sin, but we have a God who still loves us ..</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lang="en-US" sz="3000" dirty="0" smtClean="0">
                <a:solidFill>
                  <a:srgbClr val="FFC000"/>
                </a:solidFill>
                <a:latin typeface="Georgia" pitchFamily="18" charset="0"/>
                <a:ea typeface="Tahoma" pitchFamily="34" charset="0"/>
                <a:cs typeface="Tahoma" pitchFamily="34" charset="0"/>
              </a:rPr>
              <a:t>Vs 10</a:t>
            </a:r>
            <a:r>
              <a:rPr lang="en-US" sz="3000" dirty="0" smtClean="0">
                <a:solidFill>
                  <a:schemeClr val="bg1"/>
                </a:solidFill>
                <a:latin typeface="Georgia" pitchFamily="18" charset="0"/>
                <a:ea typeface="Tahoma" pitchFamily="34" charset="0"/>
                <a:cs typeface="Tahoma" pitchFamily="34" charset="0"/>
              </a:rPr>
              <a:t> </a:t>
            </a:r>
            <a:r>
              <a:rPr lang="en-US" sz="3000" u="sng" dirty="0" smtClean="0">
                <a:solidFill>
                  <a:srgbClr val="FFC000"/>
                </a:solidFill>
                <a:latin typeface="Georgia" pitchFamily="18" charset="0"/>
                <a:ea typeface="Tahoma" pitchFamily="34" charset="0"/>
                <a:cs typeface="Tahoma" pitchFamily="34" charset="0"/>
              </a:rPr>
              <a:t>Good works </a:t>
            </a:r>
            <a:r>
              <a:rPr lang="en-US" sz="3000" dirty="0" smtClean="0">
                <a:solidFill>
                  <a:schemeClr val="bg1"/>
                </a:solidFill>
                <a:latin typeface="Georgia" pitchFamily="18" charset="0"/>
                <a:ea typeface="Tahoma" pitchFamily="34" charset="0"/>
                <a:cs typeface="Tahoma" pitchFamily="34" charset="0"/>
              </a:rPr>
              <a:t>we were </a:t>
            </a:r>
            <a:r>
              <a:rPr lang="en-US" sz="3000" u="sng" dirty="0" smtClean="0">
                <a:solidFill>
                  <a:srgbClr val="FFC000"/>
                </a:solidFill>
                <a:latin typeface="Georgia" pitchFamily="18" charset="0"/>
                <a:ea typeface="Tahoma" pitchFamily="34" charset="0"/>
                <a:cs typeface="Tahoma" pitchFamily="34" charset="0"/>
              </a:rPr>
              <a:t>created to walk in</a:t>
            </a:r>
          </a:p>
          <a:p>
            <a:pPr marL="342900" marR="0" lvl="0" indent="-342900" algn="l" defTabSz="914400" rtl="0" eaLnBrk="1" fontAlgn="auto" latinLnBrk="0" hangingPunct="1">
              <a:lnSpc>
                <a:spcPts val="2800"/>
              </a:lnSpc>
              <a:spcBef>
                <a:spcPct val="20000"/>
              </a:spcBef>
              <a:spcAft>
                <a:spcPts val="0"/>
              </a:spcAft>
              <a:buClrTx/>
              <a:buSzTx/>
              <a:buFont typeface="Arial" pitchFamily="34" charset="0"/>
              <a:buChar char="•"/>
              <a:tabLst/>
              <a:defRPr/>
            </a:pPr>
            <a:r>
              <a:rPr lang="en-US" sz="3000" dirty="0" smtClean="0">
                <a:solidFill>
                  <a:schemeClr val="bg1"/>
                </a:solidFill>
                <a:latin typeface="Georgia" pitchFamily="18" charset="0"/>
                <a:ea typeface="Tahoma" pitchFamily="34" charset="0"/>
                <a:cs typeface="Tahoma" pitchFamily="34" charset="0"/>
              </a:rPr>
              <a:t>We have a </a:t>
            </a:r>
            <a:r>
              <a:rPr lang="en-US" sz="3000" u="sng" dirty="0" smtClean="0">
                <a:solidFill>
                  <a:srgbClr val="FFC000"/>
                </a:solidFill>
                <a:latin typeface="Georgia" pitchFamily="18" charset="0"/>
                <a:ea typeface="Tahoma" pitchFamily="34" charset="0"/>
                <a:cs typeface="Tahoma" pitchFamily="34" charset="0"/>
              </a:rPr>
              <a:t>choice</a:t>
            </a:r>
            <a:r>
              <a:rPr lang="en-US" sz="3000" dirty="0" smtClean="0">
                <a:solidFill>
                  <a:schemeClr val="bg1"/>
                </a:solidFill>
                <a:latin typeface="Georgia" pitchFamily="18" charset="0"/>
                <a:ea typeface="Tahoma" pitchFamily="34" charset="0"/>
                <a:cs typeface="Tahoma" pitchFamily="34" charset="0"/>
              </a:rPr>
              <a:t>.. </a:t>
            </a:r>
            <a:endParaRPr kumimoji="0" lang="en-US" sz="3000" b="0" i="0" strike="noStrike" kern="1200" cap="none" spc="0" normalizeH="0" noProof="0" dirty="0" smtClean="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5..</a:t>
            </a:r>
            <a:endParaRPr lang="en-US" dirty="0"/>
          </a:p>
        </p:txBody>
      </p:sp>
      <p:sp>
        <p:nvSpPr>
          <p:cNvPr id="3" name="Content Placeholder 2"/>
          <p:cNvSpPr>
            <a:spLocks noGrp="1"/>
          </p:cNvSpPr>
          <p:nvPr>
            <p:ph idx="1"/>
          </p:nvPr>
        </p:nvSpPr>
        <p:spPr>
          <a:xfrm>
            <a:off x="381000" y="1676400"/>
            <a:ext cx="8534400" cy="3124200"/>
          </a:xfrm>
        </p:spPr>
        <p:txBody>
          <a:bodyPr>
            <a:normAutofit/>
          </a:bodyPr>
          <a:lstStyle/>
          <a:p>
            <a:pPr>
              <a:lnSpc>
                <a:spcPts val="2800"/>
              </a:lnSpc>
            </a:pPr>
            <a:r>
              <a:rPr lang="en-US" sz="2600" baseline="30000" dirty="0" smtClean="0"/>
              <a:t>12  </a:t>
            </a:r>
            <a:r>
              <a:rPr lang="en-US" sz="2600" dirty="0" smtClean="0"/>
              <a:t>Therefore, just as </a:t>
            </a:r>
            <a:r>
              <a:rPr lang="en-US" sz="2600" u="sng" dirty="0" smtClean="0">
                <a:solidFill>
                  <a:srgbClr val="FFC000"/>
                </a:solidFill>
              </a:rPr>
              <a:t>through one man sin entered the world</a:t>
            </a:r>
            <a:r>
              <a:rPr lang="en-US" sz="2600" dirty="0" smtClean="0"/>
              <a:t>, and death through sin, and thus </a:t>
            </a:r>
            <a:r>
              <a:rPr lang="en-US" sz="2600" u="sng" dirty="0" smtClean="0"/>
              <a:t>death spread to all men</a:t>
            </a:r>
            <a:r>
              <a:rPr lang="en-US" sz="2600" dirty="0" smtClean="0"/>
              <a:t>, </a:t>
            </a:r>
            <a:r>
              <a:rPr lang="en-US" sz="2600" u="sng" dirty="0" smtClean="0">
                <a:solidFill>
                  <a:srgbClr val="FFC000"/>
                </a:solidFill>
              </a:rPr>
              <a:t>because all sinned</a:t>
            </a:r>
            <a:r>
              <a:rPr lang="en-US" sz="2600" dirty="0" smtClean="0"/>
              <a:t>— </a:t>
            </a:r>
            <a:r>
              <a:rPr lang="en-US" sz="2600" baseline="30000" dirty="0" smtClean="0"/>
              <a:t>13 </a:t>
            </a:r>
            <a:r>
              <a:rPr lang="en-US" sz="2600" dirty="0" smtClean="0"/>
              <a:t>(For until the law sin was in the world, but sin is not imputed when there is no law. </a:t>
            </a:r>
            <a:r>
              <a:rPr lang="en-US" sz="2600" baseline="30000" dirty="0" smtClean="0"/>
              <a:t>14 </a:t>
            </a:r>
            <a:r>
              <a:rPr lang="en-US" sz="2600" dirty="0" smtClean="0"/>
              <a:t>Nevertheless death reigned from Adam to Moses, even </a:t>
            </a:r>
            <a:r>
              <a:rPr lang="en-US" sz="2600" u="sng" dirty="0" smtClean="0">
                <a:solidFill>
                  <a:srgbClr val="FFC000"/>
                </a:solidFill>
              </a:rPr>
              <a:t>over those who had not sinned according to the likeness of the transgression of Adam</a:t>
            </a:r>
            <a:r>
              <a:rPr lang="en-US" sz="2600" dirty="0" smtClean="0"/>
              <a:t>, who is a type of Him who was to come.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2153</TotalTime>
  <Words>431</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Are We Born with Sin?</vt:lpstr>
      <vt:lpstr>Why this matters..</vt:lpstr>
      <vt:lpstr>Options..</vt:lpstr>
      <vt:lpstr>Psalm 51..</vt:lpstr>
      <vt:lpstr>Psalm 51..</vt:lpstr>
      <vt:lpstr>Psalm 58..</vt:lpstr>
      <vt:lpstr>Ephesians 2..</vt:lpstr>
      <vt:lpstr>Ephesians 2..</vt:lpstr>
      <vt:lpstr>Romans 5..</vt:lpstr>
      <vt:lpstr>Romans 5..</vt:lpstr>
      <vt:lpstr>Understanding sin..</vt:lpstr>
      <vt:lpstr>Things that are clear..</vt:lpstr>
      <vt:lpstr>Are We Born with Sin?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54</cp:revision>
  <dcterms:created xsi:type="dcterms:W3CDTF">2015-10-04T04:19:18Z</dcterms:created>
  <dcterms:modified xsi:type="dcterms:W3CDTF">2016-10-24T16:32:49Z</dcterms:modified>
</cp:coreProperties>
</file>