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93" r:id="rId3"/>
    <p:sldId id="275" r:id="rId4"/>
    <p:sldId id="274" r:id="rId5"/>
    <p:sldId id="276" r:id="rId6"/>
    <p:sldId id="277" r:id="rId7"/>
    <p:sldId id="278" r:id="rId8"/>
    <p:sldId id="279" r:id="rId9"/>
    <p:sldId id="281" r:id="rId10"/>
    <p:sldId id="280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48A"/>
    <a:srgbClr val="B1A777"/>
    <a:srgbClr val="B9B085"/>
    <a:srgbClr val="A79C65"/>
    <a:srgbClr val="B4AD82"/>
    <a:srgbClr val="A19863"/>
    <a:srgbClr val="B6AD80"/>
    <a:srgbClr val="BFB1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82" autoAdjust="0"/>
    <p:restoredTop sz="94660"/>
  </p:normalViewPr>
  <p:slideViewPr>
    <p:cSldViewPr>
      <p:cViewPr varScale="1">
        <p:scale>
          <a:sx n="90" d="100"/>
          <a:sy n="90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0F3A5-80EC-43FD-B3F6-CD459C5DA163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B4BD2-4B58-4DB6-BB10-B5427A540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B4BD2-4B58-4DB6-BB10-B5427A5405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B4BD2-4B58-4DB6-BB10-B5427A5405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B4BD2-4B58-4DB6-BB10-B5427A54053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685800"/>
            <a:ext cx="7772400" cy="10668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150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rk-blue-background 02.jpg"/>
          <p:cNvPicPr>
            <a:picLocks noChangeAspect="1"/>
          </p:cNvPicPr>
          <p:nvPr userDrawn="1"/>
        </p:nvPicPr>
        <p:blipFill>
          <a:blip r:embed="rId9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-2" y="0"/>
            <a:ext cx="9144002" cy="68579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5" name="Picture 4" descr="strength with God.jpg"/>
          <p:cNvPicPr>
            <a:picLocks noChangeAspect="1"/>
          </p:cNvPicPr>
          <p:nvPr userDrawn="1"/>
        </p:nvPicPr>
        <p:blipFill>
          <a:blip r:embed="rId10" cstate="print">
            <a:lum bright="-5000" contrast="10000"/>
          </a:blip>
          <a:stretch>
            <a:fillRect/>
          </a:stretch>
        </p:blipFill>
        <p:spPr>
          <a:xfrm>
            <a:off x="0" y="1676400"/>
            <a:ext cx="9144000" cy="4495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524000"/>
            <a:ext cx="9144000" cy="46482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FFC000"/>
          </a:solidFill>
          <a:latin typeface="Georgia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lue-background 02.jpg"/>
          <p:cNvPicPr>
            <a:picLocks noChangeAspect="1"/>
          </p:cNvPicPr>
          <p:nvPr/>
        </p:nvPicPr>
        <p:blipFill>
          <a:blip r:embed="rId2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Strengthened 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the 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Power 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God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762000"/>
          </a:xfrm>
        </p:spPr>
        <p:txBody>
          <a:bodyPr/>
          <a:lstStyle/>
          <a:p>
            <a:r>
              <a:rPr lang="en-US" dirty="0" smtClean="0"/>
              <a:t>Ephesians 3:13-21</a:t>
            </a:r>
            <a:endParaRPr lang="en-US" dirty="0"/>
          </a:p>
        </p:txBody>
      </p:sp>
      <p:pic>
        <p:nvPicPr>
          <p:cNvPr id="5" name="Picture 4" descr="strength with G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God strengthens us with power through His Spirit..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3200" dirty="0" err="1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Dunamis</a:t>
            </a:r>
            <a:r>
              <a:rPr lang="en-US" sz="2800" i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r>
              <a:rPr 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(power, might, strength, ability)</a:t>
            </a:r>
          </a:p>
          <a:p>
            <a:pPr lvl="1"/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Rom 1:16 the gospel</a:t>
            </a:r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power of God </a:t>
            </a:r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unto salvation..</a:t>
            </a:r>
          </a:p>
          <a:p>
            <a:pPr lvl="1"/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</a:t>
            </a:r>
            <a:r>
              <a:rPr lang="en-US" sz="2600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4:7</a:t>
            </a:r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treasure in earthen vessels.. this 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all-surpassing power </a:t>
            </a:r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from God</a:t>
            </a:r>
          </a:p>
          <a:p>
            <a:pPr lvl="1"/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Tim 1:7 </a:t>
            </a:r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God has not given us a spirit of fear, but of 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power</a:t>
            </a:r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of love and of a sound mind.</a:t>
            </a:r>
          </a:p>
          <a:p>
            <a:pPr lvl="1"/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 1:10-11 </a:t>
            </a:r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bearing fruit in every good work, 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being strengthened with all power</a:t>
            </a:r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according to 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 glorious might</a:t>
            </a:r>
            <a:r>
              <a:rPr lang="en-US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..</a:t>
            </a:r>
            <a:endParaRPr lang="en-US" sz="2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-turismo-6-maclaren-mp4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rcRect t="16250"/>
          <a:stretch>
            <a:fillRect/>
          </a:stretch>
        </p:blipFill>
        <p:spPr>
          <a:xfrm>
            <a:off x="0" y="1752600"/>
            <a:ext cx="9144000" cy="4451279"/>
          </a:xfrm>
          <a:prstGeom prst="rect">
            <a:avLst/>
          </a:prstGeom>
        </p:spPr>
      </p:pic>
      <p:pic>
        <p:nvPicPr>
          <p:cNvPr id="6" name="Picture 5" descr="Ephesians-Title-Image.jpg"/>
          <p:cNvPicPr>
            <a:picLocks noChangeAspect="1"/>
          </p:cNvPicPr>
          <p:nvPr/>
        </p:nvPicPr>
        <p:blipFill>
          <a:blip r:embed="rId3" cstate="print">
            <a:lum bright="-13000" contrast="10000"/>
          </a:blip>
          <a:srcRect l="21094" t="32500" r="21797" b="38750"/>
          <a:stretch>
            <a:fillRect/>
          </a:stretch>
        </p:blipFill>
        <p:spPr>
          <a:xfrm>
            <a:off x="0" y="0"/>
            <a:ext cx="5222335" cy="1752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solidFill>
            <a:schemeClr val="tx1">
              <a:alpha val="4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 1-3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riches we have in Christ</a:t>
            </a:r>
          </a:p>
          <a:p>
            <a:pPr lvl="1"/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spiritual blessings</a:t>
            </a:r>
          </a:p>
          <a:p>
            <a:pPr lvl="1"/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Riches of His grace</a:t>
            </a:r>
          </a:p>
          <a:p>
            <a:pPr lvl="1"/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Inheritance with saints</a:t>
            </a:r>
          </a:p>
          <a:p>
            <a:pPr lvl="1"/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Salvation, new life</a:t>
            </a:r>
          </a:p>
          <a:p>
            <a:pPr lvl="1"/>
            <a:r>
              <a:rPr lang="en-U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Heavenly realm in Christ</a:t>
            </a:r>
            <a:endParaRPr lang="en-US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  <a:solidFill>
            <a:schemeClr val="tx1">
              <a:alpha val="4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Eph 4-6</a:t>
            </a:r>
            <a:r>
              <a:rPr lang="en-US" dirty="0" smtClean="0"/>
              <a:t> </a:t>
            </a:r>
            <a:r>
              <a:rPr lang="en-US" u="sng" dirty="0" smtClean="0"/>
              <a:t>How to apply what we have </a:t>
            </a:r>
          </a:p>
          <a:p>
            <a:pPr lvl="1"/>
            <a:r>
              <a:rPr lang="en-US" sz="2200" dirty="0" smtClean="0"/>
              <a:t>Walk in unity</a:t>
            </a:r>
          </a:p>
          <a:p>
            <a:pPr lvl="1"/>
            <a:r>
              <a:rPr lang="en-US" sz="2200" dirty="0" smtClean="0"/>
              <a:t>Serve in the body</a:t>
            </a:r>
          </a:p>
          <a:p>
            <a:pPr lvl="1"/>
            <a:r>
              <a:rPr lang="en-US" sz="2200" dirty="0" smtClean="0"/>
              <a:t>Put on the new man</a:t>
            </a:r>
          </a:p>
          <a:p>
            <a:pPr lvl="1"/>
            <a:r>
              <a:rPr lang="en-US" sz="2200" dirty="0" smtClean="0"/>
              <a:t>Marriage and family</a:t>
            </a:r>
          </a:p>
          <a:p>
            <a:pPr lvl="1"/>
            <a:r>
              <a:rPr lang="en-US" sz="2200" dirty="0" smtClean="0"/>
              <a:t>Put on armor of God </a:t>
            </a:r>
            <a:endParaRPr lang="en-US" sz="220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5867400"/>
            <a:ext cx="8229600" cy="762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Powerful racing engine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Mclaren-570S-interior.jpg"/>
          <p:cNvPicPr>
            <a:picLocks noChangeAspect="1"/>
          </p:cNvPicPr>
          <p:nvPr/>
        </p:nvPicPr>
        <p:blipFill>
          <a:blip r:embed="rId3" cstate="print">
            <a:lum bright="-5000" contrast="10000"/>
          </a:blip>
          <a:srcRect t="13235"/>
          <a:stretch>
            <a:fillRect/>
          </a:stretch>
        </p:blipFill>
        <p:spPr>
          <a:xfrm>
            <a:off x="0" y="1610455"/>
            <a:ext cx="9144000" cy="4561745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381000" y="5791200"/>
            <a:ext cx="8229600" cy="762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3:16-21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How to 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Turn 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on the ignition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Ephesians-Title-Image.jpg"/>
          <p:cNvPicPr>
            <a:picLocks noChangeAspect="1"/>
          </p:cNvPicPr>
          <p:nvPr/>
        </p:nvPicPr>
        <p:blipFill>
          <a:blip r:embed="rId4" cstate="print">
            <a:lum bright="-13000" contrast="10000"/>
          </a:blip>
          <a:srcRect l="21094" t="32500" r="21797" b="38750"/>
          <a:stretch>
            <a:fillRect/>
          </a:stretch>
        </p:blipFill>
        <p:spPr>
          <a:xfrm>
            <a:off x="0" y="0"/>
            <a:ext cx="5222335" cy="1752600"/>
          </a:xfrm>
          <a:prstGeom prst="rect">
            <a:avLst/>
          </a:prstGeo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381000" y="1828800"/>
            <a:ext cx="8458200" cy="19812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Eph 4-6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 Applying what we have ..</a:t>
            </a:r>
          </a:p>
          <a:p>
            <a:pPr marL="800100" lvl="1" indent="-342900"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  <a:latin typeface="Georgia" pitchFamily="18" charset="0"/>
              </a:rPr>
              <a:t>3:16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 that He would grant you, according to the riches of His glory, to be strengthened with power through His Spirit in the inner man</a:t>
            </a:r>
            <a:r>
              <a:rPr lang="en-US" sz="3600" dirty="0" smtClean="0"/>
              <a:t>,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inner man..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ts val="34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2 </a:t>
            </a:r>
            <a:r>
              <a:rPr lang="en-US" sz="3200" dirty="0" err="1" smtClean="0">
                <a:solidFill>
                  <a:srgbClr val="FFC000"/>
                </a:solidFill>
              </a:rPr>
              <a:t>Cor</a:t>
            </a:r>
            <a:r>
              <a:rPr lang="en-US" sz="3200" dirty="0" smtClean="0">
                <a:solidFill>
                  <a:srgbClr val="FFC000"/>
                </a:solidFill>
              </a:rPr>
              <a:t> 4:16</a:t>
            </a:r>
            <a:r>
              <a:rPr lang="en-US" sz="3200" dirty="0" smtClean="0"/>
              <a:t> Even though our outward </a:t>
            </a:r>
            <a:r>
              <a:rPr lang="en-US" sz="3200" i="1" dirty="0" smtClean="0"/>
              <a:t>man</a:t>
            </a:r>
            <a:r>
              <a:rPr lang="en-US" sz="3200" dirty="0" smtClean="0"/>
              <a:t> is perishing, yet </a:t>
            </a:r>
            <a:r>
              <a:rPr lang="en-US" sz="3200" dirty="0" smtClean="0">
                <a:solidFill>
                  <a:srgbClr val="FFC000"/>
                </a:solidFill>
              </a:rPr>
              <a:t>the inward man</a:t>
            </a:r>
            <a:r>
              <a:rPr lang="en-US" sz="3200" dirty="0" smtClean="0"/>
              <a:t> is being renewed day by day.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1 </a:t>
            </a:r>
            <a:r>
              <a:rPr lang="en-US" sz="3200" dirty="0" err="1" smtClean="0">
                <a:solidFill>
                  <a:srgbClr val="FFC000"/>
                </a:solidFill>
              </a:rPr>
              <a:t>Thess</a:t>
            </a:r>
            <a:r>
              <a:rPr lang="en-US" sz="3200" dirty="0" smtClean="0">
                <a:solidFill>
                  <a:srgbClr val="FFC000"/>
                </a:solidFill>
              </a:rPr>
              <a:t> 5:23</a:t>
            </a:r>
            <a:r>
              <a:rPr lang="en-US" sz="3200" dirty="0" smtClean="0"/>
              <a:t> may your </a:t>
            </a:r>
            <a:r>
              <a:rPr lang="en-US" sz="3200" dirty="0" smtClean="0">
                <a:solidFill>
                  <a:srgbClr val="FFC000"/>
                </a:solidFill>
              </a:rPr>
              <a:t>whole spirit, soul, and body </a:t>
            </a:r>
            <a:r>
              <a:rPr lang="en-US" sz="3200" dirty="0" smtClean="0"/>
              <a:t>be preserved blameless at the coming of our Lord Jesus Christ.</a:t>
            </a:r>
          </a:p>
          <a:p>
            <a:r>
              <a:rPr lang="en-US" sz="3000" dirty="0" smtClean="0">
                <a:solidFill>
                  <a:srgbClr val="FFC000"/>
                </a:solidFill>
              </a:rPr>
              <a:t>2 </a:t>
            </a:r>
            <a:r>
              <a:rPr lang="en-US" sz="3000" dirty="0" err="1" smtClean="0">
                <a:solidFill>
                  <a:srgbClr val="FFC000"/>
                </a:solidFill>
              </a:rPr>
              <a:t>Cor</a:t>
            </a:r>
            <a:r>
              <a:rPr lang="en-US" sz="3000" dirty="0" smtClean="0">
                <a:solidFill>
                  <a:srgbClr val="FFC000"/>
                </a:solidFill>
              </a:rPr>
              <a:t> 12:9-10 </a:t>
            </a:r>
            <a:r>
              <a:rPr lang="en-US" sz="3200" dirty="0" smtClean="0"/>
              <a:t>Therefore most gladly I will rather boast in my infirmities, that the power of Christ may rest upon me. </a:t>
            </a:r>
            <a:r>
              <a:rPr lang="en-US" sz="3200" baseline="30000" dirty="0" smtClean="0"/>
              <a:t> </a:t>
            </a:r>
            <a:r>
              <a:rPr lang="en-US" sz="3200" dirty="0" smtClean="0"/>
              <a:t>Therefore I take pleasure in infirmities, in reproaches, in needs, in persecutions, in distresses, for Christ’s sake. For </a:t>
            </a:r>
            <a:r>
              <a:rPr lang="en-US" sz="3200" dirty="0" smtClean="0">
                <a:solidFill>
                  <a:srgbClr val="FFC000"/>
                </a:solidFill>
              </a:rPr>
              <a:t>when I am weak, then I am strong</a:t>
            </a:r>
            <a:r>
              <a:rPr lang="en-US" sz="3200" dirty="0" smtClean="0"/>
              <a:t>.</a:t>
            </a:r>
          </a:p>
          <a:p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1094" t="32500" r="21797" b="38750"/>
          <a:stretch>
            <a:fillRect/>
          </a:stretch>
        </p:blipFill>
        <p:spPr>
          <a:xfrm>
            <a:off x="0" y="0"/>
            <a:ext cx="5222335" cy="1752600"/>
          </a:xfrm>
          <a:prstGeom prst="rect">
            <a:avLst/>
          </a:prstGeom>
        </p:spPr>
      </p:pic>
      <p:pic>
        <p:nvPicPr>
          <p:cNvPr id="6" name="Picture 5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2500" t="57500" r="22500"/>
          <a:stretch>
            <a:fillRect/>
          </a:stretch>
        </p:blipFill>
        <p:spPr>
          <a:xfrm>
            <a:off x="0" y="1676400"/>
            <a:ext cx="9143999" cy="5181600"/>
          </a:xfrm>
          <a:prstGeom prst="rect">
            <a:avLst/>
          </a:prstGeom>
        </p:spPr>
      </p:pic>
      <p:pic>
        <p:nvPicPr>
          <p:cNvPr id="7" name="Picture 6" descr="NChwy_AustinMKra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Peaks of Paul’s prayer..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752600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Indwelling Christ</a:t>
            </a:r>
            <a:r>
              <a:rPr lang="en-US" sz="3000" dirty="0" smtClean="0"/>
              <a:t>..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Dwell (</a:t>
            </a:r>
            <a:r>
              <a:rPr lang="en-US" sz="2400" dirty="0" err="1" smtClean="0">
                <a:solidFill>
                  <a:srgbClr val="FFC000"/>
                </a:solidFill>
              </a:rPr>
              <a:t>kata</a:t>
            </a:r>
            <a:r>
              <a:rPr lang="en-US" sz="2400" dirty="0" smtClean="0">
                <a:solidFill>
                  <a:srgbClr val="FFC000"/>
                </a:solidFill>
              </a:rPr>
              <a:t> – </a:t>
            </a:r>
            <a:r>
              <a:rPr lang="en-US" sz="2400" dirty="0" err="1" smtClean="0">
                <a:solidFill>
                  <a:srgbClr val="FFC000"/>
                </a:solidFill>
              </a:rPr>
              <a:t>oikeo</a:t>
            </a:r>
            <a:r>
              <a:rPr lang="en-US" sz="2400" dirty="0" smtClean="0">
                <a:solidFill>
                  <a:srgbClr val="FFC000"/>
                </a:solidFill>
              </a:rPr>
              <a:t>) </a:t>
            </a:r>
            <a:r>
              <a:rPr lang="en-US" sz="2400" dirty="0" smtClean="0"/>
              <a:t> to live permanently, to settle down and abide, take up permanent abode</a:t>
            </a:r>
          </a:p>
        </p:txBody>
      </p:sp>
      <p:pic>
        <p:nvPicPr>
          <p:cNvPr id="14" name="Picture 13" descr="christ dwell in your he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429000"/>
            <a:ext cx="3099388" cy="2411257"/>
          </a:xfrm>
          <a:prstGeom prst="rect">
            <a:avLst/>
          </a:prstGeom>
        </p:spPr>
      </p:pic>
      <p:pic>
        <p:nvPicPr>
          <p:cNvPr id="15" name="Picture 14" descr="Christ at ho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429000"/>
            <a:ext cx="3200400" cy="2438400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457200" y="6019800"/>
            <a:ext cx="8229600" cy="5334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Christ will be at home in our hearts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 may dwell in your hearts through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36576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3000" dirty="0" smtClean="0">
                <a:solidFill>
                  <a:srgbClr val="FFC000"/>
                </a:solidFill>
              </a:rPr>
              <a:t>Romans 8:9-10 </a:t>
            </a:r>
            <a:r>
              <a:rPr lang="en-US" sz="2800" dirty="0" smtClean="0"/>
              <a:t>But you are not in the flesh but in the Spirit, </a:t>
            </a:r>
            <a:r>
              <a:rPr lang="en-US" sz="2800" dirty="0" smtClean="0">
                <a:solidFill>
                  <a:srgbClr val="FFC000"/>
                </a:solidFill>
              </a:rPr>
              <a:t>if indeed the Spirit of God dwells in you</a:t>
            </a:r>
            <a:r>
              <a:rPr lang="en-US" sz="2800" dirty="0" smtClean="0"/>
              <a:t>. Now if anyone does not have the Spirit of Christ, he is not His. And if Christ </a:t>
            </a:r>
            <a:r>
              <a:rPr lang="en-US" sz="2800" i="1" dirty="0" smtClean="0"/>
              <a:t>is</a:t>
            </a:r>
            <a:r>
              <a:rPr lang="en-US" sz="2800" dirty="0" smtClean="0"/>
              <a:t> in you, the body </a:t>
            </a:r>
            <a:r>
              <a:rPr lang="en-US" sz="2800" i="1" dirty="0" smtClean="0"/>
              <a:t>is</a:t>
            </a:r>
            <a:r>
              <a:rPr lang="en-US" sz="2800" dirty="0" smtClean="0"/>
              <a:t> dead because of sin, but the Spirit </a:t>
            </a:r>
            <a:r>
              <a:rPr lang="en-US" sz="2800" i="1" dirty="0" smtClean="0"/>
              <a:t>is</a:t>
            </a:r>
            <a:r>
              <a:rPr lang="en-US" sz="2800" dirty="0" smtClean="0"/>
              <a:t> life because of righteousness. </a:t>
            </a:r>
          </a:p>
          <a:p>
            <a:pPr lvl="1">
              <a:lnSpc>
                <a:spcPts val="27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John 15:4  </a:t>
            </a:r>
            <a:r>
              <a:rPr lang="en-US" sz="2400" dirty="0" smtClean="0"/>
              <a:t>Abide in me, and I in you</a:t>
            </a:r>
          </a:p>
          <a:p>
            <a:pPr lvl="1">
              <a:lnSpc>
                <a:spcPts val="27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1 John 4:13 </a:t>
            </a:r>
            <a:r>
              <a:rPr lang="en-US" sz="2400" dirty="0" smtClean="0"/>
              <a:t>By this we know that we abide in Him and He in us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1094" t="32500" r="21797" b="38750"/>
          <a:stretch>
            <a:fillRect/>
          </a:stretch>
        </p:blipFill>
        <p:spPr>
          <a:xfrm>
            <a:off x="0" y="0"/>
            <a:ext cx="5222335" cy="1752600"/>
          </a:xfrm>
          <a:prstGeom prst="rect">
            <a:avLst/>
          </a:prstGeom>
        </p:spPr>
      </p:pic>
      <p:pic>
        <p:nvPicPr>
          <p:cNvPr id="6" name="Picture 5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2500" t="57500" r="22500"/>
          <a:stretch>
            <a:fillRect/>
          </a:stretch>
        </p:blipFill>
        <p:spPr>
          <a:xfrm>
            <a:off x="1" y="1676400"/>
            <a:ext cx="9143999" cy="5181600"/>
          </a:xfrm>
          <a:prstGeom prst="rect">
            <a:avLst/>
          </a:prstGeom>
        </p:spPr>
      </p:pic>
      <p:pic>
        <p:nvPicPr>
          <p:cNvPr id="7" name="Picture 6" descr="NChwy_AustinMKra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Peaks of Paul’s prayer..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819400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Incomprehensible love</a:t>
            </a:r>
            <a:r>
              <a:rPr lang="en-US" sz="3000" dirty="0" smtClean="0"/>
              <a:t>..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3:17-18 </a:t>
            </a:r>
            <a:r>
              <a:rPr lang="en-US" sz="2400" dirty="0" smtClean="0"/>
              <a:t>being </a:t>
            </a:r>
            <a:r>
              <a:rPr lang="en-US" sz="2400" dirty="0" smtClean="0">
                <a:solidFill>
                  <a:srgbClr val="FFC000"/>
                </a:solidFill>
              </a:rPr>
              <a:t>rooted and grounded in love</a:t>
            </a:r>
            <a:r>
              <a:rPr lang="en-US" sz="2400" dirty="0" smtClean="0"/>
              <a:t>, </a:t>
            </a:r>
            <a:r>
              <a:rPr lang="en-US" sz="2400" baseline="30000" dirty="0" smtClean="0"/>
              <a:t> </a:t>
            </a:r>
            <a:r>
              <a:rPr lang="en-US" sz="2400" dirty="0" smtClean="0"/>
              <a:t>may be able to comprehend with all the saints what </a:t>
            </a:r>
            <a:r>
              <a:rPr lang="en-US" sz="2400" i="1" dirty="0" smtClean="0"/>
              <a:t>is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FFC000"/>
                </a:solidFill>
              </a:rPr>
              <a:t>width</a:t>
            </a:r>
            <a:r>
              <a:rPr lang="en-US" sz="2400" dirty="0" smtClean="0"/>
              <a:t> and l</a:t>
            </a:r>
            <a:r>
              <a:rPr lang="en-US" sz="2400" dirty="0" smtClean="0">
                <a:solidFill>
                  <a:srgbClr val="FFC000"/>
                </a:solidFill>
              </a:rPr>
              <a:t>ength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C000"/>
                </a:solidFill>
              </a:rPr>
              <a:t>depth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C000"/>
                </a:solidFill>
              </a:rPr>
              <a:t>height</a:t>
            </a:r>
            <a:r>
              <a:rPr lang="en-US" sz="2400" dirty="0" smtClean="0"/>
              <a:t>— to </a:t>
            </a:r>
            <a:r>
              <a:rPr lang="en-US" sz="2400" dirty="0" smtClean="0">
                <a:solidFill>
                  <a:srgbClr val="FFC000"/>
                </a:solidFill>
              </a:rPr>
              <a:t>know the love of Christ which passes knowledge</a:t>
            </a:r>
            <a:r>
              <a:rPr lang="en-US" sz="2400" dirty="0" smtClean="0"/>
              <a:t>..</a:t>
            </a:r>
          </a:p>
        </p:txBody>
      </p:sp>
      <p:pic>
        <p:nvPicPr>
          <p:cNvPr id="12" name="Picture 11" descr="love-god1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1981200" y="3810000"/>
            <a:ext cx="4393871" cy="2776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crosses-128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Christ in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191000"/>
          </a:xfrm>
          <a:solidFill>
            <a:schemeClr val="tx1">
              <a:alpha val="45000"/>
            </a:schemeClr>
          </a:solidFill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Love</a:t>
            </a:r>
            <a:r>
              <a:rPr lang="en-US" u="sng" dirty="0" smtClean="0"/>
              <a:t> will be </a:t>
            </a:r>
            <a:r>
              <a:rPr lang="en-US" u="sng" dirty="0" smtClean="0">
                <a:solidFill>
                  <a:srgbClr val="FFC000"/>
                </a:solidFill>
              </a:rPr>
              <a:t>characteristic</a:t>
            </a:r>
            <a:r>
              <a:rPr lang="en-US" u="sng" dirty="0" smtClean="0"/>
              <a:t> of your life</a:t>
            </a:r>
          </a:p>
          <a:p>
            <a:pPr lvl="1"/>
            <a:r>
              <a:rPr lang="en-US" dirty="0" smtClean="0"/>
              <a:t>You will comprehend His love because you will experience it personally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1 John 4:8; 20-21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Gal 5:22-23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John 13:34-35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1 </a:t>
            </a:r>
            <a:r>
              <a:rPr lang="en-US" dirty="0" err="1" smtClean="0">
                <a:solidFill>
                  <a:srgbClr val="FFC000"/>
                </a:solidFill>
              </a:rPr>
              <a:t>Cor</a:t>
            </a:r>
            <a:r>
              <a:rPr lang="en-US" dirty="0" smtClean="0">
                <a:solidFill>
                  <a:srgbClr val="FFC000"/>
                </a:solidFill>
              </a:rPr>
              <a:t> 13:4-8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2500" t="57500" r="22500"/>
          <a:stretch>
            <a:fillRect/>
          </a:stretch>
        </p:blipFill>
        <p:spPr>
          <a:xfrm>
            <a:off x="1" y="1676400"/>
            <a:ext cx="9143999" cy="5181600"/>
          </a:xfrm>
          <a:prstGeom prst="rect">
            <a:avLst/>
          </a:prstGeom>
        </p:spPr>
      </p:pic>
      <p:pic>
        <p:nvPicPr>
          <p:cNvPr id="13" name="Picture 12" descr="fullness-of-god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0" y="2286000"/>
            <a:ext cx="9080500" cy="4114800"/>
          </a:xfrm>
          <a:prstGeom prst="rect">
            <a:avLst/>
          </a:prstGeom>
        </p:spPr>
      </p:pic>
      <p:pic>
        <p:nvPicPr>
          <p:cNvPr id="4" name="Picture 3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1094" t="32500" r="21797" b="38750"/>
          <a:stretch>
            <a:fillRect/>
          </a:stretch>
        </p:blipFill>
        <p:spPr>
          <a:xfrm>
            <a:off x="0" y="0"/>
            <a:ext cx="5222335" cy="1752600"/>
          </a:xfrm>
          <a:prstGeom prst="rect">
            <a:avLst/>
          </a:prstGeom>
        </p:spPr>
      </p:pic>
      <p:pic>
        <p:nvPicPr>
          <p:cNvPr id="7" name="Picture 6" descr="NChwy_AustinMKra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Peaks of Paul’s prayer..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819400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The Fullness of God</a:t>
            </a:r>
            <a:r>
              <a:rPr lang="en-US" sz="3000" dirty="0" smtClean="0"/>
              <a:t>..</a:t>
            </a:r>
          </a:p>
          <a:p>
            <a:pPr lvl="1"/>
            <a:r>
              <a:rPr lang="en-US" sz="2400" dirty="0" smtClean="0"/>
              <a:t>We welcome Him so completely that He fills us and we become like Him.. </a:t>
            </a:r>
          </a:p>
          <a:p>
            <a:pPr lvl="1"/>
            <a:r>
              <a:rPr lang="en-US" sz="2400" dirty="0" smtClean="0"/>
              <a:t>Matt 5:48; 2 </a:t>
            </a:r>
            <a:r>
              <a:rPr lang="en-US" sz="2400" dirty="0" err="1" smtClean="0"/>
              <a:t>Cor</a:t>
            </a:r>
            <a:r>
              <a:rPr lang="en-US" sz="2400" dirty="0" smtClean="0"/>
              <a:t> 3:18; 1 Pet 1:15-16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earth-is-the-lords-1024x576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0" y="2286000"/>
            <a:ext cx="9144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the Power is 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>
                <a:solidFill>
                  <a:srgbClr val="FFC000"/>
                </a:solidFill>
              </a:rPr>
              <a:t>Eph 3:20-21 </a:t>
            </a:r>
            <a:r>
              <a:rPr lang="en-US" dirty="0" smtClean="0"/>
              <a:t>Now to Him who is able to do </a:t>
            </a:r>
            <a:r>
              <a:rPr lang="en-US" dirty="0" smtClean="0">
                <a:solidFill>
                  <a:srgbClr val="FFC000"/>
                </a:solidFill>
              </a:rPr>
              <a:t>exceedingly abundantly above </a:t>
            </a:r>
            <a:r>
              <a:rPr lang="en-US" dirty="0" smtClean="0"/>
              <a:t>all that we ask or think, according to the power that works in us, </a:t>
            </a:r>
            <a:r>
              <a:rPr lang="en-US" baseline="30000" dirty="0" smtClean="0"/>
              <a:t> </a:t>
            </a:r>
            <a:r>
              <a:rPr lang="en-US" dirty="0" smtClean="0">
                <a:solidFill>
                  <a:srgbClr val="FFC000"/>
                </a:solidFill>
              </a:rPr>
              <a:t>to Him </a:t>
            </a:r>
            <a:r>
              <a:rPr lang="en-US" i="1" dirty="0" smtClean="0">
                <a:solidFill>
                  <a:srgbClr val="FFC000"/>
                </a:solidFill>
              </a:rPr>
              <a:t>be</a:t>
            </a:r>
            <a:r>
              <a:rPr lang="en-US" dirty="0" smtClean="0">
                <a:solidFill>
                  <a:srgbClr val="FFC000"/>
                </a:solidFill>
              </a:rPr>
              <a:t> glory in the church</a:t>
            </a:r>
            <a:r>
              <a:rPr lang="en-US" dirty="0" smtClean="0"/>
              <a:t> by Christ Jesus to all generations, forever and ever. Amen.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5791200"/>
            <a:ext cx="8229600" cy="762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There is no need for us to feel inadequate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1006_115210.jpg"/>
          <p:cNvPicPr>
            <a:picLocks noChangeAspect="1"/>
          </p:cNvPicPr>
          <p:nvPr/>
        </p:nvPicPr>
        <p:blipFill>
          <a:blip r:embed="rId2" cstate="print">
            <a:lum bright="-6000" contrast="10000"/>
          </a:blip>
          <a:stretch>
            <a:fillRect/>
          </a:stretch>
        </p:blipFill>
        <p:spPr>
          <a:xfrm>
            <a:off x="0" y="1447800"/>
            <a:ext cx="2667000" cy="4741332"/>
          </a:xfrm>
          <a:prstGeom prst="rect">
            <a:avLst/>
          </a:prstGeom>
        </p:spPr>
      </p:pic>
      <p:pic>
        <p:nvPicPr>
          <p:cNvPr id="3" name="Picture 2" descr="20161006_122820.jpg"/>
          <p:cNvPicPr>
            <a:picLocks noChangeAspect="1"/>
          </p:cNvPicPr>
          <p:nvPr/>
        </p:nvPicPr>
        <p:blipFill>
          <a:blip r:embed="rId3" cstate="print">
            <a:lum bright="-7000" contrast="10000"/>
          </a:blip>
          <a:srcRect l="20331"/>
          <a:stretch>
            <a:fillRect/>
          </a:stretch>
        </p:blipFill>
        <p:spPr>
          <a:xfrm>
            <a:off x="2445886" y="1447800"/>
            <a:ext cx="6698114" cy="47291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50292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Columbia Tower</a:t>
            </a:r>
            <a:br>
              <a:rPr lang="en-US" dirty="0" smtClean="0"/>
            </a:br>
            <a:r>
              <a:rPr lang="en-US" sz="3100" dirty="0" smtClean="0"/>
              <a:t>(73</a:t>
            </a:r>
            <a:r>
              <a:rPr lang="en-US" sz="3100" baseline="30000" dirty="0" smtClean="0"/>
              <a:t>rd</a:t>
            </a:r>
            <a:r>
              <a:rPr lang="en-US" sz="3100" dirty="0" smtClean="0"/>
              <a:t> Floor Observatory)</a:t>
            </a:r>
            <a:endParaRPr lang="en-US" sz="3100" dirty="0"/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1371600" y="6096000"/>
            <a:ext cx="6400800" cy="6096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360 view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 of Seattle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lue-background 02.jpg"/>
          <p:cNvPicPr>
            <a:picLocks noChangeAspect="1"/>
          </p:cNvPicPr>
          <p:nvPr/>
        </p:nvPicPr>
        <p:blipFill>
          <a:blip r:embed="rId2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Strengthened 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the 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Power 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God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762000"/>
          </a:xfrm>
        </p:spPr>
        <p:txBody>
          <a:bodyPr/>
          <a:lstStyle/>
          <a:p>
            <a:r>
              <a:rPr lang="en-US" dirty="0" smtClean="0"/>
              <a:t>Ephesians 3:13-21</a:t>
            </a:r>
            <a:endParaRPr lang="en-US" dirty="0"/>
          </a:p>
        </p:txBody>
      </p:sp>
      <p:pic>
        <p:nvPicPr>
          <p:cNvPr id="5" name="Picture 4" descr="strength with G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erlooking Eastside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t="10419"/>
          <a:stretch>
            <a:fillRect/>
          </a:stretch>
        </p:blipFill>
        <p:spPr>
          <a:xfrm>
            <a:off x="0" y="1524000"/>
            <a:ext cx="9144000" cy="4648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Wealth all around us..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5943600"/>
            <a:ext cx="8153400" cy="685800"/>
          </a:xfrm>
          <a:solidFill>
            <a:schemeClr val="tx1">
              <a:alpha val="65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We live in one of the most affluent areas 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ll-gates.jpg"/>
          <p:cNvPicPr>
            <a:picLocks noChangeAspect="1"/>
          </p:cNvPicPr>
          <p:nvPr/>
        </p:nvPicPr>
        <p:blipFill>
          <a:blip r:embed="rId2" cstate="print"/>
          <a:srcRect t="7958"/>
          <a:stretch>
            <a:fillRect/>
          </a:stretch>
        </p:blipFill>
        <p:spPr>
          <a:xfrm>
            <a:off x="914400" y="152400"/>
            <a:ext cx="3352800" cy="2115320"/>
          </a:xfrm>
          <a:prstGeom prst="rect">
            <a:avLst/>
          </a:prstGeom>
        </p:spPr>
      </p:pic>
      <p:pic>
        <p:nvPicPr>
          <p:cNvPr id="5" name="Picture 4" descr="jeff-bezos-stifo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3429000" cy="2286000"/>
          </a:xfrm>
          <a:prstGeom prst="rect">
            <a:avLst/>
          </a:prstGeom>
        </p:spPr>
      </p:pic>
      <p:pic>
        <p:nvPicPr>
          <p:cNvPr id="8" name="Picture 7" descr="Howard Shultz1.jpg"/>
          <p:cNvPicPr>
            <a:picLocks noChangeAspect="1"/>
          </p:cNvPicPr>
          <p:nvPr/>
        </p:nvPicPr>
        <p:blipFill>
          <a:blip r:embed="rId4" cstate="print">
            <a:lum bright="-5000" contrast="10000"/>
          </a:blip>
          <a:srcRect r="6618"/>
          <a:stretch>
            <a:fillRect/>
          </a:stretch>
        </p:blipFill>
        <p:spPr>
          <a:xfrm>
            <a:off x="4724400" y="4572000"/>
            <a:ext cx="3135988" cy="2186408"/>
          </a:xfrm>
          <a:prstGeom prst="rect">
            <a:avLst/>
          </a:prstGeom>
        </p:spPr>
      </p:pic>
      <p:pic>
        <p:nvPicPr>
          <p:cNvPr id="9" name="Picture 8" descr="larger-15-Microsoft-former-CEO-SteveBallmer-1.jpg"/>
          <p:cNvPicPr>
            <a:picLocks noChangeAspect="1"/>
          </p:cNvPicPr>
          <p:nvPr/>
        </p:nvPicPr>
        <p:blipFill>
          <a:blip r:embed="rId5" cstate="print"/>
          <a:srcRect l="12142" r="14570"/>
          <a:stretch>
            <a:fillRect/>
          </a:stretch>
        </p:blipFill>
        <p:spPr>
          <a:xfrm>
            <a:off x="914400" y="2286000"/>
            <a:ext cx="3352800" cy="2237445"/>
          </a:xfrm>
          <a:prstGeom prst="rect">
            <a:avLst/>
          </a:prstGeom>
        </p:spPr>
      </p:pic>
      <p:pic>
        <p:nvPicPr>
          <p:cNvPr id="10" name="Picture 9" descr="Phil Kn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2438400"/>
            <a:ext cx="3199474" cy="2133600"/>
          </a:xfrm>
          <a:prstGeom prst="rect">
            <a:avLst/>
          </a:prstGeom>
        </p:spPr>
      </p:pic>
      <p:pic>
        <p:nvPicPr>
          <p:cNvPr id="11" name="Picture 10" descr="paul-allen-seattle-seahawks.vresize.1200.675.high.96.jpg"/>
          <p:cNvPicPr>
            <a:picLocks noChangeAspect="1"/>
          </p:cNvPicPr>
          <p:nvPr/>
        </p:nvPicPr>
        <p:blipFill>
          <a:blip r:embed="rId7" cstate="print"/>
          <a:srcRect l="8400" r="6600"/>
          <a:stretch>
            <a:fillRect/>
          </a:stretch>
        </p:blipFill>
        <p:spPr>
          <a:xfrm>
            <a:off x="838200" y="4591050"/>
            <a:ext cx="3425633" cy="2266950"/>
          </a:xfrm>
          <a:prstGeom prst="rect">
            <a:avLst/>
          </a:prstGeom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2057400" y="6019800"/>
            <a:ext cx="5029200" cy="685800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smtClean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Local billionaires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 ..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child of God has a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far greater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portfolio..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23622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 3:14-16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I bow my knees to the Father of our Lord Jesus Christ.. </a:t>
            </a:r>
            <a:r>
              <a:rPr lang="en-US" sz="28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16 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that He would grant you, according to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riches of His glory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to be strengthened with power through His Spirit in the inner man.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81000" y="6019800"/>
            <a:ext cx="8382000" cy="685800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rPr>
              <a:t>We are heirs of God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..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1094" t="32500" r="21797" b="38750"/>
          <a:stretch>
            <a:fillRect/>
          </a:stretch>
        </p:blipFill>
        <p:spPr>
          <a:xfrm>
            <a:off x="0" y="0"/>
            <a:ext cx="5222335" cy="1752600"/>
          </a:xfrm>
          <a:prstGeom prst="rect">
            <a:avLst/>
          </a:prstGeom>
        </p:spPr>
      </p:pic>
      <p:pic>
        <p:nvPicPr>
          <p:cNvPr id="6" name="Picture 5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2500" t="57500" r="22500"/>
          <a:stretch>
            <a:fillRect/>
          </a:stretch>
        </p:blipFill>
        <p:spPr>
          <a:xfrm>
            <a:off x="0" y="1676400"/>
            <a:ext cx="9143999" cy="5181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3434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 1-3  Our riches in Christ</a:t>
            </a:r>
          </a:p>
          <a:p>
            <a:pPr lvl="1">
              <a:lnSpc>
                <a:spcPts val="2700"/>
              </a:lnSpc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 1:3-7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Blessed </a:t>
            </a:r>
            <a:r>
              <a:rPr lang="en-US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God and Father of our Lord Jesus Christ, who has blessed us with every spiritual blessing in the heavenly </a:t>
            </a:r>
            <a:r>
              <a:rPr lang="en-US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places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Christ... 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7 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Him we have redemption through His blood, the forgive-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ness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sins, according to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riches of His grace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lvl="1">
              <a:lnSpc>
                <a:spcPts val="2700"/>
              </a:lnSpc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1:18-20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eyes of your understanding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being enlightened; that you may know what is the hope of His calling, what are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riches of the glory of His inheritance in the saints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19 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what </a:t>
            </a:r>
            <a:r>
              <a:rPr lang="en-US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exceeding greatness of His power toward us who believe..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1094" t="32500" r="21797" b="38750"/>
          <a:stretch>
            <a:fillRect/>
          </a:stretch>
        </p:blipFill>
        <p:spPr>
          <a:xfrm>
            <a:off x="0" y="0"/>
            <a:ext cx="5222335" cy="1752600"/>
          </a:xfrm>
          <a:prstGeom prst="rect">
            <a:avLst/>
          </a:prstGeom>
        </p:spPr>
      </p:pic>
      <p:pic>
        <p:nvPicPr>
          <p:cNvPr id="6" name="Picture 5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2500" t="57500" r="22500"/>
          <a:stretch>
            <a:fillRect/>
          </a:stretch>
        </p:blipFill>
        <p:spPr>
          <a:xfrm>
            <a:off x="0" y="1676400"/>
            <a:ext cx="9143999" cy="5181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4196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 1-3 riches in Christ</a:t>
            </a:r>
          </a:p>
          <a:p>
            <a:pPr lvl="1">
              <a:lnSpc>
                <a:spcPts val="2700"/>
              </a:lnSpc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2:4-7 </a:t>
            </a:r>
            <a:r>
              <a:rPr lang="en-US" sz="2400" dirty="0" smtClean="0"/>
              <a:t>But </a:t>
            </a:r>
            <a:r>
              <a:rPr lang="en-US" sz="2400" dirty="0" smtClean="0">
                <a:solidFill>
                  <a:srgbClr val="FFC000"/>
                </a:solidFill>
              </a:rPr>
              <a:t>God, who is rich in mercy</a:t>
            </a:r>
            <a:r>
              <a:rPr lang="en-US" sz="2400" dirty="0" smtClean="0"/>
              <a:t>, because of His great love with which He loved us, even when we were dead in trespasses, made us alive together with Christ..</a:t>
            </a:r>
            <a:r>
              <a:rPr lang="en-US" sz="2400" b="1" dirty="0" smtClean="0"/>
              <a:t> </a:t>
            </a:r>
            <a:r>
              <a:rPr lang="en-US" sz="2400" dirty="0" smtClean="0"/>
              <a:t>that in the ages to come He might show </a:t>
            </a:r>
            <a:r>
              <a:rPr lang="en-US" sz="2400" dirty="0" smtClean="0">
                <a:solidFill>
                  <a:srgbClr val="FFC000"/>
                </a:solidFill>
              </a:rPr>
              <a:t>the exceeding riches of His grace </a:t>
            </a:r>
            <a:r>
              <a:rPr lang="en-US" sz="2400" dirty="0" smtClean="0"/>
              <a:t>in </a:t>
            </a:r>
            <a:r>
              <a:rPr lang="en-US" sz="2400" i="1" dirty="0" smtClean="0"/>
              <a:t>His</a:t>
            </a:r>
            <a:r>
              <a:rPr lang="en-US" sz="2400" dirty="0" smtClean="0"/>
              <a:t> kindness toward us in Christ Jesus.</a:t>
            </a:r>
            <a:endParaRPr lang="en-US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lnSpc>
                <a:spcPts val="2700"/>
              </a:lnSpc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3:8-10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smtClean="0"/>
              <a:t> To me, who am less than the least of all the saints, this grace was given, that I should preach among the Gentiles </a:t>
            </a:r>
            <a:r>
              <a:rPr lang="en-US" sz="2400" dirty="0" smtClean="0">
                <a:solidFill>
                  <a:srgbClr val="FFC000"/>
                </a:solidFill>
              </a:rPr>
              <a:t>the unsearchable riches of Christ</a:t>
            </a:r>
            <a:r>
              <a:rPr lang="en-US" sz="2400" dirty="0" smtClean="0"/>
              <a:t>, that now the manifold wisdom of God might be made known by the church…</a:t>
            </a:r>
          </a:p>
          <a:p>
            <a:pPr>
              <a:lnSpc>
                <a:spcPts val="2700"/>
              </a:lnSpc>
            </a:pPr>
            <a:endParaRPr lang="en-US" sz="2800" dirty="0" smtClean="0"/>
          </a:p>
          <a:p>
            <a:pPr>
              <a:lnSpc>
                <a:spcPts val="2700"/>
              </a:lnSpc>
            </a:pPr>
            <a:endParaRPr lang="en-US" sz="2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1094" t="32500" r="21797" b="38750"/>
          <a:stretch>
            <a:fillRect/>
          </a:stretch>
        </p:blipFill>
        <p:spPr>
          <a:xfrm>
            <a:off x="0" y="0"/>
            <a:ext cx="5222335" cy="1752600"/>
          </a:xfrm>
          <a:prstGeom prst="rect">
            <a:avLst/>
          </a:prstGeom>
        </p:spPr>
      </p:pic>
      <p:pic>
        <p:nvPicPr>
          <p:cNvPr id="6" name="Picture 5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2500" t="57500" r="22500"/>
          <a:stretch>
            <a:fillRect/>
          </a:stretch>
        </p:blipFill>
        <p:spPr>
          <a:xfrm>
            <a:off x="1" y="1676400"/>
            <a:ext cx="9143999" cy="5181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28956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Paul’s own circumstances ..</a:t>
            </a:r>
          </a:p>
          <a:p>
            <a:pPr lvl="1">
              <a:lnSpc>
                <a:spcPts val="2600"/>
              </a:lnSpc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 3:13 </a:t>
            </a:r>
            <a:r>
              <a:rPr lang="en-US" sz="2400" dirty="0" smtClean="0"/>
              <a:t>Therefore I ask that you do not lose heart at my tribulations for you, which is your glory. </a:t>
            </a:r>
          </a:p>
          <a:p>
            <a:pPr lvl="1">
              <a:lnSpc>
                <a:spcPts val="26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3:14</a:t>
            </a:r>
            <a:r>
              <a:rPr lang="en-US" sz="2400" dirty="0" smtClean="0"/>
              <a:t> For this reason I bow my knees to the Father of our Lord Jesus Christ,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15 </a:t>
            </a:r>
            <a:r>
              <a:rPr lang="en-US" sz="2400" dirty="0" smtClean="0"/>
              <a:t>from whom the whole family in heaven and earth is named. 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81000" y="6019800"/>
            <a:ext cx="8382000" cy="685800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smtClean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Paul’s desire that we apply our blessings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..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1094" t="32500" r="21797" b="38750"/>
          <a:stretch>
            <a:fillRect/>
          </a:stretch>
        </p:blipFill>
        <p:spPr>
          <a:xfrm>
            <a:off x="0" y="0"/>
            <a:ext cx="5222335" cy="1752600"/>
          </a:xfrm>
          <a:prstGeom prst="rect">
            <a:avLst/>
          </a:prstGeom>
        </p:spPr>
      </p:pic>
      <p:pic>
        <p:nvPicPr>
          <p:cNvPr id="6" name="Picture 5" descr="Ephesians-Title-Image.jpg"/>
          <p:cNvPicPr>
            <a:picLocks noChangeAspect="1"/>
          </p:cNvPicPr>
          <p:nvPr/>
        </p:nvPicPr>
        <p:blipFill>
          <a:blip r:embed="rId2" cstate="print">
            <a:lum bright="-13000" contrast="10000"/>
          </a:blip>
          <a:srcRect l="22500" t="57500" r="22500"/>
          <a:stretch>
            <a:fillRect/>
          </a:stretch>
        </p:blipFill>
        <p:spPr>
          <a:xfrm>
            <a:off x="0" y="1676400"/>
            <a:ext cx="9143999" cy="5181600"/>
          </a:xfrm>
          <a:prstGeom prst="rect">
            <a:avLst/>
          </a:prstGeom>
        </p:spPr>
      </p:pic>
      <p:pic>
        <p:nvPicPr>
          <p:cNvPr id="7" name="Picture 6" descr="NChwy_AustinMKra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Peaks of Paul’s prayer..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Inner strength</a:t>
            </a:r>
            <a:r>
              <a:rPr lang="en-US" dirty="0" smtClean="0"/>
              <a:t>..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16</a:t>
            </a:r>
            <a:r>
              <a:rPr lang="en-US" dirty="0" smtClean="0"/>
              <a:t>  that He would grant you, according to the riches of His glory, to be </a:t>
            </a:r>
            <a:r>
              <a:rPr lang="en-US" dirty="0" smtClean="0">
                <a:solidFill>
                  <a:srgbClr val="FFC000"/>
                </a:solidFill>
              </a:rPr>
              <a:t>strengthened with power </a:t>
            </a:r>
            <a:r>
              <a:rPr lang="en-US" dirty="0" smtClean="0"/>
              <a:t>through His Spirit </a:t>
            </a:r>
            <a:r>
              <a:rPr lang="en-US" dirty="0" smtClean="0">
                <a:solidFill>
                  <a:srgbClr val="FFC000"/>
                </a:solidFill>
              </a:rPr>
              <a:t>in the inner man</a:t>
            </a:r>
            <a:r>
              <a:rPr lang="en-US" dirty="0" smtClean="0"/>
              <a:t>..</a:t>
            </a:r>
            <a:endParaRPr lang="en-US" dirty="0"/>
          </a:p>
        </p:txBody>
      </p:sp>
      <p:pic>
        <p:nvPicPr>
          <p:cNvPr id="12" name="Picture 11" descr="power.jpg"/>
          <p:cNvPicPr>
            <a:picLocks noChangeAspect="1"/>
          </p:cNvPicPr>
          <p:nvPr/>
        </p:nvPicPr>
        <p:blipFill>
          <a:blip r:embed="rId4" cstate="print">
            <a:lum bright="-5000" contrast="10000"/>
          </a:blip>
          <a:stretch>
            <a:fillRect/>
          </a:stretch>
        </p:blipFill>
        <p:spPr>
          <a:xfrm>
            <a:off x="2362200" y="4114800"/>
            <a:ext cx="2194193" cy="2057400"/>
          </a:xfrm>
          <a:prstGeom prst="rect">
            <a:avLst/>
          </a:prstGeom>
        </p:spPr>
      </p:pic>
      <p:pic>
        <p:nvPicPr>
          <p:cNvPr id="13" name="Picture 12" descr="inner self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t="14933"/>
          <a:stretch>
            <a:fillRect/>
          </a:stretch>
        </p:blipFill>
        <p:spPr>
          <a:xfrm>
            <a:off x="4495800" y="4114801"/>
            <a:ext cx="2418586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838</Words>
  <Application>Microsoft Office PowerPoint</Application>
  <PresentationFormat>On-screen Show (4:3)</PresentationFormat>
  <Paragraphs>79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Strengthened with the Power of God</vt:lpstr>
      <vt:lpstr>Columbia Tower (73rd Floor Observatory)</vt:lpstr>
      <vt:lpstr>Wealth all around us..</vt:lpstr>
      <vt:lpstr>Slide 4</vt:lpstr>
      <vt:lpstr>Every child of God has a far greater portfolio..</vt:lpstr>
      <vt:lpstr>Slide 6</vt:lpstr>
      <vt:lpstr>Slide 7</vt:lpstr>
      <vt:lpstr>Slide 8</vt:lpstr>
      <vt:lpstr>Peaks of Paul’s prayer..</vt:lpstr>
      <vt:lpstr>God strengthens us with power through His Spirit..</vt:lpstr>
      <vt:lpstr>Slide 11</vt:lpstr>
      <vt:lpstr>Slide 12</vt:lpstr>
      <vt:lpstr>Strong inner man..</vt:lpstr>
      <vt:lpstr>Peaks of Paul’s prayer..</vt:lpstr>
      <vt:lpstr>Christ may dwell in your hearts through faith</vt:lpstr>
      <vt:lpstr>Peaks of Paul’s prayer..</vt:lpstr>
      <vt:lpstr>With Christ in control</vt:lpstr>
      <vt:lpstr>Peaks of Paul’s prayer..</vt:lpstr>
      <vt:lpstr>Now the Power is on..</vt:lpstr>
      <vt:lpstr>Strengthened with the Power of God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90</cp:revision>
  <dcterms:created xsi:type="dcterms:W3CDTF">2015-10-04T04:19:18Z</dcterms:created>
  <dcterms:modified xsi:type="dcterms:W3CDTF">2016-10-19T16:31:16Z</dcterms:modified>
</cp:coreProperties>
</file>