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288" r:id="rId16"/>
    <p:sldId id="290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48A"/>
    <a:srgbClr val="B1A777"/>
    <a:srgbClr val="B9B085"/>
    <a:srgbClr val="A79C65"/>
    <a:srgbClr val="B4AD82"/>
    <a:srgbClr val="A19863"/>
    <a:srgbClr val="B6AD80"/>
    <a:srgbClr val="BFB1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>
        <p:scale>
          <a:sx n="80" d="100"/>
          <a:sy n="80" d="100"/>
        </p:scale>
        <p:origin x="-61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685800"/>
            <a:ext cx="7772400" cy="10668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150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rk-blue-background 02.jpg"/>
          <p:cNvPicPr>
            <a:picLocks noChangeAspect="1"/>
          </p:cNvPicPr>
          <p:nvPr userDrawn="1"/>
        </p:nvPicPr>
        <p:blipFill>
          <a:blip r:embed="rId9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-2" y="0"/>
            <a:ext cx="9144002" cy="6857963"/>
          </a:xfrm>
          <a:prstGeom prst="rect">
            <a:avLst/>
          </a:prstGeom>
        </p:spPr>
      </p:pic>
      <p:pic>
        <p:nvPicPr>
          <p:cNvPr id="5" name="Picture 4" descr="bible-hands1.jpg"/>
          <p:cNvPicPr>
            <a:picLocks noChangeAspect="1"/>
          </p:cNvPicPr>
          <p:nvPr userDrawn="1"/>
        </p:nvPicPr>
        <p:blipFill>
          <a:blip r:embed="rId10" cstate="print">
            <a:lum bright="-10000" contrast="10000"/>
          </a:blip>
          <a:srcRect r="8993" b="6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FFC000"/>
          </a:solidFill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2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pic>
        <p:nvPicPr>
          <p:cNvPr id="5" name="Picture 4" descr="bible-hands1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1241" b="6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Reaching our </a:t>
            </a:r>
            <a:r>
              <a:rPr lang="en-US" sz="4000" dirty="0" smtClean="0"/>
              <a:t>Unsaved</a:t>
            </a:r>
            <a:r>
              <a:rPr lang="en-US" sz="4000" dirty="0" smtClean="0"/>
              <a:t> </a:t>
            </a:r>
            <a:r>
              <a:rPr lang="en-US" sz="4000" dirty="0" smtClean="0"/>
              <a:t>Friends</a:t>
            </a:r>
            <a:endParaRPr lang="en-US" sz="4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Romans 10:1-15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Earning our way to heaven..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4572000"/>
            <a:ext cx="8229600" cy="1752600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5 </a:t>
            </a:r>
            <a:r>
              <a:rPr lang="en-US" dirty="0" smtClean="0"/>
              <a:t>For Moses writes about the righteous-</a:t>
            </a:r>
            <a:r>
              <a:rPr lang="en-US" dirty="0" err="1" smtClean="0"/>
              <a:t>ness</a:t>
            </a:r>
            <a:r>
              <a:rPr lang="en-US" dirty="0" smtClean="0"/>
              <a:t> which is of the law, “The man who does those things shall live by them.”</a:t>
            </a:r>
            <a:endParaRPr lang="en-US" dirty="0"/>
          </a:p>
        </p:txBody>
      </p:sp>
      <p:pic>
        <p:nvPicPr>
          <p:cNvPr id="4" name="Picture 3" descr="Good-bad-sc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600199"/>
            <a:ext cx="4419600" cy="274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646"/>
          <a:stretch>
            <a:fillRect/>
          </a:stretch>
        </p:blipFill>
        <p:spPr bwMode="auto">
          <a:xfrm>
            <a:off x="0" y="15240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524000"/>
            <a:ext cx="9144000" cy="43434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Climbing to heaven..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1910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baseline="30000" dirty="0" smtClean="0"/>
              <a:t>6 </a:t>
            </a:r>
            <a:r>
              <a:rPr lang="en-US" sz="2800" dirty="0" smtClean="0"/>
              <a:t>But the righteousness of faith speaks in this way, “Do not say in your heart, ‘Who will ascend into heaven?’”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(that is, to bring Christ down </a:t>
            </a:r>
            <a:r>
              <a:rPr lang="en-US" sz="2800" i="1" dirty="0" smtClean="0"/>
              <a:t>from above</a:t>
            </a:r>
            <a:r>
              <a:rPr lang="en-US" sz="2800" dirty="0" smtClean="0"/>
              <a:t>) </a:t>
            </a:r>
            <a:r>
              <a:rPr lang="en-US" sz="2800" baseline="30000" dirty="0" smtClean="0"/>
              <a:t>7 </a:t>
            </a:r>
            <a:r>
              <a:rPr lang="en-US" sz="2800" dirty="0" smtClean="0"/>
              <a:t>or, “‘Who will descend into the abyss?’” (that is, to bring Christ up from the dead). </a:t>
            </a:r>
            <a:r>
              <a:rPr lang="en-US" sz="2800" baseline="30000" dirty="0" smtClean="0"/>
              <a:t>8 </a:t>
            </a:r>
            <a:r>
              <a:rPr lang="en-US" sz="2800" dirty="0" smtClean="0"/>
              <a:t>But what does it say? “The word is near you, in your mouth and in your heart” (that is, the word of faith which we preach):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Confessing Christ Lord..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baseline="30000" dirty="0" smtClean="0"/>
              <a:t>9 </a:t>
            </a:r>
            <a:r>
              <a:rPr lang="en-US" sz="2800" dirty="0" smtClean="0"/>
              <a:t>that if you confess with your mouth the Lord Jesus and believe in your heart that God has raised Him from the dead, you will be saved. </a:t>
            </a:r>
            <a:r>
              <a:rPr lang="en-US" sz="2800" baseline="30000" dirty="0" smtClean="0"/>
              <a:t>10 </a:t>
            </a:r>
            <a:r>
              <a:rPr lang="en-US" sz="2800" dirty="0" smtClean="0"/>
              <a:t>For with the heart one believes unto righteousness, and with the mouth confession is made unto salvation.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gospel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900"/>
              </a:lnSpc>
            </a:pPr>
            <a:r>
              <a:rPr lang="en-US" sz="2800" baseline="30000" dirty="0" smtClean="0"/>
              <a:t>11 </a:t>
            </a:r>
            <a:r>
              <a:rPr lang="en-US" sz="2800" dirty="0" smtClean="0"/>
              <a:t>For the Scripture says, “Whoever believes on Him will not be put to shame.” </a:t>
            </a:r>
            <a:r>
              <a:rPr lang="en-US" sz="2800" baseline="30000" dirty="0" smtClean="0"/>
              <a:t>12 </a:t>
            </a:r>
            <a:r>
              <a:rPr lang="en-US" sz="2800" dirty="0" smtClean="0"/>
              <a:t>For there is no distinction between Jew and Greek, for the same Lord over all is rich to all who call upon Him. </a:t>
            </a:r>
            <a:r>
              <a:rPr lang="en-US" sz="2800" baseline="30000" dirty="0" smtClean="0"/>
              <a:t>13 </a:t>
            </a:r>
            <a:r>
              <a:rPr lang="en-US" sz="2800" dirty="0" smtClean="0"/>
              <a:t>For “whoever calls on the name of the </a:t>
            </a:r>
            <a:r>
              <a:rPr lang="en-US" sz="2800" cap="small" dirty="0" smtClean="0"/>
              <a:t>Lord</a:t>
            </a:r>
            <a:r>
              <a:rPr lang="en-US" sz="2800" dirty="0" smtClean="0"/>
              <a:t> shall be saved.”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ly-bible-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712"/>
            <a:ext cx="9144000" cy="6092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shall they hear?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/>
          </a:bodyPr>
          <a:lstStyle/>
          <a:p>
            <a:pPr>
              <a:lnSpc>
                <a:spcPts val="2900"/>
              </a:lnSpc>
            </a:pPr>
            <a:r>
              <a:rPr lang="en-US" sz="2800" baseline="30000" dirty="0" smtClean="0"/>
              <a:t>13 </a:t>
            </a:r>
            <a:r>
              <a:rPr lang="en-US" sz="2800" dirty="0" smtClean="0"/>
              <a:t>For “whoever calls on the name of the </a:t>
            </a:r>
            <a:r>
              <a:rPr lang="en-US" sz="2800" cap="small" dirty="0" smtClean="0"/>
              <a:t>Lord</a:t>
            </a:r>
            <a:r>
              <a:rPr lang="en-US" sz="2800" dirty="0" smtClean="0"/>
              <a:t> shall be </a:t>
            </a:r>
            <a:r>
              <a:rPr lang="en-US" sz="2800" u="sng" dirty="0" smtClean="0">
                <a:solidFill>
                  <a:srgbClr val="FFC000"/>
                </a:solidFill>
              </a:rPr>
              <a:t>saved.</a:t>
            </a:r>
            <a:r>
              <a:rPr lang="en-US" sz="2800" dirty="0" smtClean="0"/>
              <a:t>” </a:t>
            </a:r>
            <a:r>
              <a:rPr lang="en-US" sz="3000" baseline="30000" dirty="0" smtClean="0"/>
              <a:t>14 </a:t>
            </a:r>
            <a:r>
              <a:rPr lang="en-US" sz="3000" dirty="0" smtClean="0"/>
              <a:t>How then shall they </a:t>
            </a:r>
            <a:r>
              <a:rPr lang="en-US" sz="3000" u="sng" dirty="0" smtClean="0">
                <a:solidFill>
                  <a:srgbClr val="FFC000"/>
                </a:solidFill>
              </a:rPr>
              <a:t>call</a:t>
            </a:r>
            <a:r>
              <a:rPr lang="en-US" sz="3000" dirty="0" smtClean="0"/>
              <a:t> on Him in whom they have not </a:t>
            </a:r>
            <a:r>
              <a:rPr lang="en-US" sz="3000" u="sng" dirty="0" smtClean="0">
                <a:solidFill>
                  <a:srgbClr val="FFC000"/>
                </a:solidFill>
              </a:rPr>
              <a:t>believed</a:t>
            </a:r>
            <a:r>
              <a:rPr lang="en-US" sz="3000" dirty="0" smtClean="0"/>
              <a:t>? And how shall they believe in Him of whom they have not </a:t>
            </a:r>
            <a:r>
              <a:rPr lang="en-US" sz="3000" u="sng" dirty="0" smtClean="0">
                <a:solidFill>
                  <a:srgbClr val="FFC000"/>
                </a:solidFill>
              </a:rPr>
              <a:t>heard</a:t>
            </a:r>
            <a:r>
              <a:rPr lang="en-US" sz="3000" dirty="0" smtClean="0"/>
              <a:t>? And how shall they hear without a </a:t>
            </a:r>
            <a:r>
              <a:rPr lang="en-US" sz="3000" u="sng" dirty="0" smtClean="0">
                <a:solidFill>
                  <a:srgbClr val="FFC000"/>
                </a:solidFill>
              </a:rPr>
              <a:t>preacher</a:t>
            </a:r>
            <a:r>
              <a:rPr lang="en-US" sz="3000" dirty="0" smtClean="0"/>
              <a:t>? </a:t>
            </a:r>
            <a:r>
              <a:rPr lang="en-US" sz="3000" baseline="30000" dirty="0" smtClean="0"/>
              <a:t>15 </a:t>
            </a:r>
            <a:r>
              <a:rPr lang="en-US" sz="3000" dirty="0" smtClean="0"/>
              <a:t>And how shall they preach unless they are </a:t>
            </a:r>
            <a:r>
              <a:rPr lang="en-US" sz="3000" u="sng" dirty="0" smtClean="0">
                <a:solidFill>
                  <a:srgbClr val="FFC000"/>
                </a:solidFill>
              </a:rPr>
              <a:t>sent</a:t>
            </a:r>
            <a:r>
              <a:rPr lang="en-US" sz="3000" dirty="0" smtClean="0"/>
              <a:t>? As it is written:“How beautiful are the feet of those who preach the gospel of peace, Who bring glad tidings of good things!”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ly-bible-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712"/>
            <a:ext cx="9144000" cy="6092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they hear?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2133600" cy="4191001"/>
          </a:xfrm>
        </p:spPr>
        <p:txBody>
          <a:bodyPr anchor="ctr">
            <a:norm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SAVED</a:t>
            </a:r>
          </a:p>
          <a:p>
            <a:pPr algn="ctr">
              <a:spcAft>
                <a:spcPts val="1200"/>
              </a:spcAft>
              <a:buNone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CALL</a:t>
            </a:r>
          </a:p>
          <a:p>
            <a:pPr algn="ctr">
              <a:spcAft>
                <a:spcPts val="1200"/>
              </a:spcAft>
              <a:buNone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BELIEVE</a:t>
            </a:r>
          </a:p>
          <a:p>
            <a:pPr algn="ctr">
              <a:spcAft>
                <a:spcPts val="1200"/>
              </a:spcAft>
              <a:buNone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HEAR</a:t>
            </a:r>
          </a:p>
          <a:p>
            <a:pPr algn="ctr">
              <a:spcAft>
                <a:spcPts val="1200"/>
              </a:spcAft>
              <a:buNone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PREACH</a:t>
            </a:r>
          </a:p>
          <a:p>
            <a:pPr algn="ctr">
              <a:spcAft>
                <a:spcPts val="1200"/>
              </a:spcAft>
              <a:buNone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SENT</a:t>
            </a:r>
            <a:endParaRPr lang="en-US" sz="3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4648200" y="1676400"/>
            <a:ext cx="2133600" cy="4191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SENT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PREACH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HEAR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BELIEVE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CALL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SAVED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43200" y="1981200"/>
            <a:ext cx="1828800" cy="35052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ntagon 13"/>
          <p:cNvSpPr/>
          <p:nvPr/>
        </p:nvSpPr>
        <p:spPr>
          <a:xfrm rot="5400000">
            <a:off x="5524500" y="2171700"/>
            <a:ext cx="304800" cy="381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 rot="5400000">
            <a:off x="5486400" y="3581400"/>
            <a:ext cx="381000" cy="381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5400000">
            <a:off x="5524500" y="4991100"/>
            <a:ext cx="304800" cy="381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essed are the feet.jpg"/>
          <p:cNvPicPr>
            <a:picLocks noChangeAspect="1"/>
          </p:cNvPicPr>
          <p:nvPr/>
        </p:nvPicPr>
        <p:blipFill>
          <a:blip r:embed="rId2" cstate="print">
            <a:lum bright="-1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2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pic>
        <p:nvPicPr>
          <p:cNvPr id="5" name="Picture 4" descr="bible-hands1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1241" b="6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Reaching our </a:t>
            </a:r>
            <a:r>
              <a:rPr lang="en-US" sz="4000" dirty="0" smtClean="0"/>
              <a:t>Unsaved </a:t>
            </a:r>
            <a:r>
              <a:rPr lang="en-US" sz="4000" dirty="0" smtClean="0"/>
              <a:t>Friends</a:t>
            </a:r>
            <a:endParaRPr lang="en-US" sz="4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Romans 10:1-15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holicism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8"/>
          <p:cNvSpPr txBox="1">
            <a:spLocks/>
          </p:cNvSpPr>
          <p:nvPr/>
        </p:nvSpPr>
        <p:spPr>
          <a:xfrm>
            <a:off x="381000" y="5715000"/>
            <a:ext cx="8229600" cy="762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What about friends in religious error?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-Ashamed-Of-Jesus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480060"/>
            <a:ext cx="9144000" cy="5897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greatly do you want them to be saved?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1676400"/>
          </a:xfrm>
          <a:solidFill>
            <a:schemeClr val="tx1">
              <a:alpha val="5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ts val="3500"/>
              </a:lnSpc>
            </a:pPr>
            <a:r>
              <a:rPr lang="en-US" dirty="0" smtClean="0">
                <a:solidFill>
                  <a:srgbClr val="FFC000"/>
                </a:solidFill>
              </a:rPr>
              <a:t>10:1</a:t>
            </a:r>
            <a:r>
              <a:rPr lang="en-US" dirty="0" smtClean="0"/>
              <a:t> Brethren, my heart’s desire and prayer to God for Israel</a:t>
            </a:r>
            <a:r>
              <a:rPr lang="en-US" baseline="30000" dirty="0" smtClean="0"/>
              <a:t> </a:t>
            </a:r>
            <a:r>
              <a:rPr lang="en-US" dirty="0" smtClean="0"/>
              <a:t>is that they may be saved.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ying for our Friends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0" y="382712"/>
            <a:ext cx="9144000" cy="6092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95400"/>
          </a:xfrm>
        </p:spPr>
        <p:txBody>
          <a:bodyPr anchor="t"/>
          <a:lstStyle/>
          <a:p>
            <a:r>
              <a:rPr lang="en-US" dirty="0" smtClean="0"/>
              <a:t>Start praying for them and for God to provide opportunities..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view-of-persons-hands-holding-rosary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/>
              <a:t>Sincerity is not enough..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baseline="30000" dirty="0" smtClean="0"/>
              <a:t>2 </a:t>
            </a:r>
            <a:r>
              <a:rPr lang="en-US" dirty="0" smtClean="0"/>
              <a:t>For I bear them witness that they have a zeal for God, but not according to knowledge.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766" y="1600200"/>
            <a:ext cx="2591234" cy="282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morm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3454400" cy="2819400"/>
          </a:xfrm>
          <a:prstGeom prst="rect">
            <a:avLst/>
          </a:prstGeom>
        </p:spPr>
      </p:pic>
      <p:pic>
        <p:nvPicPr>
          <p:cNvPr id="4" name="Picture 3" descr="jehovah_witness_6_ae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600200"/>
            <a:ext cx="3536474" cy="2819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Zeal without knowledge can be harmful..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71600"/>
          </a:xfrm>
        </p:spPr>
        <p:txBody>
          <a:bodyPr/>
          <a:lstStyle/>
          <a:p>
            <a:r>
              <a:rPr lang="en-US" dirty="0" smtClean="0"/>
              <a:t>Being excited about serving God does not constitute pleasing God..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600200"/>
            <a:ext cx="9144000" cy="28194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al without knowledge.jpg"/>
          <p:cNvPicPr>
            <a:picLocks noChangeAspect="1"/>
          </p:cNvPicPr>
          <p:nvPr/>
        </p:nvPicPr>
        <p:blipFill>
          <a:blip r:embed="rId2" cstate="print">
            <a:lum bright="-15000" contrast="12000"/>
          </a:blip>
          <a:srcRect t="11429"/>
          <a:stretch>
            <a:fillRect/>
          </a:stretch>
        </p:blipFill>
        <p:spPr>
          <a:xfrm>
            <a:off x="0" y="1652045"/>
            <a:ext cx="9144000" cy="4535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00200"/>
            <a:ext cx="9144000" cy="4572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Establishing man’s own righteousness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baseline="30000" dirty="0" smtClean="0"/>
              <a:t>3 </a:t>
            </a:r>
            <a:r>
              <a:rPr lang="en-US" dirty="0" smtClean="0"/>
              <a:t>For they being ignorant of God’s righteousness, and seeking to establish their own righteousness, have not submitted to the righteousness of God.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Corinthians_5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212137" cy="46863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righteousness..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257800"/>
            <a:ext cx="8382000" cy="1447800"/>
          </a:xfrm>
        </p:spPr>
        <p:txBody>
          <a:bodyPr anchor="ctr">
            <a:normAutofit/>
          </a:bodyPr>
          <a:lstStyle/>
          <a:p>
            <a:pPr>
              <a:lnSpc>
                <a:spcPts val="3000"/>
              </a:lnSpc>
            </a:pPr>
            <a:r>
              <a:rPr lang="en-US" baseline="30000" dirty="0" smtClean="0"/>
              <a:t>4 </a:t>
            </a:r>
            <a:r>
              <a:rPr lang="en-US" dirty="0" smtClean="0"/>
              <a:t>For Christ </a:t>
            </a:r>
            <a:r>
              <a:rPr lang="en-US" i="1" dirty="0" smtClean="0"/>
              <a:t>is</a:t>
            </a:r>
            <a:r>
              <a:rPr lang="en-US" dirty="0" smtClean="0"/>
              <a:t> the end of the law for righteousness to everyone who believes.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138</Words>
  <Application>Microsoft Office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Reaching our Unsaved Friends</vt:lpstr>
      <vt:lpstr>Slide 2</vt:lpstr>
      <vt:lpstr>Slide 3</vt:lpstr>
      <vt:lpstr>How greatly do you want them to be saved?</vt:lpstr>
      <vt:lpstr>Slide 5</vt:lpstr>
      <vt:lpstr>Sincerity is not enough..</vt:lpstr>
      <vt:lpstr>Zeal without knowledge can be harmful..</vt:lpstr>
      <vt:lpstr>Establishing man’s own righteousness ..</vt:lpstr>
      <vt:lpstr>God’s righteousness..</vt:lpstr>
      <vt:lpstr>Earning our way to heaven..</vt:lpstr>
      <vt:lpstr>Climbing to heaven..</vt:lpstr>
      <vt:lpstr>Confessing Christ Lord..</vt:lpstr>
      <vt:lpstr>One gospel for all</vt:lpstr>
      <vt:lpstr>How shall they hear?</vt:lpstr>
      <vt:lpstr>How will they hear?</vt:lpstr>
      <vt:lpstr>Slide 16</vt:lpstr>
      <vt:lpstr>Reaching our Unsaved Friends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63</cp:revision>
  <dcterms:created xsi:type="dcterms:W3CDTF">2015-10-04T04:19:18Z</dcterms:created>
  <dcterms:modified xsi:type="dcterms:W3CDTF">2016-11-19T05:17:37Z</dcterms:modified>
</cp:coreProperties>
</file>