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6" r:id="rId3"/>
    <p:sldId id="275" r:id="rId4"/>
    <p:sldId id="274" r:id="rId5"/>
    <p:sldId id="277" r:id="rId6"/>
    <p:sldId id="292" r:id="rId7"/>
    <p:sldId id="278" r:id="rId8"/>
    <p:sldId id="279" r:id="rId9"/>
    <p:sldId id="280" r:id="rId10"/>
    <p:sldId id="281" r:id="rId11"/>
    <p:sldId id="282" r:id="rId12"/>
    <p:sldId id="283" r:id="rId13"/>
    <p:sldId id="285" r:id="rId14"/>
    <p:sldId id="286" r:id="rId15"/>
    <p:sldId id="287" r:id="rId16"/>
    <p:sldId id="288" r:id="rId17"/>
    <p:sldId id="291" r:id="rId18"/>
    <p:sldId id="293" r:id="rId19"/>
    <p:sldId id="289"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2" autoAdjust="0"/>
    <p:restoredTop sz="94660"/>
  </p:normalViewPr>
  <p:slideViewPr>
    <p:cSldViewPr>
      <p:cViewPr varScale="1">
        <p:scale>
          <a:sx n="90" d="100"/>
          <a:sy n="90" d="100"/>
        </p:scale>
        <p:origin x="-96" y="-3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9" cstate="print">
            <a:lum bright="-35000" contrast="10000"/>
          </a:blip>
          <a:srcRect r="14845" b="18000"/>
          <a:stretch>
            <a:fillRect/>
          </a:stretch>
        </p:blipFill>
        <p:spPr>
          <a:xfrm>
            <a:off x="-2" y="0"/>
            <a:ext cx="9144002" cy="6857963"/>
          </a:xfrm>
          <a:prstGeom prst="rect">
            <a:avLst/>
          </a:prstGeom>
        </p:spPr>
      </p:pic>
      <p:pic>
        <p:nvPicPr>
          <p:cNvPr id="5" name="Picture 4" descr="Lightning storm.jpg"/>
          <p:cNvPicPr>
            <a:picLocks noChangeAspect="1"/>
          </p:cNvPicPr>
          <p:nvPr userDrawn="1"/>
        </p:nvPicPr>
        <p:blipFill>
          <a:blip r:embed="rId10" cstate="print">
            <a:lum bright="-5000" contras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5029200" cy="1143000"/>
          </a:xfrm>
          <a:prstGeom prst="rect">
            <a:avLst/>
          </a:prstGeom>
          <a:solidFill>
            <a:schemeClr val="tx1">
              <a:alpha val="45000"/>
            </a:schemeClr>
          </a:solid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905000"/>
            <a:ext cx="8229600" cy="4191000"/>
          </a:xfrm>
          <a:prstGeom prst="rect">
            <a:avLst/>
          </a:prstGeom>
          <a:solidFill>
            <a:schemeClr val="tx1">
              <a:alpha val="35000"/>
            </a:schemeClr>
          </a:solidFill>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3800" kern="1200">
          <a:solidFill>
            <a:srgbClr val="FFC000"/>
          </a:solidFill>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5" name="Picture 4" descr="Lightning storm.jpg"/>
          <p:cNvPicPr>
            <a:picLocks noChangeAspect="1"/>
          </p:cNvPicPr>
          <p:nvPr/>
        </p:nvPicPr>
        <p:blipFill>
          <a:blip r:embed="rId3" cstate="print">
            <a:lum contrast="10000"/>
          </a:blip>
          <a:stretch>
            <a:fillRect/>
          </a:stretch>
        </p:blipFill>
        <p:spPr>
          <a:xfrm>
            <a:off x="0" y="0"/>
            <a:ext cx="9144000" cy="6858000"/>
          </a:xfrm>
          <a:prstGeom prst="rect">
            <a:avLst/>
          </a:prstGeom>
        </p:spPr>
      </p:pic>
      <p:sp>
        <p:nvSpPr>
          <p:cNvPr id="6" name="Title 5"/>
          <p:cNvSpPr>
            <a:spLocks noGrp="1"/>
          </p:cNvSpPr>
          <p:nvPr>
            <p:ph type="ctrTitle"/>
          </p:nvPr>
        </p:nvSpPr>
        <p:spPr>
          <a:xfrm>
            <a:off x="685800" y="381000"/>
            <a:ext cx="7772400" cy="1066800"/>
          </a:xfrm>
          <a:solidFill>
            <a:schemeClr val="tx1">
              <a:alpha val="50000"/>
            </a:schemeClr>
          </a:solidFill>
        </p:spPr>
        <p:txBody>
          <a:bodyPr>
            <a:normAutofit fontScale="90000"/>
          </a:bodyPr>
          <a:lstStyle/>
          <a:p>
            <a:r>
              <a:rPr lang="en-US" dirty="0" smtClean="0"/>
              <a:t>When God Has Had Enough</a:t>
            </a:r>
            <a:endParaRPr lang="en-US" dirty="0"/>
          </a:p>
        </p:txBody>
      </p:sp>
      <p:sp>
        <p:nvSpPr>
          <p:cNvPr id="7" name="Subtitle 6"/>
          <p:cNvSpPr>
            <a:spLocks noGrp="1"/>
          </p:cNvSpPr>
          <p:nvPr>
            <p:ph type="subTitle" idx="1"/>
          </p:nvPr>
        </p:nvSpPr>
        <p:spPr>
          <a:xfrm>
            <a:off x="1447800" y="5791200"/>
            <a:ext cx="6400800" cy="762000"/>
          </a:xfrm>
          <a:solidFill>
            <a:schemeClr val="tx1">
              <a:alpha val="50000"/>
            </a:schemeClr>
          </a:solidFill>
        </p:spPr>
        <p:txBody>
          <a:bodyPr/>
          <a:lstStyle/>
          <a:p>
            <a:r>
              <a:rPr lang="en-US" dirty="0" smtClean="0"/>
              <a:t>Romans 1:18-25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for false intimacy..</a:t>
            </a:r>
            <a:endParaRPr lang="en-US" dirty="0"/>
          </a:p>
        </p:txBody>
      </p:sp>
      <p:sp>
        <p:nvSpPr>
          <p:cNvPr id="3" name="Content Placeholder 2"/>
          <p:cNvSpPr>
            <a:spLocks noGrp="1"/>
          </p:cNvSpPr>
          <p:nvPr>
            <p:ph idx="1"/>
          </p:nvPr>
        </p:nvSpPr>
        <p:spPr>
          <a:xfrm>
            <a:off x="381000" y="4343400"/>
            <a:ext cx="8458200" cy="1981200"/>
          </a:xfrm>
        </p:spPr>
        <p:txBody>
          <a:bodyPr anchor="ctr">
            <a:normAutofit/>
          </a:bodyPr>
          <a:lstStyle/>
          <a:p>
            <a:pPr>
              <a:lnSpc>
                <a:spcPts val="3000"/>
              </a:lnSpc>
            </a:pPr>
            <a:r>
              <a:rPr lang="en-US" sz="2800" dirty="0" smtClean="0">
                <a:solidFill>
                  <a:srgbClr val="FFC000"/>
                </a:solidFill>
              </a:rPr>
              <a:t>1:24,26-27 </a:t>
            </a:r>
            <a:r>
              <a:rPr lang="en-US" sz="2800" baseline="30000" dirty="0" smtClean="0"/>
              <a:t> </a:t>
            </a:r>
            <a:r>
              <a:rPr lang="en-US" sz="2800" dirty="0" smtClean="0"/>
              <a:t>Therefore God also gave them up to uncleanness, in the lusts of their hearts, to dishonor their bodies among themselves, For this reason God gave them up to vile passions.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for false intimacy..</a:t>
            </a:r>
            <a:endParaRPr lang="en-US" dirty="0"/>
          </a:p>
        </p:txBody>
      </p:sp>
      <p:sp>
        <p:nvSpPr>
          <p:cNvPr id="3" name="Content Placeholder 2"/>
          <p:cNvSpPr>
            <a:spLocks noGrp="1"/>
          </p:cNvSpPr>
          <p:nvPr>
            <p:ph idx="1"/>
          </p:nvPr>
        </p:nvSpPr>
        <p:spPr>
          <a:xfrm>
            <a:off x="381000" y="4038600"/>
            <a:ext cx="8458200" cy="2514600"/>
          </a:xfrm>
        </p:spPr>
        <p:txBody>
          <a:bodyPr>
            <a:normAutofit/>
          </a:bodyPr>
          <a:lstStyle/>
          <a:p>
            <a:pPr>
              <a:lnSpc>
                <a:spcPts val="2600"/>
              </a:lnSpc>
            </a:pPr>
            <a:r>
              <a:rPr lang="en-US" sz="2800" dirty="0" smtClean="0">
                <a:solidFill>
                  <a:srgbClr val="FFC000"/>
                </a:solidFill>
              </a:rPr>
              <a:t>1:24,26-27 </a:t>
            </a:r>
            <a:r>
              <a:rPr lang="en-US" sz="2800" baseline="30000" dirty="0" smtClean="0"/>
              <a:t> </a:t>
            </a:r>
            <a:r>
              <a:rPr lang="en-US" sz="2800" dirty="0" smtClean="0"/>
              <a:t>For even their women exchanged the natural use for what is against nature. Likewise also the men, leaving the natural use of the woman, burned in their lust for one another, men with men committing what is shameful, and receiving in themselves the penalty of their error which was due.</a:t>
            </a:r>
          </a:p>
          <a:p>
            <a:pPr>
              <a:lnSpc>
                <a:spcPts val="3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019800" cy="1143000"/>
          </a:xfrm>
        </p:spPr>
        <p:txBody>
          <a:bodyPr>
            <a:normAutofit fontScale="90000"/>
          </a:bodyPr>
          <a:lstStyle/>
          <a:p>
            <a:r>
              <a:rPr lang="en-US" dirty="0" smtClean="0"/>
              <a:t>Therefore God gave them up</a:t>
            </a:r>
            <a:br>
              <a:rPr lang="en-US" dirty="0" smtClean="0"/>
            </a:br>
            <a:r>
              <a:rPr lang="en-US" sz="3100" dirty="0" smtClean="0"/>
              <a:t>(</a:t>
            </a:r>
            <a:r>
              <a:rPr lang="en-US" sz="3100" dirty="0" err="1" smtClean="0"/>
              <a:t>vs</a:t>
            </a:r>
            <a:r>
              <a:rPr lang="en-US" sz="3100" dirty="0" smtClean="0"/>
              <a:t> 24,26,28) </a:t>
            </a:r>
            <a:endParaRPr lang="en-US" sz="3100" dirty="0"/>
          </a:p>
        </p:txBody>
      </p:sp>
      <p:sp>
        <p:nvSpPr>
          <p:cNvPr id="3" name="Content Placeholder 2"/>
          <p:cNvSpPr>
            <a:spLocks noGrp="1"/>
          </p:cNvSpPr>
          <p:nvPr>
            <p:ph idx="1"/>
          </p:nvPr>
        </p:nvSpPr>
        <p:spPr>
          <a:xfrm>
            <a:off x="457200" y="2514600"/>
            <a:ext cx="8229600" cy="2819400"/>
          </a:xfrm>
        </p:spPr>
        <p:txBody>
          <a:bodyPr>
            <a:noAutofit/>
          </a:bodyPr>
          <a:lstStyle/>
          <a:p>
            <a:r>
              <a:rPr lang="en-US" sz="3200" dirty="0" smtClean="0"/>
              <a:t>Intelligence .. they were w/o excuse (20)</a:t>
            </a:r>
          </a:p>
          <a:p>
            <a:r>
              <a:rPr lang="en-US" sz="3200" dirty="0" smtClean="0"/>
              <a:t>Ignorance .. did not glorify Him (21-22)</a:t>
            </a:r>
          </a:p>
          <a:p>
            <a:r>
              <a:rPr lang="en-US" sz="3200" dirty="0" smtClean="0"/>
              <a:t>Indulgence .. given to uncleanness (24)</a:t>
            </a:r>
          </a:p>
          <a:p>
            <a:r>
              <a:rPr lang="en-US" sz="3200" dirty="0" smtClean="0"/>
              <a:t>Impenitence.. to a debased mind (28)</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d Shed His Grace 07.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fontScale="90000"/>
          </a:bodyPr>
          <a:lstStyle/>
          <a:p>
            <a:r>
              <a:rPr lang="en-US" dirty="0" smtClean="0">
                <a:effectLst>
                  <a:outerShdw blurRad="50800" dist="38100" dir="2700000" algn="tl" rotWithShape="0">
                    <a:prstClr val="black">
                      <a:alpha val="40000"/>
                    </a:prstClr>
                  </a:outerShdw>
                </a:effectLst>
              </a:rPr>
              <a:t>What is the good news?</a:t>
            </a:r>
            <a:endParaRPr lang="en-US" dirty="0">
              <a:effectLst>
                <a:outerShdw blurRad="50800" dist="38100" dir="2700000" algn="tl" rotWithShape="0">
                  <a:prstClr val="black">
                    <a:alpha val="40000"/>
                  </a:prstClr>
                </a:outerShdw>
              </a:effectLst>
            </a:endParaRPr>
          </a:p>
        </p:txBody>
      </p:sp>
      <p:sp>
        <p:nvSpPr>
          <p:cNvPr id="7" name="Content Placeholder 6"/>
          <p:cNvSpPr>
            <a:spLocks noGrp="1"/>
          </p:cNvSpPr>
          <p:nvPr>
            <p:ph idx="1"/>
          </p:nvPr>
        </p:nvSpPr>
        <p:spPr>
          <a:xfrm>
            <a:off x="457200" y="2286000"/>
            <a:ext cx="8229600" cy="3810000"/>
          </a:xfrm>
        </p:spPr>
        <p:txBody>
          <a:bodyPr>
            <a:normAutofit/>
          </a:bodyPr>
          <a:lstStyle/>
          <a:p>
            <a:pPr>
              <a:lnSpc>
                <a:spcPts val="3000"/>
              </a:lnSpc>
            </a:pPr>
            <a:r>
              <a:rPr lang="en-US" sz="2800" dirty="0" smtClean="0">
                <a:solidFill>
                  <a:srgbClr val="FFC000"/>
                </a:solidFill>
                <a:effectLst>
                  <a:outerShdw blurRad="50800" dist="38100" dir="2700000" algn="tl" rotWithShape="0">
                    <a:prstClr val="black">
                      <a:alpha val="40000"/>
                    </a:prstClr>
                  </a:outerShdw>
                </a:effectLst>
              </a:rPr>
              <a:t>1:25</a:t>
            </a:r>
            <a:r>
              <a:rPr lang="en-US" sz="2800" dirty="0" smtClean="0">
                <a:effectLst>
                  <a:outerShdw blurRad="50800" dist="38100" dir="2700000" algn="tl" rotWithShape="0">
                    <a:prstClr val="black">
                      <a:alpha val="40000"/>
                    </a:prstClr>
                  </a:outerShdw>
                </a:effectLst>
              </a:rPr>
              <a:t> who exchanged the truth of God for the lie, and worshiped and served the creature rather than </a:t>
            </a:r>
            <a:r>
              <a:rPr lang="en-US" sz="2800" dirty="0" smtClean="0">
                <a:solidFill>
                  <a:srgbClr val="FFC000"/>
                </a:solidFill>
                <a:effectLst>
                  <a:outerShdw blurRad="50800" dist="38100" dir="2700000" algn="tl" rotWithShape="0">
                    <a:prstClr val="black">
                      <a:alpha val="40000"/>
                    </a:prstClr>
                  </a:outerShdw>
                </a:effectLst>
              </a:rPr>
              <a:t>the Creator, who is blessed forever</a:t>
            </a:r>
            <a:r>
              <a:rPr lang="en-US" sz="2800" dirty="0" smtClean="0">
                <a:effectLst>
                  <a:outerShdw blurRad="50800" dist="38100" dir="2700000" algn="tl" rotWithShape="0">
                    <a:prstClr val="black">
                      <a:alpha val="40000"/>
                    </a:prstClr>
                  </a:outerShdw>
                </a:effectLst>
              </a:rPr>
              <a:t>. Amen.</a:t>
            </a:r>
          </a:p>
          <a:p>
            <a:pPr>
              <a:lnSpc>
                <a:spcPts val="3000"/>
              </a:lnSpc>
            </a:pPr>
            <a:r>
              <a:rPr lang="en-US" sz="2800" dirty="0" smtClean="0">
                <a:solidFill>
                  <a:srgbClr val="FFC000"/>
                </a:solidFill>
                <a:effectLst>
                  <a:outerShdw blurRad="50800" dist="38100" dir="2700000" algn="tl" rotWithShape="0">
                    <a:prstClr val="black">
                      <a:alpha val="40000"/>
                    </a:prstClr>
                  </a:outerShdw>
                </a:effectLst>
              </a:rPr>
              <a:t>1:16</a:t>
            </a:r>
            <a:r>
              <a:rPr lang="en-US" sz="2800" dirty="0" smtClean="0">
                <a:effectLst>
                  <a:outerShdw blurRad="50800" dist="38100" dir="2700000" algn="tl" rotWithShape="0">
                    <a:prstClr val="black">
                      <a:alpha val="40000"/>
                    </a:prstClr>
                  </a:outerShdw>
                </a:effectLst>
              </a:rPr>
              <a:t> For I am not ashamed of the gospel of Christ, </a:t>
            </a:r>
            <a:r>
              <a:rPr lang="en-US" sz="2800" baseline="30000" dirty="0" smtClean="0">
                <a:effectLst>
                  <a:outerShdw blurRad="50800" dist="38100" dir="2700000" algn="tl" rotWithShape="0">
                    <a:prstClr val="black">
                      <a:alpha val="40000"/>
                    </a:prstClr>
                  </a:outerShdw>
                </a:effectLst>
              </a:rPr>
              <a:t> </a:t>
            </a:r>
            <a:r>
              <a:rPr lang="en-US" sz="2800" dirty="0" smtClean="0">
                <a:effectLst>
                  <a:outerShdw blurRad="50800" dist="38100" dir="2700000" algn="tl" rotWithShape="0">
                    <a:prstClr val="black">
                      <a:alpha val="40000"/>
                    </a:prstClr>
                  </a:outerShdw>
                </a:effectLst>
              </a:rPr>
              <a:t>for it is the </a:t>
            </a:r>
            <a:r>
              <a:rPr lang="en-US" sz="2800" dirty="0" smtClean="0">
                <a:solidFill>
                  <a:srgbClr val="FFC000"/>
                </a:solidFill>
                <a:effectLst>
                  <a:outerShdw blurRad="50800" dist="38100" dir="2700000" algn="tl" rotWithShape="0">
                    <a:prstClr val="black">
                      <a:alpha val="40000"/>
                    </a:prstClr>
                  </a:outerShdw>
                </a:effectLst>
              </a:rPr>
              <a:t>power of God to salvation </a:t>
            </a:r>
            <a:r>
              <a:rPr lang="en-US" sz="2800" dirty="0" smtClean="0">
                <a:effectLst>
                  <a:outerShdw blurRad="50800" dist="38100" dir="2700000" algn="tl" rotWithShape="0">
                    <a:prstClr val="black">
                      <a:alpha val="40000"/>
                    </a:prstClr>
                  </a:outerShdw>
                </a:effectLst>
              </a:rPr>
              <a:t>for everyone who believes, for the Jew first and also for the Greek. </a:t>
            </a:r>
            <a:r>
              <a:rPr lang="en-US" sz="2800" baseline="30000" dirty="0" smtClean="0">
                <a:effectLst>
                  <a:outerShdw blurRad="50800" dist="38100" dir="2700000" algn="tl" rotWithShape="0">
                    <a:prstClr val="black">
                      <a:alpha val="40000"/>
                    </a:prstClr>
                  </a:outerShdw>
                </a:effectLst>
              </a:rPr>
              <a:t>17 </a:t>
            </a:r>
            <a:r>
              <a:rPr lang="en-US" sz="2800" dirty="0" smtClean="0">
                <a:effectLst>
                  <a:outerShdw blurRad="50800" dist="38100" dir="2700000" algn="tl" rotWithShape="0">
                    <a:prstClr val="black">
                      <a:alpha val="40000"/>
                    </a:prstClr>
                  </a:outerShdw>
                </a:effectLst>
              </a:rPr>
              <a:t>For in it the righteousness of God is revealed from faith to faith; as it is written, “The just shall live by faith.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ddy Kyle 02.jpg"/>
          <p:cNvPicPr>
            <a:picLocks noChangeAspect="1"/>
          </p:cNvPicPr>
          <p:nvPr/>
        </p:nvPicPr>
        <p:blipFill>
          <a:blip r:embed="rId2" cstate="print"/>
          <a:srcRect l="1897" t="1201" r="1897" b="1201"/>
          <a:stretch>
            <a:fillRect/>
          </a:stretch>
        </p:blipFill>
        <p:spPr>
          <a:xfrm>
            <a:off x="0" y="0"/>
            <a:ext cx="9143999" cy="6857999"/>
          </a:xfrm>
          <a:prstGeom prst="rect">
            <a:avLst/>
          </a:prstGeom>
        </p:spPr>
      </p:pic>
      <p:sp>
        <p:nvSpPr>
          <p:cNvPr id="3" name="Subtitle 6"/>
          <p:cNvSpPr txBox="1">
            <a:spLocks/>
          </p:cNvSpPr>
          <p:nvPr/>
        </p:nvSpPr>
        <p:spPr>
          <a:xfrm>
            <a:off x="1371600" y="5791200"/>
            <a:ext cx="6400800" cy="762000"/>
          </a:xfrm>
          <a:prstGeom prst="rect">
            <a:avLst/>
          </a:prstGeom>
          <a:solidFill>
            <a:schemeClr val="tx1">
              <a:alpha val="5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Edwin “Buddy” Kyle</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german-invasion-of-france.jpg"/>
          <p:cNvPicPr>
            <a:picLocks noChangeAspect="1"/>
          </p:cNvPicPr>
          <p:nvPr/>
        </p:nvPicPr>
        <p:blipFill>
          <a:blip r:embed="rId2" cstate="print">
            <a:lum bright="-9000" contrast="10000"/>
          </a:blip>
          <a:stretch>
            <a:fillRect/>
          </a:stretch>
        </p:blipFill>
        <p:spPr>
          <a:xfrm>
            <a:off x="0" y="1371600"/>
            <a:ext cx="9226322" cy="5286829"/>
          </a:xfrm>
          <a:prstGeom prst="rect">
            <a:avLst/>
          </a:prstGeom>
        </p:spPr>
      </p:pic>
      <p:sp>
        <p:nvSpPr>
          <p:cNvPr id="3" name="Title 2"/>
          <p:cNvSpPr>
            <a:spLocks noGrp="1"/>
          </p:cNvSpPr>
          <p:nvPr>
            <p:ph type="title"/>
          </p:nvPr>
        </p:nvSpPr>
        <p:spPr>
          <a:xfrm>
            <a:off x="457200" y="274638"/>
            <a:ext cx="6096000" cy="1143000"/>
          </a:xfrm>
        </p:spPr>
        <p:txBody>
          <a:bodyPr>
            <a:normAutofit fontScale="90000"/>
          </a:bodyPr>
          <a:lstStyle/>
          <a:p>
            <a:r>
              <a:rPr lang="en-US" dirty="0" smtClean="0"/>
              <a:t>German blitzkrieg May 1940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their finest hour.jpg"/>
          <p:cNvPicPr>
            <a:picLocks noChangeAspect="1"/>
          </p:cNvPicPr>
          <p:nvPr/>
        </p:nvPicPr>
        <p:blipFill>
          <a:blip r:embed="rId2" cstate="print"/>
          <a:stretch>
            <a:fillRect/>
          </a:stretch>
        </p:blipFill>
        <p:spPr>
          <a:xfrm>
            <a:off x="0" y="838200"/>
            <a:ext cx="9144000" cy="5143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07500-lex_rex_lg.jpg"/>
          <p:cNvPicPr>
            <a:picLocks noChangeAspect="1"/>
          </p:cNvPicPr>
          <p:nvPr/>
        </p:nvPicPr>
        <p:blipFill>
          <a:blip r:embed="rId2" cstate="print"/>
          <a:stretch>
            <a:fillRect/>
          </a:stretch>
        </p:blipFill>
        <p:spPr>
          <a:xfrm>
            <a:off x="619838" y="2285999"/>
            <a:ext cx="2732962" cy="3484255"/>
          </a:xfrm>
          <a:prstGeom prst="rect">
            <a:avLst/>
          </a:prstGeom>
        </p:spPr>
      </p:pic>
      <p:pic>
        <p:nvPicPr>
          <p:cNvPr id="4" name="Picture 3" descr="lex rex the law is king.jpg"/>
          <p:cNvPicPr>
            <a:picLocks noChangeAspect="1"/>
          </p:cNvPicPr>
          <p:nvPr/>
        </p:nvPicPr>
        <p:blipFill>
          <a:blip r:embed="rId3" cstate="print"/>
          <a:stretch>
            <a:fillRect/>
          </a:stretch>
        </p:blipFill>
        <p:spPr>
          <a:xfrm>
            <a:off x="2133600" y="228600"/>
            <a:ext cx="4862945" cy="1828800"/>
          </a:xfrm>
          <a:prstGeom prst="rect">
            <a:avLst/>
          </a:prstGeom>
        </p:spPr>
      </p:pic>
      <p:pic>
        <p:nvPicPr>
          <p:cNvPr id="6" name="Picture 5" descr="samuel-rutherford.jpg"/>
          <p:cNvPicPr>
            <a:picLocks noChangeAspect="1"/>
          </p:cNvPicPr>
          <p:nvPr/>
        </p:nvPicPr>
        <p:blipFill>
          <a:blip r:embed="rId4" cstate="print"/>
          <a:srcRect l="30638" b="7680"/>
          <a:stretch>
            <a:fillRect/>
          </a:stretch>
        </p:blipFill>
        <p:spPr>
          <a:xfrm>
            <a:off x="5638800" y="2209800"/>
            <a:ext cx="3181304" cy="3819933"/>
          </a:xfrm>
          <a:prstGeom prst="rect">
            <a:avLst/>
          </a:prstGeom>
        </p:spPr>
      </p:pic>
      <p:pic>
        <p:nvPicPr>
          <p:cNvPr id="7" name="Picture 6" descr="samuel-rutherford.jpg"/>
          <p:cNvPicPr>
            <a:picLocks noChangeAspect="1"/>
          </p:cNvPicPr>
          <p:nvPr/>
        </p:nvPicPr>
        <p:blipFill>
          <a:blip r:embed="rId4" cstate="print"/>
          <a:srcRect r="69447" b="11520"/>
          <a:stretch>
            <a:fillRect/>
          </a:stretch>
        </p:blipFill>
        <p:spPr>
          <a:xfrm>
            <a:off x="3886200" y="2286000"/>
            <a:ext cx="1600200" cy="2359764"/>
          </a:xfrm>
          <a:prstGeom prst="rect">
            <a:avLst/>
          </a:prstGeom>
        </p:spPr>
      </p:pic>
      <p:sp>
        <p:nvSpPr>
          <p:cNvPr id="8" name="Subtitle 6"/>
          <p:cNvSpPr txBox="1">
            <a:spLocks/>
          </p:cNvSpPr>
          <p:nvPr/>
        </p:nvSpPr>
        <p:spPr>
          <a:xfrm>
            <a:off x="1371600" y="5867400"/>
            <a:ext cx="6400800" cy="762000"/>
          </a:xfrm>
          <a:prstGeom prst="rect">
            <a:avLst/>
          </a:prstGeom>
          <a:solidFill>
            <a:schemeClr val="tx1">
              <a:alpha val="5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noProof="0" dirty="0" err="1"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Th</a:t>
            </a: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e king is not above the law..</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afting-of-the-Declaration-495x330.png"/>
          <p:cNvPicPr>
            <a:picLocks noChangeAspect="1"/>
          </p:cNvPicPr>
          <p:nvPr/>
        </p:nvPicPr>
        <p:blipFill>
          <a:blip r:embed="rId2" cstate="print">
            <a:lum bright="-20000" contrast="10000"/>
          </a:blip>
          <a:srcRect l="3879" r="3879"/>
          <a:stretch>
            <a:fillRect/>
          </a:stretch>
        </p:blipFill>
        <p:spPr>
          <a:xfrm>
            <a:off x="0" y="0"/>
            <a:ext cx="9144000" cy="6857966"/>
          </a:xfrm>
          <a:prstGeom prst="rect">
            <a:avLst/>
          </a:prstGeom>
        </p:spPr>
      </p:pic>
      <p:sp>
        <p:nvSpPr>
          <p:cNvPr id="3" name="Subtitle 6"/>
          <p:cNvSpPr txBox="1">
            <a:spLocks/>
          </p:cNvSpPr>
          <p:nvPr/>
        </p:nvSpPr>
        <p:spPr>
          <a:xfrm>
            <a:off x="1143000" y="5867400"/>
            <a:ext cx="7086600" cy="762000"/>
          </a:xfrm>
          <a:prstGeom prst="rect">
            <a:avLst/>
          </a:prstGeom>
          <a:solidFill>
            <a:schemeClr val="tx1">
              <a:alpha val="5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Freedom from tyrannical rule..</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rucible.jpg"/>
          <p:cNvPicPr>
            <a:picLocks noChangeAspect="1"/>
          </p:cNvPicPr>
          <p:nvPr/>
        </p:nvPicPr>
        <p:blipFill>
          <a:blip r:embed="rId2" cstate="print"/>
          <a:stretch>
            <a:fillRect/>
          </a:stretch>
        </p:blipFill>
        <p:spPr>
          <a:xfrm>
            <a:off x="2667000" y="1371600"/>
            <a:ext cx="3624262" cy="3375386"/>
          </a:xfrm>
          <a:prstGeom prst="rect">
            <a:avLst/>
          </a:prstGeom>
        </p:spPr>
      </p:pic>
      <p:sp>
        <p:nvSpPr>
          <p:cNvPr id="3" name="Title 2"/>
          <p:cNvSpPr>
            <a:spLocks noGrp="1"/>
          </p:cNvSpPr>
          <p:nvPr>
            <p:ph type="title"/>
          </p:nvPr>
        </p:nvSpPr>
        <p:spPr/>
        <p:txBody>
          <a:bodyPr/>
          <a:lstStyle/>
          <a:p>
            <a:r>
              <a:rPr lang="en-US" dirty="0" smtClean="0"/>
              <a:t>We are in the crucible..</a:t>
            </a:r>
            <a:endParaRPr lang="en-US" dirty="0"/>
          </a:p>
        </p:txBody>
      </p:sp>
      <p:sp>
        <p:nvSpPr>
          <p:cNvPr id="4" name="Content Placeholder 3"/>
          <p:cNvSpPr>
            <a:spLocks noGrp="1"/>
          </p:cNvSpPr>
          <p:nvPr>
            <p:ph idx="1"/>
          </p:nvPr>
        </p:nvSpPr>
        <p:spPr>
          <a:xfrm>
            <a:off x="457200" y="5029200"/>
            <a:ext cx="8229600" cy="1447800"/>
          </a:xfrm>
        </p:spPr>
        <p:txBody>
          <a:bodyPr>
            <a:normAutofit fontScale="77500" lnSpcReduction="20000"/>
          </a:bodyPr>
          <a:lstStyle/>
          <a:p>
            <a:r>
              <a:rPr lang="en-US" dirty="0" smtClean="0">
                <a:solidFill>
                  <a:srgbClr val="FFC000"/>
                </a:solidFill>
              </a:rPr>
              <a:t>1 Peter 1:7 </a:t>
            </a:r>
            <a:r>
              <a:rPr lang="en-US" dirty="0" smtClean="0"/>
              <a:t>that the genuineness of your faith, </a:t>
            </a:r>
            <a:r>
              <a:rPr lang="en-US" i="1" dirty="0" smtClean="0"/>
              <a:t>being</a:t>
            </a:r>
            <a:r>
              <a:rPr lang="en-US" dirty="0" smtClean="0"/>
              <a:t> much more precious than gold that perishes, though it is tested by fire, may be found to praise, honor, and glory at the revelation of Jesus Christ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tter to ROMAN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Subtitle 6"/>
          <p:cNvSpPr txBox="1">
            <a:spLocks/>
          </p:cNvSpPr>
          <p:nvPr/>
        </p:nvSpPr>
        <p:spPr>
          <a:xfrm>
            <a:off x="1371600" y="5791200"/>
            <a:ext cx="6400800" cy="762000"/>
          </a:xfrm>
          <a:prstGeom prst="rect">
            <a:avLst/>
          </a:prstGeom>
          <a:solidFill>
            <a:schemeClr val="tx1">
              <a:alpha val="5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The Righteousness</a:t>
            </a:r>
            <a:r>
              <a:rPr kumimoji="0" lang="en-US" sz="34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of God </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5" name="Picture 4" descr="Lightning storm.jpg"/>
          <p:cNvPicPr>
            <a:picLocks noChangeAspect="1"/>
          </p:cNvPicPr>
          <p:nvPr/>
        </p:nvPicPr>
        <p:blipFill>
          <a:blip r:embed="rId3" cstate="print">
            <a:lum contrast="10000"/>
          </a:blip>
          <a:stretch>
            <a:fillRect/>
          </a:stretch>
        </p:blipFill>
        <p:spPr>
          <a:xfrm>
            <a:off x="0" y="0"/>
            <a:ext cx="9144000" cy="6858000"/>
          </a:xfrm>
          <a:prstGeom prst="rect">
            <a:avLst/>
          </a:prstGeom>
        </p:spPr>
      </p:pic>
      <p:sp>
        <p:nvSpPr>
          <p:cNvPr id="6" name="Title 5"/>
          <p:cNvSpPr>
            <a:spLocks noGrp="1"/>
          </p:cNvSpPr>
          <p:nvPr>
            <p:ph type="ctrTitle"/>
          </p:nvPr>
        </p:nvSpPr>
        <p:spPr>
          <a:xfrm>
            <a:off x="685800" y="381000"/>
            <a:ext cx="7772400" cy="1066800"/>
          </a:xfrm>
          <a:solidFill>
            <a:schemeClr val="tx1">
              <a:alpha val="50000"/>
            </a:schemeClr>
          </a:solidFill>
        </p:spPr>
        <p:txBody>
          <a:bodyPr>
            <a:normAutofit fontScale="90000"/>
          </a:bodyPr>
          <a:lstStyle/>
          <a:p>
            <a:r>
              <a:rPr lang="en-US" dirty="0" smtClean="0"/>
              <a:t>When God Has Had Enough</a:t>
            </a:r>
            <a:endParaRPr lang="en-US" dirty="0"/>
          </a:p>
        </p:txBody>
      </p:sp>
      <p:sp>
        <p:nvSpPr>
          <p:cNvPr id="7" name="Subtitle 6"/>
          <p:cNvSpPr>
            <a:spLocks noGrp="1"/>
          </p:cNvSpPr>
          <p:nvPr>
            <p:ph type="subTitle" idx="1"/>
          </p:nvPr>
        </p:nvSpPr>
        <p:spPr>
          <a:xfrm>
            <a:off x="1447800" y="5791200"/>
            <a:ext cx="6400800" cy="762000"/>
          </a:xfrm>
          <a:solidFill>
            <a:schemeClr val="tx1">
              <a:alpha val="50000"/>
            </a:schemeClr>
          </a:solidFill>
        </p:spPr>
        <p:txBody>
          <a:bodyPr/>
          <a:lstStyle/>
          <a:p>
            <a:r>
              <a:rPr lang="en-US" dirty="0" smtClean="0"/>
              <a:t>Romans 1:18-25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5" name="Picture 4" descr="Lightning storm.jpg"/>
          <p:cNvPicPr>
            <a:picLocks noChangeAspect="1"/>
          </p:cNvPicPr>
          <p:nvPr/>
        </p:nvPicPr>
        <p:blipFill>
          <a:blip r:embed="rId3" cstate="print">
            <a:lum contrast="10000"/>
          </a:blip>
          <a:stretch>
            <a:fillRect/>
          </a:stretch>
        </p:blipFill>
        <p:spPr>
          <a:xfrm>
            <a:off x="0" y="0"/>
            <a:ext cx="9144000" cy="6858000"/>
          </a:xfrm>
          <a:prstGeom prst="rect">
            <a:avLst/>
          </a:prstGeom>
        </p:spPr>
      </p:pic>
      <p:sp>
        <p:nvSpPr>
          <p:cNvPr id="7" name="Subtitle 6"/>
          <p:cNvSpPr>
            <a:spLocks noGrp="1"/>
          </p:cNvSpPr>
          <p:nvPr>
            <p:ph type="subTitle" idx="1"/>
          </p:nvPr>
        </p:nvSpPr>
        <p:spPr>
          <a:xfrm>
            <a:off x="457200" y="4495800"/>
            <a:ext cx="8458200" cy="2057400"/>
          </a:xfrm>
          <a:solidFill>
            <a:schemeClr val="tx1">
              <a:alpha val="50000"/>
            </a:schemeClr>
          </a:solidFill>
        </p:spPr>
        <p:txBody>
          <a:bodyPr>
            <a:noAutofit/>
          </a:bodyPr>
          <a:lstStyle/>
          <a:p>
            <a:pPr algn="l">
              <a:lnSpc>
                <a:spcPts val="2800"/>
              </a:lnSpc>
            </a:pPr>
            <a:r>
              <a:rPr lang="en-US" sz="2700" dirty="0" smtClean="0">
                <a:solidFill>
                  <a:srgbClr val="FFC000"/>
                </a:solidFill>
                <a:effectLst>
                  <a:outerShdw blurRad="50800" dist="38100" dir="2700000" algn="tl" rotWithShape="0">
                    <a:prstClr val="black">
                      <a:alpha val="40000"/>
                    </a:prstClr>
                  </a:outerShdw>
                </a:effectLst>
              </a:rPr>
              <a:t>Romans 1:18-19</a:t>
            </a:r>
            <a:r>
              <a:rPr lang="en-US" sz="2700" dirty="0" smtClean="0">
                <a:effectLst>
                  <a:outerShdw blurRad="50800" dist="38100" dir="2700000" algn="tl" rotWithShape="0">
                    <a:prstClr val="black">
                      <a:alpha val="40000"/>
                    </a:prstClr>
                  </a:outerShdw>
                </a:effectLst>
              </a:rPr>
              <a:t> For the wrath of God is revealed from heaven against all ungodliness and unrighteousness of men, who suppress the truth in unrighteousness, </a:t>
            </a:r>
            <a:r>
              <a:rPr lang="en-US" sz="2700" baseline="30000" dirty="0" smtClean="0">
                <a:effectLst>
                  <a:outerShdw blurRad="50800" dist="38100" dir="2700000" algn="tl" rotWithShape="0">
                    <a:prstClr val="black">
                      <a:alpha val="40000"/>
                    </a:prstClr>
                  </a:outerShdw>
                </a:effectLst>
              </a:rPr>
              <a:t>19 </a:t>
            </a:r>
            <a:r>
              <a:rPr lang="en-US" sz="2700" dirty="0" smtClean="0">
                <a:effectLst>
                  <a:outerShdw blurRad="50800" dist="38100" dir="2700000" algn="tl" rotWithShape="0">
                    <a:prstClr val="black">
                      <a:alpha val="40000"/>
                    </a:prstClr>
                  </a:outerShdw>
                </a:effectLst>
              </a:rPr>
              <a:t>because what may be known of God is manifest in them, for God has shown </a:t>
            </a:r>
            <a:r>
              <a:rPr lang="en-US" sz="2700" i="1" dirty="0" smtClean="0">
                <a:effectLst>
                  <a:outerShdw blurRad="50800" dist="38100" dir="2700000" algn="tl" rotWithShape="0">
                    <a:prstClr val="black">
                      <a:alpha val="40000"/>
                    </a:prstClr>
                  </a:outerShdw>
                </a:effectLst>
              </a:rPr>
              <a:t>it</a:t>
            </a:r>
            <a:r>
              <a:rPr lang="en-US" sz="2700" dirty="0" smtClean="0">
                <a:effectLst>
                  <a:outerShdw blurRad="50800" dist="38100" dir="2700000" algn="tl" rotWithShape="0">
                    <a:prstClr val="black">
                      <a:alpha val="40000"/>
                    </a:prstClr>
                  </a:outerShdw>
                </a:effectLst>
              </a:rPr>
              <a:t> to them.</a:t>
            </a:r>
            <a:endParaRPr lang="en-US" sz="27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God Shed His Grace on Thee 02.jpg"/>
          <p:cNvPicPr>
            <a:picLocks noChangeAspect="1"/>
          </p:cNvPicPr>
          <p:nvPr/>
        </p:nvPicPr>
        <p:blipFill>
          <a:blip r:embed="rId2" cstate="print">
            <a:lum bright="-10000" contrast="10000"/>
          </a:blip>
          <a:srcRect l="1500" t="2000" r="1500"/>
          <a:stretch>
            <a:fillRect/>
          </a:stretch>
        </p:blipFill>
        <p:spPr>
          <a:xfrm>
            <a:off x="0" y="0"/>
            <a:ext cx="9144000" cy="6858000"/>
          </a:xfrm>
          <a:prstGeom prst="rect">
            <a:avLst/>
          </a:prstGeom>
        </p:spPr>
      </p:pic>
      <p:sp>
        <p:nvSpPr>
          <p:cNvPr id="8" name="Subtitle 6"/>
          <p:cNvSpPr txBox="1">
            <a:spLocks/>
          </p:cNvSpPr>
          <p:nvPr/>
        </p:nvSpPr>
        <p:spPr>
          <a:xfrm>
            <a:off x="1371600" y="5791200"/>
            <a:ext cx="6400800" cy="762000"/>
          </a:xfrm>
          <a:prstGeom prst="rect">
            <a:avLst/>
          </a:prstGeom>
          <a:solidFill>
            <a:schemeClr val="tx1">
              <a:alpha val="5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a:t>
            </a:r>
            <a:r>
              <a:rPr kumimoji="0" lang="en-US" sz="3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God Shed His Grace on Thee”</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lgrims landing.jpg"/>
          <p:cNvPicPr>
            <a:picLocks noChangeAspect="1"/>
          </p:cNvPicPr>
          <p:nvPr/>
        </p:nvPicPr>
        <p:blipFill>
          <a:blip r:embed="rId2" cstate="print">
            <a:lum bright="-7000" contrast="10000"/>
          </a:blip>
          <a:stretch>
            <a:fillRect/>
          </a:stretch>
        </p:blipFill>
        <p:spPr>
          <a:xfrm>
            <a:off x="0" y="0"/>
            <a:ext cx="9144000" cy="6857999"/>
          </a:xfrm>
          <a:prstGeom prst="rect">
            <a:avLst/>
          </a:prstGeom>
        </p:spPr>
      </p:pic>
      <p:sp>
        <p:nvSpPr>
          <p:cNvPr id="3" name="Subtitle 6"/>
          <p:cNvSpPr txBox="1">
            <a:spLocks/>
          </p:cNvSpPr>
          <p:nvPr/>
        </p:nvSpPr>
        <p:spPr>
          <a:xfrm>
            <a:off x="1371600" y="5791200"/>
            <a:ext cx="6400800" cy="762000"/>
          </a:xfrm>
          <a:prstGeom prst="rect">
            <a:avLst/>
          </a:prstGeom>
          <a:solidFill>
            <a:schemeClr val="tx1">
              <a:alpha val="5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Pilgrims landing in America</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afting-of-the-Declaration-495x330.png"/>
          <p:cNvPicPr>
            <a:picLocks noChangeAspect="1"/>
          </p:cNvPicPr>
          <p:nvPr/>
        </p:nvPicPr>
        <p:blipFill>
          <a:blip r:embed="rId2" cstate="print">
            <a:lum bright="-20000" contrast="10000"/>
          </a:blip>
          <a:srcRect l="3879" r="3879"/>
          <a:stretch>
            <a:fillRect/>
          </a:stretch>
        </p:blipFill>
        <p:spPr>
          <a:xfrm>
            <a:off x="0" y="0"/>
            <a:ext cx="9144000" cy="6857966"/>
          </a:xfrm>
          <a:prstGeom prst="rect">
            <a:avLst/>
          </a:prstGeom>
        </p:spPr>
      </p:pic>
      <p:sp>
        <p:nvSpPr>
          <p:cNvPr id="3" name="Subtitle 6"/>
          <p:cNvSpPr txBox="1">
            <a:spLocks/>
          </p:cNvSpPr>
          <p:nvPr/>
        </p:nvSpPr>
        <p:spPr>
          <a:xfrm>
            <a:off x="1143000" y="5867400"/>
            <a:ext cx="7086600" cy="762000"/>
          </a:xfrm>
          <a:prstGeom prst="rect">
            <a:avLst/>
          </a:prstGeom>
          <a:solidFill>
            <a:schemeClr val="tx1">
              <a:alpha val="50000"/>
            </a:schemeClr>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4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1776 Declaration of Independence</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mans-1-20-gods-green-earth-hd-wallpaper.jpg"/>
          <p:cNvPicPr>
            <a:picLocks noChangeAspect="1"/>
          </p:cNvPicPr>
          <p:nvPr/>
        </p:nvPicPr>
        <p:blipFill>
          <a:blip r:embed="rId2" cstate="print">
            <a:lum bright="-15000" contrast="10000"/>
          </a:blip>
          <a:stretch>
            <a:fillRect/>
          </a:stretch>
        </p:blipFill>
        <p:spPr>
          <a:xfrm>
            <a:off x="0" y="0"/>
            <a:ext cx="9144000" cy="6857999"/>
          </a:xfrm>
          <a:prstGeom prst="rect">
            <a:avLst/>
          </a:prstGeom>
        </p:spPr>
      </p:pic>
      <p:sp>
        <p:nvSpPr>
          <p:cNvPr id="3" name="Subtitle 6"/>
          <p:cNvSpPr txBox="1">
            <a:spLocks/>
          </p:cNvSpPr>
          <p:nvPr/>
        </p:nvSpPr>
        <p:spPr>
          <a:xfrm>
            <a:off x="304800" y="5029200"/>
            <a:ext cx="8458200" cy="1676400"/>
          </a:xfrm>
          <a:prstGeom prst="rect">
            <a:avLst/>
          </a:prstGeom>
          <a:solidFill>
            <a:schemeClr val="tx1">
              <a:alpha val="60000"/>
            </a:schemeClr>
          </a:solidFill>
        </p:spPr>
        <p:txBody>
          <a:bodyPr anchor="ctr">
            <a:noAutofit/>
          </a:bodyPr>
          <a:lstStyle/>
          <a:p>
            <a:pPr marL="342900" lvl="0" indent="-342900">
              <a:lnSpc>
                <a:spcPts val="2600"/>
              </a:lnSpc>
              <a:spcBef>
                <a:spcPct val="20000"/>
              </a:spcBef>
              <a:buFont typeface="Arial" pitchFamily="34" charset="0"/>
              <a:buChar char="•"/>
            </a:pPr>
            <a:r>
              <a:rPr kumimoji="0" lang="en-US" sz="2600" b="0" i="0" u="none" strike="noStrike" kern="1200" cap="none" spc="0" normalizeH="0" baseline="0" noProof="0" dirty="0" smtClean="0">
                <a:ln>
                  <a:noFill/>
                </a:ln>
                <a:solidFill>
                  <a:srgbClr val="FFC000"/>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Romans 1:20</a:t>
            </a:r>
            <a:r>
              <a:rPr kumimoji="0" lang="en-US" sz="2600" b="0" i="0" u="none" strike="noStrike" kern="1200" cap="none" spc="0" normalizeH="0" noProof="0" dirty="0" smtClean="0">
                <a:ln>
                  <a:noFill/>
                </a:ln>
                <a:solidFill>
                  <a:srgbClr val="FFC000"/>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a:t>
            </a:r>
            <a:r>
              <a:rPr kumimoji="0" lang="en-US" sz="2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a:t>
            </a:r>
            <a:r>
              <a:rPr lang="en-US" sz="2600" dirty="0" smtClean="0">
                <a:solidFill>
                  <a:schemeClr val="bg1"/>
                </a:solidFill>
                <a:latin typeface="Georgia" pitchFamily="18" charset="0"/>
              </a:rPr>
              <a:t>For since the creation of the world His invisible </a:t>
            </a:r>
            <a:r>
              <a:rPr lang="en-US" sz="2600" i="1" dirty="0" smtClean="0">
                <a:solidFill>
                  <a:schemeClr val="bg1"/>
                </a:solidFill>
                <a:latin typeface="Georgia" pitchFamily="18" charset="0"/>
              </a:rPr>
              <a:t>attributes</a:t>
            </a:r>
            <a:r>
              <a:rPr lang="en-US" sz="2600" dirty="0" smtClean="0">
                <a:solidFill>
                  <a:schemeClr val="bg1"/>
                </a:solidFill>
                <a:latin typeface="Georgia" pitchFamily="18" charset="0"/>
              </a:rPr>
              <a:t> are clearly seen, being understood by the things that are made, </a:t>
            </a:r>
            <a:r>
              <a:rPr lang="en-US" sz="2600" i="1" dirty="0" smtClean="0">
                <a:solidFill>
                  <a:schemeClr val="bg1"/>
                </a:solidFill>
                <a:latin typeface="Georgia" pitchFamily="18" charset="0"/>
              </a:rPr>
              <a:t>even</a:t>
            </a:r>
            <a:r>
              <a:rPr lang="en-US" sz="2600" dirty="0" smtClean="0">
                <a:solidFill>
                  <a:schemeClr val="bg1"/>
                </a:solidFill>
                <a:latin typeface="Georgia" pitchFamily="18" charset="0"/>
              </a:rPr>
              <a:t> His eternal power and Godhead, so that they are without excuse.. </a:t>
            </a:r>
            <a:endParaRPr kumimoji="0" lang="en-US" sz="2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for false wisdom..</a:t>
            </a:r>
            <a:endParaRPr lang="en-US" dirty="0"/>
          </a:p>
        </p:txBody>
      </p:sp>
      <p:sp>
        <p:nvSpPr>
          <p:cNvPr id="3" name="Content Placeholder 2"/>
          <p:cNvSpPr>
            <a:spLocks noGrp="1"/>
          </p:cNvSpPr>
          <p:nvPr>
            <p:ph idx="1"/>
          </p:nvPr>
        </p:nvSpPr>
        <p:spPr>
          <a:xfrm>
            <a:off x="381000" y="4419600"/>
            <a:ext cx="8229600" cy="2133600"/>
          </a:xfrm>
        </p:spPr>
        <p:txBody>
          <a:bodyPr>
            <a:normAutofit/>
          </a:bodyPr>
          <a:lstStyle/>
          <a:p>
            <a:pPr>
              <a:lnSpc>
                <a:spcPts val="3000"/>
              </a:lnSpc>
            </a:pPr>
            <a:r>
              <a:rPr lang="en-US" sz="2800" dirty="0" smtClean="0">
                <a:solidFill>
                  <a:srgbClr val="FFC000"/>
                </a:solidFill>
              </a:rPr>
              <a:t>1:21-22</a:t>
            </a:r>
            <a:r>
              <a:rPr lang="en-US" sz="2800" baseline="30000" dirty="0" smtClean="0"/>
              <a:t> </a:t>
            </a:r>
            <a:r>
              <a:rPr lang="en-US" sz="2800" dirty="0" smtClean="0"/>
              <a:t>because, although they knew God, they did not glorify </a:t>
            </a:r>
            <a:r>
              <a:rPr lang="en-US" sz="2800" i="1" dirty="0" smtClean="0"/>
              <a:t>Him</a:t>
            </a:r>
            <a:r>
              <a:rPr lang="en-US" sz="2800" dirty="0" smtClean="0"/>
              <a:t> as God, nor were thankful, but became futile in their thoughts, and their foolish hearts were darkened. </a:t>
            </a:r>
            <a:r>
              <a:rPr lang="en-US" sz="2800" baseline="30000" dirty="0" smtClean="0"/>
              <a:t>22 </a:t>
            </a:r>
            <a:r>
              <a:rPr lang="en-US" sz="2800" dirty="0" smtClean="0">
                <a:solidFill>
                  <a:srgbClr val="FFC000"/>
                </a:solidFill>
              </a:rPr>
              <a:t>Professing to be wise</a:t>
            </a:r>
            <a:r>
              <a:rPr lang="en-US" sz="2800" dirty="0" smtClean="0"/>
              <a:t>, they became fools…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for false worship..</a:t>
            </a:r>
            <a:endParaRPr lang="en-US" dirty="0"/>
          </a:p>
        </p:txBody>
      </p:sp>
      <p:sp>
        <p:nvSpPr>
          <p:cNvPr id="3" name="Content Placeholder 2"/>
          <p:cNvSpPr>
            <a:spLocks noGrp="1"/>
          </p:cNvSpPr>
          <p:nvPr>
            <p:ph idx="1"/>
          </p:nvPr>
        </p:nvSpPr>
        <p:spPr>
          <a:xfrm>
            <a:off x="381000" y="4419600"/>
            <a:ext cx="8458200" cy="2133600"/>
          </a:xfrm>
        </p:spPr>
        <p:txBody>
          <a:bodyPr>
            <a:normAutofit fontScale="85000" lnSpcReduction="10000"/>
          </a:bodyPr>
          <a:lstStyle/>
          <a:p>
            <a:pPr>
              <a:lnSpc>
                <a:spcPts val="3000"/>
              </a:lnSpc>
            </a:pPr>
            <a:r>
              <a:rPr lang="en-US" sz="2800" dirty="0" smtClean="0">
                <a:solidFill>
                  <a:srgbClr val="FFC000"/>
                </a:solidFill>
              </a:rPr>
              <a:t>1:23,25 </a:t>
            </a:r>
            <a:r>
              <a:rPr lang="en-US" sz="2800" baseline="30000" dirty="0" smtClean="0"/>
              <a:t> </a:t>
            </a:r>
            <a:r>
              <a:rPr lang="en-US" sz="2800" dirty="0" smtClean="0"/>
              <a:t>and changed the glory of the incorruptible God into an image made like corruptible man—and birds and four-footed animals and creeping things… who exchanged the truth of God for the lie, and worshiped and served the creature rather than the Creator..</a:t>
            </a:r>
          </a:p>
          <a:p>
            <a:pPr>
              <a:lnSpc>
                <a:spcPts val="3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TotalTime>
  <Words>306</Words>
  <Application>Microsoft Office PowerPoint</Application>
  <PresentationFormat>On-screen Show (4:3)</PresentationFormat>
  <Paragraphs>32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When God Has Had Enough</vt:lpstr>
      <vt:lpstr>Slide 2</vt:lpstr>
      <vt:lpstr>Slide 3</vt:lpstr>
      <vt:lpstr>Slide 4</vt:lpstr>
      <vt:lpstr>Slide 5</vt:lpstr>
      <vt:lpstr>Slide 6</vt:lpstr>
      <vt:lpstr>Slide 7</vt:lpstr>
      <vt:lpstr>Search for false wisdom..</vt:lpstr>
      <vt:lpstr>Search for false worship..</vt:lpstr>
      <vt:lpstr>Search for false intimacy..</vt:lpstr>
      <vt:lpstr>Search for false intimacy..</vt:lpstr>
      <vt:lpstr>Therefore God gave them up (vs 24,26,28) </vt:lpstr>
      <vt:lpstr>What is the good news?</vt:lpstr>
      <vt:lpstr>Slide 14</vt:lpstr>
      <vt:lpstr>German blitzkrieg May 1940</vt:lpstr>
      <vt:lpstr>Slide 16</vt:lpstr>
      <vt:lpstr>Slide 17</vt:lpstr>
      <vt:lpstr>Slide 18</vt:lpstr>
      <vt:lpstr>We are in the crucible..</vt:lpstr>
      <vt:lpstr>When God Has Had Enough</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54</cp:revision>
  <dcterms:created xsi:type="dcterms:W3CDTF">2015-10-04T04:19:18Z</dcterms:created>
  <dcterms:modified xsi:type="dcterms:W3CDTF">2016-11-14T21:39:38Z</dcterms:modified>
</cp:coreProperties>
</file>