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5" r:id="rId3"/>
    <p:sldId id="274" r:id="rId4"/>
    <p:sldId id="276" r:id="rId5"/>
    <p:sldId id="277" r:id="rId6"/>
    <p:sldId id="278" r:id="rId7"/>
    <p:sldId id="279" r:id="rId8"/>
    <p:sldId id="280" r:id="rId9"/>
    <p:sldId id="281" r:id="rId10"/>
    <p:sldId id="2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04" autoAdjust="0"/>
    <p:restoredTop sz="94660"/>
  </p:normalViewPr>
  <p:slideViewPr>
    <p:cSldViewPr>
      <p:cViewPr>
        <p:scale>
          <a:sx n="85" d="100"/>
          <a:sy n="85" d="100"/>
        </p:scale>
        <p:origin x="-582" y="-4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bible-preaching-and-teaching.jpg"/>
          <p:cNvPicPr>
            <a:picLocks noChangeAspect="1"/>
          </p:cNvPicPr>
          <p:nvPr userDrawn="1"/>
        </p:nvPicPr>
        <p:blipFill>
          <a:blip r:embed="rId9" cstate="print"/>
          <a:stretch>
            <a:fillRect/>
          </a:stretch>
        </p:blipFill>
        <p:spPr>
          <a:xfrm>
            <a:off x="0" y="1600200"/>
            <a:ext cx="9001563" cy="4572000"/>
          </a:xfrm>
          <a:prstGeom prst="rect">
            <a:avLst/>
          </a:prstGeom>
        </p:spPr>
      </p:pic>
      <p:pic>
        <p:nvPicPr>
          <p:cNvPr id="7" name="Picture 6" descr="dark-blue-background 02.jpg"/>
          <p:cNvPicPr>
            <a:picLocks noChangeAspect="1"/>
          </p:cNvPicPr>
          <p:nvPr userDrawn="1"/>
        </p:nvPicPr>
        <p:blipFill>
          <a:blip r:embed="rId10" cstate="print">
            <a:lum bright="-35000" contrast="10000"/>
          </a:blip>
          <a:srcRect r="14845" b="18000"/>
          <a:stretch>
            <a:fillRect/>
          </a:stretch>
        </p:blipFill>
        <p:spPr>
          <a:xfrm>
            <a:off x="-2" y="0"/>
            <a:ext cx="9144002" cy="6857963"/>
          </a:xfrm>
          <a:prstGeom prst="rect">
            <a:avLst/>
          </a:prstGeom>
        </p:spPr>
      </p:pic>
      <p:pic>
        <p:nvPicPr>
          <p:cNvPr id="5" name="Picture 4" descr="Backgound1.jpg"/>
          <p:cNvPicPr>
            <a:picLocks noChangeAspect="1"/>
          </p:cNvPicPr>
          <p:nvPr userDrawn="1"/>
        </p:nvPicPr>
        <p:blipFill>
          <a:blip r:embed="rId11" cstate="print"/>
          <a:stretch>
            <a:fillRect/>
          </a:stretch>
        </p:blipFill>
        <p:spPr>
          <a:xfrm>
            <a:off x="0" y="1600200"/>
            <a:ext cx="9144000" cy="45720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pic>
        <p:nvPicPr>
          <p:cNvPr id="9" name="Picture 8" descr="pastoral-ministry.jpg"/>
          <p:cNvPicPr>
            <a:picLocks noChangeAspect="1"/>
          </p:cNvPicPr>
          <p:nvPr userDrawn="1"/>
        </p:nvPicPr>
        <p:blipFill>
          <a:blip r:embed="rId12" cstate="print"/>
          <a:srcRect t="4800"/>
          <a:stretch>
            <a:fillRect/>
          </a:stretch>
        </p:blipFill>
        <p:spPr>
          <a:xfrm>
            <a:off x="4545746" y="2895600"/>
            <a:ext cx="4598254" cy="2312081"/>
          </a:xfrm>
          <a:prstGeom prst="rect">
            <a:avLst/>
          </a:prstGeom>
        </p:spPr>
      </p:pic>
      <p:pic>
        <p:nvPicPr>
          <p:cNvPr id="10" name="Picture 9" descr="pastoral-ministry.jpg"/>
          <p:cNvPicPr>
            <a:picLocks noChangeAspect="1"/>
          </p:cNvPicPr>
          <p:nvPr userDrawn="1"/>
        </p:nvPicPr>
        <p:blipFill>
          <a:blip r:embed="rId12" cstate="print"/>
          <a:srcRect t="4800"/>
          <a:stretch>
            <a:fillRect/>
          </a:stretch>
        </p:blipFill>
        <p:spPr>
          <a:xfrm>
            <a:off x="0" y="2895600"/>
            <a:ext cx="4598254" cy="2312081"/>
          </a:xfrm>
          <a:prstGeom prst="rect">
            <a:avLst/>
          </a:prstGeom>
        </p:spPr>
      </p:pic>
      <p:sp>
        <p:nvSpPr>
          <p:cNvPr id="6" name="Rectangle 5"/>
          <p:cNvSpPr/>
          <p:nvPr userDrawn="1"/>
        </p:nvSpPr>
        <p:spPr>
          <a:xfrm>
            <a:off x="0" y="1600200"/>
            <a:ext cx="9144000" cy="4572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4196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5" name="Picture 4" descr="Backgound1.jpg"/>
          <p:cNvPicPr>
            <a:picLocks noChangeAspect="1"/>
          </p:cNvPicPr>
          <p:nvPr/>
        </p:nvPicPr>
        <p:blipFill>
          <a:blip r:embed="rId3" cstate="print"/>
          <a:stretch>
            <a:fillRect/>
          </a:stretch>
        </p:blipFill>
        <p:spPr>
          <a:xfrm>
            <a:off x="0" y="1676400"/>
            <a:ext cx="9144000" cy="3886200"/>
          </a:xfrm>
          <a:prstGeom prst="rect">
            <a:avLst/>
          </a:prstGeom>
        </p:spPr>
      </p:pic>
      <p:sp>
        <p:nvSpPr>
          <p:cNvPr id="10" name="Rectangle 9"/>
          <p:cNvSpPr/>
          <p:nvPr/>
        </p:nvSpPr>
        <p:spPr>
          <a:xfrm>
            <a:off x="0" y="1676400"/>
            <a:ext cx="9144000" cy="38862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381000"/>
            <a:ext cx="7772400" cy="1066800"/>
          </a:xfrm>
        </p:spPr>
        <p:txBody>
          <a:bodyPr>
            <a:normAutofit/>
          </a:bodyPr>
          <a:lstStyle/>
          <a:p>
            <a:r>
              <a:rPr lang="en-US" sz="4400" dirty="0" smtClean="0"/>
              <a:t>Equipping the Saints</a:t>
            </a:r>
            <a:endParaRPr lang="en-US" sz="4400" dirty="0"/>
          </a:p>
        </p:txBody>
      </p:sp>
      <p:sp>
        <p:nvSpPr>
          <p:cNvPr id="7" name="Subtitle 6"/>
          <p:cNvSpPr>
            <a:spLocks noGrp="1"/>
          </p:cNvSpPr>
          <p:nvPr>
            <p:ph type="subTitle" idx="1"/>
          </p:nvPr>
        </p:nvSpPr>
        <p:spPr>
          <a:xfrm>
            <a:off x="1447800" y="5791200"/>
            <a:ext cx="6400800" cy="762000"/>
          </a:xfrm>
        </p:spPr>
        <p:txBody>
          <a:bodyPr/>
          <a:lstStyle/>
          <a:p>
            <a:r>
              <a:rPr lang="en-US" dirty="0" smtClean="0"/>
              <a:t>Ephesians 4:7-16</a:t>
            </a:r>
            <a:endParaRPr lang="en-US" dirty="0"/>
          </a:p>
        </p:txBody>
      </p:sp>
      <p:pic>
        <p:nvPicPr>
          <p:cNvPr id="12" name="Picture 2" descr="http://www.abercrombie.cc/calvimages/bible.gif"/>
          <p:cNvPicPr>
            <a:picLocks noChangeAspect="1" noChangeArrowheads="1"/>
          </p:cNvPicPr>
          <p:nvPr/>
        </p:nvPicPr>
        <p:blipFill>
          <a:blip r:embed="rId4" cstate="print"/>
          <a:srcRect/>
          <a:stretch>
            <a:fillRect/>
          </a:stretch>
        </p:blipFill>
        <p:spPr bwMode="auto">
          <a:xfrm>
            <a:off x="2895600" y="1828800"/>
            <a:ext cx="3276600" cy="1398772"/>
          </a:xfrm>
          <a:prstGeom prst="rect">
            <a:avLst/>
          </a:prstGeom>
          <a:noFill/>
        </p:spPr>
      </p:pic>
      <p:pic>
        <p:nvPicPr>
          <p:cNvPr id="8" name="Picture 7" descr="pastoral-ministry.jpg"/>
          <p:cNvPicPr>
            <a:picLocks noChangeAspect="1"/>
          </p:cNvPicPr>
          <p:nvPr/>
        </p:nvPicPr>
        <p:blipFill>
          <a:blip r:embed="rId5" cstate="print"/>
          <a:srcRect t="4800"/>
          <a:stretch>
            <a:fillRect/>
          </a:stretch>
        </p:blipFill>
        <p:spPr>
          <a:xfrm>
            <a:off x="0" y="2895600"/>
            <a:ext cx="4598254" cy="2312081"/>
          </a:xfrm>
          <a:prstGeom prst="rect">
            <a:avLst/>
          </a:prstGeom>
        </p:spPr>
      </p:pic>
      <p:pic>
        <p:nvPicPr>
          <p:cNvPr id="9" name="Picture 8" descr="pastoral-ministry.jpg"/>
          <p:cNvPicPr>
            <a:picLocks noChangeAspect="1"/>
          </p:cNvPicPr>
          <p:nvPr/>
        </p:nvPicPr>
        <p:blipFill>
          <a:blip r:embed="rId5" cstate="print"/>
          <a:srcRect t="4800"/>
          <a:stretch>
            <a:fillRect/>
          </a:stretch>
        </p:blipFill>
        <p:spPr>
          <a:xfrm>
            <a:off x="4545746" y="2895600"/>
            <a:ext cx="4598254" cy="231208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 in unity..</a:t>
            </a:r>
            <a:endParaRPr lang="en-US" dirty="0"/>
          </a:p>
        </p:txBody>
      </p:sp>
      <p:sp>
        <p:nvSpPr>
          <p:cNvPr id="3" name="Content Placeholder 2"/>
          <p:cNvSpPr>
            <a:spLocks noGrp="1"/>
          </p:cNvSpPr>
          <p:nvPr>
            <p:ph idx="1"/>
          </p:nvPr>
        </p:nvSpPr>
        <p:spPr/>
        <p:txBody>
          <a:bodyPr/>
          <a:lstStyle/>
          <a:p>
            <a:pPr>
              <a:lnSpc>
                <a:spcPts val="3000"/>
              </a:lnSpc>
            </a:pPr>
            <a:r>
              <a:rPr lang="en-US" sz="3000" dirty="0" smtClean="0">
                <a:effectLst>
                  <a:outerShdw blurRad="50800" dist="38100" dir="2700000" algn="tl" rotWithShape="0">
                    <a:prstClr val="black">
                      <a:alpha val="40000"/>
                    </a:prstClr>
                  </a:outerShdw>
                </a:effectLst>
              </a:rPr>
              <a:t>1 I … beseech you to </a:t>
            </a:r>
            <a:r>
              <a:rPr lang="en-US" sz="3000" dirty="0" smtClean="0">
                <a:solidFill>
                  <a:srgbClr val="FFC000"/>
                </a:solidFill>
                <a:effectLst>
                  <a:outerShdw blurRad="50800" dist="38100" dir="2700000" algn="tl" rotWithShape="0">
                    <a:prstClr val="black">
                      <a:alpha val="40000"/>
                    </a:prstClr>
                  </a:outerShdw>
                </a:effectLst>
              </a:rPr>
              <a:t>walk worthy of the calling</a:t>
            </a:r>
            <a:r>
              <a:rPr lang="en-US" sz="3000" dirty="0" smtClean="0">
                <a:effectLst>
                  <a:outerShdw blurRad="50800" dist="38100" dir="2700000" algn="tl" rotWithShape="0">
                    <a:prstClr val="black">
                      <a:alpha val="40000"/>
                    </a:prstClr>
                  </a:outerShdw>
                </a:effectLst>
              </a:rPr>
              <a:t> with which you were called.. 3 endeavoring to keep the </a:t>
            </a:r>
            <a:r>
              <a:rPr lang="en-US" sz="3000" dirty="0" smtClean="0">
                <a:solidFill>
                  <a:srgbClr val="FFC000"/>
                </a:solidFill>
                <a:effectLst>
                  <a:outerShdw blurRad="50800" dist="38100" dir="2700000" algn="tl" rotWithShape="0">
                    <a:prstClr val="black">
                      <a:alpha val="40000"/>
                    </a:prstClr>
                  </a:outerShdw>
                </a:effectLst>
              </a:rPr>
              <a:t>unity of the Spirit </a:t>
            </a:r>
            <a:r>
              <a:rPr lang="en-US" sz="3000" dirty="0" smtClean="0">
                <a:effectLst>
                  <a:outerShdw blurRad="50800" dist="38100" dir="2700000" algn="tl" rotWithShape="0">
                    <a:prstClr val="black">
                      <a:alpha val="40000"/>
                    </a:prstClr>
                  </a:outerShdw>
                </a:effectLst>
              </a:rPr>
              <a:t>in the bond of peace.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Gifts we each receive..</a:t>
            </a:r>
            <a:endParaRPr lang="en-US" dirty="0"/>
          </a:p>
        </p:txBody>
      </p:sp>
      <p:sp>
        <p:nvSpPr>
          <p:cNvPr id="7" name="Content Placeholder 6"/>
          <p:cNvSpPr>
            <a:spLocks noGrp="1"/>
          </p:cNvSpPr>
          <p:nvPr>
            <p:ph idx="1"/>
          </p:nvPr>
        </p:nvSpPr>
        <p:spPr>
          <a:xfrm>
            <a:off x="533400" y="1676400"/>
            <a:ext cx="8229600" cy="4419600"/>
          </a:xfrm>
        </p:spPr>
        <p:txBody>
          <a:bodyPr>
            <a:normAutofit/>
          </a:bodyPr>
          <a:lstStyle/>
          <a:p>
            <a:pPr>
              <a:lnSpc>
                <a:spcPts val="3000"/>
              </a:lnSpc>
            </a:pPr>
            <a:r>
              <a:rPr lang="en-US" sz="3200" dirty="0" smtClean="0">
                <a:effectLst>
                  <a:outerShdw blurRad="50800" dist="38100" dir="2700000" algn="tl" rotWithShape="0">
                    <a:prstClr val="black">
                      <a:alpha val="40000"/>
                    </a:prstClr>
                  </a:outerShdw>
                </a:effectLst>
              </a:rPr>
              <a:t>7 But </a:t>
            </a:r>
            <a:r>
              <a:rPr lang="en-US" sz="3200" dirty="0" smtClean="0">
                <a:solidFill>
                  <a:srgbClr val="FFC000"/>
                </a:solidFill>
                <a:effectLst>
                  <a:outerShdw blurRad="50800" dist="38100" dir="2700000" algn="tl" rotWithShape="0">
                    <a:prstClr val="black">
                      <a:alpha val="40000"/>
                    </a:prstClr>
                  </a:outerShdw>
                </a:effectLst>
              </a:rPr>
              <a:t>to each one </a:t>
            </a:r>
            <a:r>
              <a:rPr lang="en-US" sz="3200" dirty="0" smtClean="0">
                <a:effectLst>
                  <a:outerShdw blurRad="50800" dist="38100" dir="2700000" algn="tl" rotWithShape="0">
                    <a:prstClr val="black">
                      <a:alpha val="40000"/>
                    </a:prstClr>
                  </a:outerShdw>
                </a:effectLst>
              </a:rPr>
              <a:t>of us </a:t>
            </a:r>
            <a:r>
              <a:rPr lang="en-US" sz="3200" dirty="0" smtClean="0">
                <a:solidFill>
                  <a:srgbClr val="FFC000"/>
                </a:solidFill>
                <a:effectLst>
                  <a:outerShdw blurRad="50800" dist="38100" dir="2700000" algn="tl" rotWithShape="0">
                    <a:prstClr val="black">
                      <a:alpha val="40000"/>
                    </a:prstClr>
                  </a:outerShdw>
                </a:effectLst>
              </a:rPr>
              <a:t>grace was given </a:t>
            </a:r>
            <a:r>
              <a:rPr lang="en-US" sz="3200" dirty="0" smtClean="0">
                <a:effectLst>
                  <a:outerShdw blurRad="50800" dist="38100" dir="2700000" algn="tl" rotWithShape="0">
                    <a:prstClr val="black">
                      <a:alpha val="40000"/>
                    </a:prstClr>
                  </a:outerShdw>
                </a:effectLst>
              </a:rPr>
              <a:t>according to the measure of Christ's gift. 8 Therefore He says: "</a:t>
            </a:r>
            <a:r>
              <a:rPr lang="en-US" sz="3200" dirty="0" smtClean="0">
                <a:solidFill>
                  <a:srgbClr val="FFC000"/>
                </a:solidFill>
                <a:effectLst>
                  <a:outerShdw blurRad="50800" dist="38100" dir="2700000" algn="tl" rotWithShape="0">
                    <a:prstClr val="black">
                      <a:alpha val="40000"/>
                    </a:prstClr>
                  </a:outerShdw>
                </a:effectLst>
              </a:rPr>
              <a:t>When He ascended on high</a:t>
            </a:r>
            <a:r>
              <a:rPr lang="en-US" sz="3200" dirty="0" smtClean="0">
                <a:effectLst>
                  <a:outerShdw blurRad="50800" dist="38100" dir="2700000" algn="tl" rotWithShape="0">
                    <a:prstClr val="black">
                      <a:alpha val="40000"/>
                    </a:prstClr>
                  </a:outerShdw>
                </a:effectLst>
              </a:rPr>
              <a:t>, He led captivity captive, and </a:t>
            </a:r>
            <a:r>
              <a:rPr lang="en-US" sz="3200" dirty="0" smtClean="0">
                <a:solidFill>
                  <a:srgbClr val="FFC000"/>
                </a:solidFill>
                <a:effectLst>
                  <a:outerShdw blurRad="50800" dist="38100" dir="2700000" algn="tl" rotWithShape="0">
                    <a:prstClr val="black">
                      <a:alpha val="40000"/>
                    </a:prstClr>
                  </a:outerShdw>
                </a:effectLst>
              </a:rPr>
              <a:t>gave gifts to men</a:t>
            </a:r>
            <a:r>
              <a:rPr lang="en-US" sz="3200" dirty="0" smtClean="0">
                <a:effectLst>
                  <a:outerShdw blurRad="50800" dist="38100" dir="2700000" algn="tl" rotWithShape="0">
                    <a:prstClr val="black">
                      <a:alpha val="40000"/>
                    </a:prstClr>
                  </a:outerShdw>
                </a:effectLst>
              </a:rPr>
              <a:t>.”</a:t>
            </a:r>
            <a:endParaRPr lang="en-US" sz="800" dirty="0" smtClean="0">
              <a:effectLst>
                <a:outerShdw blurRad="50800" dist="38100" dir="2700000" algn="tl" rotWithShape="0">
                  <a:prstClr val="black">
                    <a:alpha val="40000"/>
                  </a:prstClr>
                </a:outerShdw>
              </a:effectLst>
            </a:endParaRPr>
          </a:p>
          <a:p>
            <a:pPr lvl="1">
              <a:lnSpc>
                <a:spcPts val="3000"/>
              </a:lnSpc>
              <a:buNone/>
            </a:pPr>
            <a:r>
              <a:rPr lang="en-US" dirty="0" smtClean="0">
                <a:effectLst>
                  <a:outerShdw blurRad="50800" dist="38100" dir="2700000" algn="tl" rotWithShape="0">
                    <a:prstClr val="black">
                      <a:alpha val="40000"/>
                    </a:prstClr>
                  </a:outerShdw>
                </a:effectLst>
              </a:rPr>
              <a:t>     </a:t>
            </a:r>
            <a:r>
              <a:rPr lang="en-US" u="sng" dirty="0" smtClean="0">
                <a:effectLst>
                  <a:outerShdw blurRad="50800" dist="38100" dir="2700000" algn="tl" rotWithShape="0">
                    <a:prstClr val="black">
                      <a:alpha val="40000"/>
                    </a:prstClr>
                  </a:outerShdw>
                </a:effectLst>
              </a:rPr>
              <a:t>Gift of His Grace</a:t>
            </a:r>
            <a:r>
              <a:rPr lang="en-US" dirty="0" smtClean="0">
                <a:effectLst>
                  <a:outerShdw blurRad="50800" dist="38100" dir="2700000" algn="tl" rotWithShape="0">
                    <a:prstClr val="black">
                      <a:alpha val="40000"/>
                    </a:prstClr>
                  </a:outerShdw>
                </a:effectLst>
              </a:rPr>
              <a:t>		</a:t>
            </a:r>
            <a:r>
              <a:rPr lang="en-US" u="sng" dirty="0" smtClean="0">
                <a:effectLst>
                  <a:outerShdw blurRad="50800" dist="38100" dir="2700000" algn="tl" rotWithShape="0">
                    <a:prstClr val="black">
                      <a:alpha val="40000"/>
                    </a:prstClr>
                  </a:outerShdw>
                </a:effectLst>
              </a:rPr>
              <a:t>Gifts of Service</a:t>
            </a:r>
          </a:p>
          <a:p>
            <a:pPr lvl="1">
              <a:lnSpc>
                <a:spcPts val="3000"/>
              </a:lnSpc>
              <a:buNone/>
            </a:pPr>
            <a:endParaRPr lang="en-US" sz="2600" dirty="0">
              <a:effectLst>
                <a:outerShdw blurRad="50800" dist="38100" dir="2700000" algn="tl" rotWithShape="0">
                  <a:prstClr val="black">
                    <a:alpha val="40000"/>
                  </a:prstClr>
                </a:outerShdw>
              </a:effectLst>
            </a:endParaRPr>
          </a:p>
        </p:txBody>
      </p:sp>
      <p:sp>
        <p:nvSpPr>
          <p:cNvPr id="4" name="TextBox 3"/>
          <p:cNvSpPr txBox="1"/>
          <p:nvPr/>
        </p:nvSpPr>
        <p:spPr>
          <a:xfrm>
            <a:off x="1295400" y="4114800"/>
            <a:ext cx="2851731" cy="707886"/>
          </a:xfrm>
          <a:prstGeom prst="rect">
            <a:avLst/>
          </a:prstGeom>
          <a:noFill/>
        </p:spPr>
        <p:txBody>
          <a:bodyPr wrap="square" rtlCol="0">
            <a:spAutoFit/>
          </a:bodyPr>
          <a:lstStyle/>
          <a:p>
            <a:pPr algn="ctr">
              <a:lnSpc>
                <a:spcPts val="2400"/>
              </a:lnSpc>
            </a:pPr>
            <a:r>
              <a:rPr lang="en-US" sz="2400" dirty="0" smtClean="0">
                <a:solidFill>
                  <a:schemeClr val="bg1"/>
                </a:solidFill>
                <a:latin typeface="Georgia" pitchFamily="18" charset="0"/>
              </a:rPr>
              <a:t>All the same</a:t>
            </a:r>
          </a:p>
          <a:p>
            <a:pPr algn="ctr">
              <a:lnSpc>
                <a:spcPts val="2400"/>
              </a:lnSpc>
            </a:pPr>
            <a:r>
              <a:rPr lang="en-US" sz="2400" dirty="0" smtClean="0">
                <a:solidFill>
                  <a:srgbClr val="FFC000"/>
                </a:solidFill>
                <a:latin typeface="Georgia" pitchFamily="18" charset="0"/>
              </a:rPr>
              <a:t>1:8; 2:4-8</a:t>
            </a:r>
            <a:endParaRPr lang="en-US" sz="2400" dirty="0">
              <a:solidFill>
                <a:srgbClr val="FFC000"/>
              </a:solidFill>
              <a:latin typeface="Georgia" pitchFamily="18" charset="0"/>
            </a:endParaRPr>
          </a:p>
        </p:txBody>
      </p:sp>
      <p:sp>
        <p:nvSpPr>
          <p:cNvPr id="5" name="TextBox 4"/>
          <p:cNvSpPr txBox="1"/>
          <p:nvPr/>
        </p:nvSpPr>
        <p:spPr>
          <a:xfrm>
            <a:off x="4572000" y="4114800"/>
            <a:ext cx="3581400" cy="707886"/>
          </a:xfrm>
          <a:prstGeom prst="rect">
            <a:avLst/>
          </a:prstGeom>
          <a:noFill/>
        </p:spPr>
        <p:txBody>
          <a:bodyPr wrap="square" rtlCol="0">
            <a:spAutoFit/>
          </a:bodyPr>
          <a:lstStyle/>
          <a:p>
            <a:pPr algn="ctr">
              <a:lnSpc>
                <a:spcPts val="2400"/>
              </a:lnSpc>
            </a:pPr>
            <a:r>
              <a:rPr lang="en-US" sz="2400" dirty="0" smtClean="0">
                <a:solidFill>
                  <a:schemeClr val="bg1"/>
                </a:solidFill>
                <a:latin typeface="Georgia" pitchFamily="18" charset="0"/>
              </a:rPr>
              <a:t>Diversity of gifts</a:t>
            </a:r>
          </a:p>
          <a:p>
            <a:pPr algn="ctr">
              <a:lnSpc>
                <a:spcPts val="2400"/>
              </a:lnSpc>
            </a:pPr>
            <a:r>
              <a:rPr lang="en-US" sz="2400" dirty="0" smtClean="0">
                <a:solidFill>
                  <a:srgbClr val="FFC000"/>
                </a:solidFill>
                <a:latin typeface="Georgia" pitchFamily="18" charset="0"/>
              </a:rPr>
              <a:t>Matt 25:14; Rom 12:6-8</a:t>
            </a:r>
            <a:endParaRPr lang="en-US" sz="2400" dirty="0">
              <a:solidFill>
                <a:srgbClr val="FFC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He ascended in victory..</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pPr>
              <a:lnSpc>
                <a:spcPts val="2900"/>
              </a:lnSpc>
            </a:pPr>
            <a:endParaRPr lang="en-US" sz="3000" dirty="0" smtClean="0">
              <a:effectLst>
                <a:outerShdw blurRad="50800" dist="38100" dir="2700000" algn="tl" rotWithShape="0">
                  <a:prstClr val="black">
                    <a:alpha val="40000"/>
                  </a:prstClr>
                </a:outerShdw>
              </a:effectLst>
            </a:endParaRPr>
          </a:p>
          <a:p>
            <a:pPr>
              <a:lnSpc>
                <a:spcPts val="2900"/>
              </a:lnSpc>
            </a:pPr>
            <a:endParaRPr lang="en-US" sz="3000" dirty="0" smtClean="0">
              <a:effectLst>
                <a:outerShdw blurRad="50800" dist="38100" dir="2700000" algn="tl" rotWithShape="0">
                  <a:prstClr val="black">
                    <a:alpha val="40000"/>
                  </a:prstClr>
                </a:outerShdw>
              </a:effectLst>
            </a:endParaRPr>
          </a:p>
          <a:p>
            <a:pPr>
              <a:lnSpc>
                <a:spcPts val="2900"/>
              </a:lnSpc>
            </a:pPr>
            <a:endParaRPr lang="en-US" sz="2800" dirty="0" smtClean="0">
              <a:effectLst>
                <a:outerShdw blurRad="50800" dist="38100" dir="2700000" algn="tl" rotWithShape="0">
                  <a:prstClr val="black">
                    <a:alpha val="40000"/>
                  </a:prstClr>
                </a:outerShdw>
              </a:effectLst>
            </a:endParaRPr>
          </a:p>
          <a:p>
            <a:pPr>
              <a:lnSpc>
                <a:spcPts val="2900"/>
              </a:lnSpc>
            </a:pPr>
            <a:r>
              <a:rPr lang="en-US" sz="2800" dirty="0" smtClean="0">
                <a:effectLst>
                  <a:outerShdw blurRad="50800" dist="38100" dir="2700000" algn="tl" rotWithShape="0">
                    <a:prstClr val="black">
                      <a:alpha val="40000"/>
                    </a:prstClr>
                  </a:outerShdw>
                </a:effectLst>
              </a:rPr>
              <a:t>8 Therefore He says: "When He ascended on high, He led captivity captive, And gave gifts to men." (</a:t>
            </a:r>
            <a:r>
              <a:rPr lang="en-US" sz="2800" dirty="0" smtClean="0">
                <a:solidFill>
                  <a:srgbClr val="FFC000"/>
                </a:solidFill>
                <a:effectLst>
                  <a:outerShdw blurRad="50800" dist="38100" dir="2700000" algn="tl" rotWithShape="0">
                    <a:prstClr val="black">
                      <a:alpha val="40000"/>
                    </a:prstClr>
                  </a:outerShdw>
                </a:effectLst>
              </a:rPr>
              <a:t>Psalm 68:18</a:t>
            </a:r>
            <a:r>
              <a:rPr lang="en-US" sz="2800" dirty="0" smtClean="0">
                <a:effectLst>
                  <a:outerShdw blurRad="50800" dist="38100" dir="2700000" algn="tl" rotWithShape="0">
                    <a:prstClr val="black">
                      <a:alpha val="40000"/>
                    </a:prstClr>
                  </a:outerShdw>
                </a:effectLst>
              </a:rPr>
              <a:t>)</a:t>
            </a:r>
          </a:p>
          <a:p>
            <a:pPr>
              <a:lnSpc>
                <a:spcPts val="2900"/>
              </a:lnSpc>
            </a:pPr>
            <a:r>
              <a:rPr lang="en-US" sz="2800" dirty="0" smtClean="0">
                <a:effectLst>
                  <a:outerShdw blurRad="50800" dist="38100" dir="2700000" algn="tl" rotWithShape="0">
                    <a:prstClr val="black">
                      <a:alpha val="40000"/>
                    </a:prstClr>
                  </a:outerShdw>
                </a:effectLst>
              </a:rPr>
              <a:t>9 (Now this, "He ascended"--what does it mean but that He also first descended into the lower parts of the earth? 10 He who descended is also the One who ascended far above all the heavens, that He might fill all things.) </a:t>
            </a:r>
          </a:p>
          <a:p>
            <a:pPr>
              <a:buNone/>
            </a:pPr>
            <a:endParaRPr lang="en-US" dirty="0"/>
          </a:p>
        </p:txBody>
      </p:sp>
      <p:pic>
        <p:nvPicPr>
          <p:cNvPr id="5" name="Picture 4" descr="Christ ascended.jpg"/>
          <p:cNvPicPr>
            <a:picLocks noChangeAspect="1"/>
          </p:cNvPicPr>
          <p:nvPr/>
        </p:nvPicPr>
        <p:blipFill>
          <a:blip r:embed="rId2" cstate="print"/>
          <a:stretch>
            <a:fillRect/>
          </a:stretch>
        </p:blipFill>
        <p:spPr>
          <a:xfrm>
            <a:off x="2895600" y="1143000"/>
            <a:ext cx="2392372" cy="183946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Gifts that prepare us..</a:t>
            </a:r>
            <a:endParaRPr lang="en-US" dirty="0"/>
          </a:p>
        </p:txBody>
      </p:sp>
      <p:sp>
        <p:nvSpPr>
          <p:cNvPr id="3" name="Content Placeholder 2"/>
          <p:cNvSpPr>
            <a:spLocks noGrp="1"/>
          </p:cNvSpPr>
          <p:nvPr>
            <p:ph idx="1"/>
          </p:nvPr>
        </p:nvSpPr>
        <p:spPr/>
        <p:txBody>
          <a:bodyPr>
            <a:normAutofit/>
          </a:bodyPr>
          <a:lstStyle/>
          <a:p>
            <a:pPr>
              <a:lnSpc>
                <a:spcPts val="3000"/>
              </a:lnSpc>
            </a:pPr>
            <a:r>
              <a:rPr lang="en-US" sz="3000" dirty="0" smtClean="0"/>
              <a:t>11 And He Himself gave </a:t>
            </a:r>
            <a:r>
              <a:rPr lang="en-US" sz="3000" dirty="0" smtClean="0">
                <a:solidFill>
                  <a:srgbClr val="FFC000"/>
                </a:solidFill>
              </a:rPr>
              <a:t>some to be apostles</a:t>
            </a:r>
            <a:r>
              <a:rPr lang="en-US" sz="3000" dirty="0" smtClean="0"/>
              <a:t>, </a:t>
            </a:r>
            <a:r>
              <a:rPr lang="en-US" sz="3000" dirty="0" smtClean="0">
                <a:solidFill>
                  <a:srgbClr val="FFC000"/>
                </a:solidFill>
              </a:rPr>
              <a:t>some prophets</a:t>
            </a:r>
            <a:r>
              <a:rPr lang="en-US" sz="3000" dirty="0" smtClean="0"/>
              <a:t>, some </a:t>
            </a:r>
            <a:r>
              <a:rPr lang="en-US" sz="3000" dirty="0" smtClean="0">
                <a:solidFill>
                  <a:srgbClr val="FFC000"/>
                </a:solidFill>
              </a:rPr>
              <a:t>evangelists</a:t>
            </a:r>
            <a:r>
              <a:rPr lang="en-US" sz="3000" dirty="0" smtClean="0"/>
              <a:t>, and some </a:t>
            </a:r>
            <a:r>
              <a:rPr lang="en-US" sz="3000" dirty="0" smtClean="0">
                <a:solidFill>
                  <a:srgbClr val="FFC000"/>
                </a:solidFill>
              </a:rPr>
              <a:t>pastors</a:t>
            </a:r>
            <a:r>
              <a:rPr lang="en-US" sz="3000" dirty="0" smtClean="0"/>
              <a:t> and </a:t>
            </a:r>
            <a:r>
              <a:rPr lang="en-US" sz="3000" dirty="0" smtClean="0">
                <a:solidFill>
                  <a:srgbClr val="FFC000"/>
                </a:solidFill>
              </a:rPr>
              <a:t>teachers</a:t>
            </a:r>
            <a:r>
              <a:rPr lang="en-US" sz="3000" dirty="0" smtClean="0"/>
              <a:t>, 12 for the equipping of the saints for the work of ministry, for the edifying of the body of Christ..</a:t>
            </a:r>
          </a:p>
          <a:p>
            <a:pPr lvl="1">
              <a:lnSpc>
                <a:spcPts val="3000"/>
              </a:lnSpc>
            </a:pPr>
            <a:r>
              <a:rPr lang="en-US" u="sng" dirty="0" smtClean="0"/>
              <a:t>Apostles/Prophets</a:t>
            </a:r>
            <a:r>
              <a:rPr lang="en-US" dirty="0" smtClean="0"/>
              <a:t>	</a:t>
            </a:r>
            <a:r>
              <a:rPr lang="en-US" u="sng" dirty="0" smtClean="0"/>
              <a:t>Evangelists/Pastors</a:t>
            </a:r>
          </a:p>
          <a:p>
            <a:pPr lvl="8">
              <a:lnSpc>
                <a:spcPts val="3000"/>
              </a:lnSpc>
            </a:pPr>
            <a:endParaRPr lang="en-US" dirty="0" smtClean="0"/>
          </a:p>
          <a:p>
            <a:pPr lvl="1">
              <a:lnSpc>
                <a:spcPts val="3000"/>
              </a:lnSpc>
            </a:pPr>
            <a:endParaRPr lang="en-US" dirty="0"/>
          </a:p>
        </p:txBody>
      </p:sp>
      <p:sp>
        <p:nvSpPr>
          <p:cNvPr id="4" name="TextBox 3"/>
          <p:cNvSpPr txBox="1"/>
          <p:nvPr/>
        </p:nvSpPr>
        <p:spPr>
          <a:xfrm>
            <a:off x="914400" y="4114800"/>
            <a:ext cx="3657600" cy="1015663"/>
          </a:xfrm>
          <a:prstGeom prst="rect">
            <a:avLst/>
          </a:prstGeom>
          <a:noFill/>
        </p:spPr>
        <p:txBody>
          <a:bodyPr wrap="square" rtlCol="0">
            <a:spAutoFit/>
          </a:bodyPr>
          <a:lstStyle/>
          <a:p>
            <a:pPr algn="ctr">
              <a:lnSpc>
                <a:spcPts val="2400"/>
              </a:lnSpc>
            </a:pPr>
            <a:r>
              <a:rPr lang="en-US" sz="2400" dirty="0" smtClean="0">
                <a:solidFill>
                  <a:schemeClr val="bg1"/>
                </a:solidFill>
                <a:latin typeface="Georgia" pitchFamily="18" charset="0"/>
              </a:rPr>
              <a:t>Not duplicated today</a:t>
            </a:r>
          </a:p>
          <a:p>
            <a:pPr algn="ctr">
              <a:lnSpc>
                <a:spcPts val="2400"/>
              </a:lnSpc>
            </a:pPr>
            <a:r>
              <a:rPr lang="en-US" sz="2400" dirty="0" smtClean="0">
                <a:solidFill>
                  <a:srgbClr val="FFC000"/>
                </a:solidFill>
                <a:latin typeface="Georgia" pitchFamily="18" charset="0"/>
              </a:rPr>
              <a:t>Acts 1:21-22; 2 </a:t>
            </a:r>
            <a:r>
              <a:rPr lang="en-US" sz="2400" dirty="0" err="1" smtClean="0">
                <a:solidFill>
                  <a:srgbClr val="FFC000"/>
                </a:solidFill>
                <a:latin typeface="Georgia" pitchFamily="18" charset="0"/>
              </a:rPr>
              <a:t>Cor</a:t>
            </a:r>
            <a:r>
              <a:rPr lang="en-US" sz="2400" dirty="0" smtClean="0">
                <a:solidFill>
                  <a:srgbClr val="FFC000"/>
                </a:solidFill>
                <a:latin typeface="Georgia" pitchFamily="18" charset="0"/>
              </a:rPr>
              <a:t> 12:12</a:t>
            </a:r>
          </a:p>
          <a:p>
            <a:pPr algn="ctr">
              <a:lnSpc>
                <a:spcPts val="2400"/>
              </a:lnSpc>
            </a:pPr>
            <a:r>
              <a:rPr lang="en-US" sz="2400" dirty="0" smtClean="0">
                <a:solidFill>
                  <a:srgbClr val="FFC000"/>
                </a:solidFill>
                <a:latin typeface="Georgia" pitchFamily="18" charset="0"/>
              </a:rPr>
              <a:t>Eph 2:19-22; 2 Pet 1:21</a:t>
            </a:r>
            <a:endParaRPr lang="en-US" sz="2400" dirty="0">
              <a:solidFill>
                <a:srgbClr val="FFC000"/>
              </a:solidFill>
              <a:latin typeface="Georgia" pitchFamily="18" charset="0"/>
            </a:endParaRPr>
          </a:p>
        </p:txBody>
      </p:sp>
      <p:sp>
        <p:nvSpPr>
          <p:cNvPr id="5" name="TextBox 4"/>
          <p:cNvSpPr txBox="1"/>
          <p:nvPr/>
        </p:nvSpPr>
        <p:spPr>
          <a:xfrm>
            <a:off x="4953000" y="4419600"/>
            <a:ext cx="3657600" cy="707886"/>
          </a:xfrm>
          <a:prstGeom prst="rect">
            <a:avLst/>
          </a:prstGeom>
          <a:noFill/>
        </p:spPr>
        <p:txBody>
          <a:bodyPr wrap="square" rtlCol="0">
            <a:spAutoFit/>
          </a:bodyPr>
          <a:lstStyle/>
          <a:p>
            <a:pPr algn="ctr">
              <a:lnSpc>
                <a:spcPts val="2400"/>
              </a:lnSpc>
            </a:pPr>
            <a:r>
              <a:rPr lang="en-US" sz="2400" dirty="0" smtClean="0">
                <a:solidFill>
                  <a:schemeClr val="bg1"/>
                </a:solidFill>
                <a:latin typeface="Georgia" pitchFamily="18" charset="0"/>
              </a:rPr>
              <a:t>Can qualify for these</a:t>
            </a:r>
          </a:p>
          <a:p>
            <a:pPr algn="ctr">
              <a:lnSpc>
                <a:spcPts val="2400"/>
              </a:lnSpc>
            </a:pPr>
            <a:r>
              <a:rPr lang="en-US" sz="2400" dirty="0" smtClean="0">
                <a:solidFill>
                  <a:srgbClr val="FFC000"/>
                </a:solidFill>
                <a:latin typeface="Georgia" pitchFamily="18" charset="0"/>
              </a:rPr>
              <a:t>1-2 Timothy/Titus</a:t>
            </a:r>
            <a:endParaRPr lang="en-US" sz="2400" dirty="0">
              <a:solidFill>
                <a:srgbClr val="FFC000"/>
              </a:solidFill>
              <a:latin typeface="Georgia" pitchFamily="18" charset="0"/>
            </a:endParaRPr>
          </a:p>
        </p:txBody>
      </p:sp>
      <p:sp>
        <p:nvSpPr>
          <p:cNvPr id="6" name="TextBox 5"/>
          <p:cNvSpPr txBox="1"/>
          <p:nvPr/>
        </p:nvSpPr>
        <p:spPr>
          <a:xfrm>
            <a:off x="4724400" y="4114800"/>
            <a:ext cx="3657600" cy="406330"/>
          </a:xfrm>
          <a:prstGeom prst="rect">
            <a:avLst/>
          </a:prstGeom>
          <a:noFill/>
        </p:spPr>
        <p:txBody>
          <a:bodyPr wrap="square" rtlCol="0">
            <a:spAutoFit/>
          </a:bodyPr>
          <a:lstStyle/>
          <a:p>
            <a:pPr algn="ctr">
              <a:lnSpc>
                <a:spcPts val="2400"/>
              </a:lnSpc>
            </a:pPr>
            <a:r>
              <a:rPr lang="en-US" sz="2800" u="sng" dirty="0" smtClean="0">
                <a:solidFill>
                  <a:schemeClr val="bg1"/>
                </a:solidFill>
                <a:latin typeface="Georgia" pitchFamily="18" charset="0"/>
              </a:rPr>
              <a:t>Teachers</a:t>
            </a:r>
            <a:endParaRPr lang="en-US" sz="2800" u="sng" dirty="0">
              <a:solidFill>
                <a:srgbClr val="FFC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Goal of this Process..</a:t>
            </a:r>
            <a:endParaRPr lang="en-US" dirty="0"/>
          </a:p>
        </p:txBody>
      </p:sp>
      <p:sp>
        <p:nvSpPr>
          <p:cNvPr id="3" name="Content Placeholder 2"/>
          <p:cNvSpPr>
            <a:spLocks noGrp="1"/>
          </p:cNvSpPr>
          <p:nvPr>
            <p:ph idx="1"/>
          </p:nvPr>
        </p:nvSpPr>
        <p:spPr/>
        <p:txBody>
          <a:bodyPr>
            <a:normAutofit/>
          </a:bodyPr>
          <a:lstStyle/>
          <a:p>
            <a:pPr>
              <a:lnSpc>
                <a:spcPts val="3000"/>
              </a:lnSpc>
            </a:pPr>
            <a:r>
              <a:rPr lang="en-US" sz="3000" dirty="0" smtClean="0"/>
              <a:t>13 till we all come to the </a:t>
            </a:r>
            <a:r>
              <a:rPr lang="en-US" sz="3000" dirty="0" smtClean="0">
                <a:solidFill>
                  <a:srgbClr val="FFC000"/>
                </a:solidFill>
              </a:rPr>
              <a:t>unity of the faith </a:t>
            </a:r>
            <a:r>
              <a:rPr lang="en-US" sz="3000" dirty="0" smtClean="0"/>
              <a:t>and of the </a:t>
            </a:r>
            <a:r>
              <a:rPr lang="en-US" sz="3000" dirty="0" smtClean="0">
                <a:solidFill>
                  <a:srgbClr val="FFC000"/>
                </a:solidFill>
              </a:rPr>
              <a:t>knowledge of the Son of God</a:t>
            </a:r>
            <a:r>
              <a:rPr lang="en-US" sz="3000" dirty="0" smtClean="0"/>
              <a:t>, to a perfect man, to the measure of the stature of the </a:t>
            </a:r>
            <a:r>
              <a:rPr lang="en-US" sz="3000" dirty="0" smtClean="0">
                <a:solidFill>
                  <a:srgbClr val="FFC000"/>
                </a:solidFill>
              </a:rPr>
              <a:t>fullness of Christ</a:t>
            </a:r>
            <a:r>
              <a:rPr lang="en-US" sz="3000" dirty="0" smtClean="0"/>
              <a:t>..</a:t>
            </a:r>
            <a:endParaRPr lang="en-US" sz="3000" dirty="0"/>
          </a:p>
        </p:txBody>
      </p:sp>
      <p:sp>
        <p:nvSpPr>
          <p:cNvPr id="4" name="TextBox 3"/>
          <p:cNvSpPr txBox="1"/>
          <p:nvPr/>
        </p:nvSpPr>
        <p:spPr>
          <a:xfrm>
            <a:off x="685800" y="4267200"/>
            <a:ext cx="2286000" cy="400110"/>
          </a:xfrm>
          <a:prstGeom prst="rect">
            <a:avLst/>
          </a:prstGeom>
          <a:noFill/>
        </p:spPr>
        <p:txBody>
          <a:bodyPr wrap="square" rtlCol="0" anchor="b">
            <a:spAutoFit/>
          </a:bodyPr>
          <a:lstStyle/>
          <a:p>
            <a:pPr algn="ctr">
              <a:lnSpc>
                <a:spcPts val="2400"/>
              </a:lnSpc>
            </a:pPr>
            <a:r>
              <a:rPr lang="en-US" sz="3600" dirty="0" smtClean="0">
                <a:solidFill>
                  <a:schemeClr val="bg1"/>
                </a:solidFill>
                <a:latin typeface="Georgia" pitchFamily="18" charset="0"/>
              </a:rPr>
              <a:t>UNITY</a:t>
            </a:r>
            <a:endParaRPr lang="en-US" sz="3600" dirty="0">
              <a:solidFill>
                <a:srgbClr val="FFC000"/>
              </a:solidFill>
              <a:latin typeface="Georgia" pitchFamily="18" charset="0"/>
            </a:endParaRPr>
          </a:p>
        </p:txBody>
      </p:sp>
      <p:sp>
        <p:nvSpPr>
          <p:cNvPr id="5" name="TextBox 4"/>
          <p:cNvSpPr txBox="1"/>
          <p:nvPr/>
        </p:nvSpPr>
        <p:spPr>
          <a:xfrm>
            <a:off x="2133600" y="4800600"/>
            <a:ext cx="4038600" cy="400110"/>
          </a:xfrm>
          <a:prstGeom prst="rect">
            <a:avLst/>
          </a:prstGeom>
          <a:noFill/>
        </p:spPr>
        <p:txBody>
          <a:bodyPr wrap="square" rtlCol="0" anchor="b">
            <a:spAutoFit/>
          </a:bodyPr>
          <a:lstStyle/>
          <a:p>
            <a:pPr algn="ctr">
              <a:lnSpc>
                <a:spcPts val="2400"/>
              </a:lnSpc>
            </a:pPr>
            <a:r>
              <a:rPr lang="en-US" sz="3600" dirty="0" smtClean="0">
                <a:solidFill>
                  <a:schemeClr val="bg1"/>
                </a:solidFill>
                <a:latin typeface="Georgia" pitchFamily="18" charset="0"/>
              </a:rPr>
              <a:t>KNOWLEDGE</a:t>
            </a:r>
            <a:endParaRPr lang="en-US" sz="3600" dirty="0">
              <a:solidFill>
                <a:srgbClr val="FFC000"/>
              </a:solidFill>
              <a:latin typeface="Georgia" pitchFamily="18" charset="0"/>
            </a:endParaRPr>
          </a:p>
        </p:txBody>
      </p:sp>
      <p:sp>
        <p:nvSpPr>
          <p:cNvPr id="6" name="TextBox 5"/>
          <p:cNvSpPr txBox="1"/>
          <p:nvPr/>
        </p:nvSpPr>
        <p:spPr>
          <a:xfrm>
            <a:off x="5867400" y="4267200"/>
            <a:ext cx="2667000" cy="400110"/>
          </a:xfrm>
          <a:prstGeom prst="rect">
            <a:avLst/>
          </a:prstGeom>
          <a:noFill/>
        </p:spPr>
        <p:txBody>
          <a:bodyPr wrap="square" rtlCol="0" anchor="b">
            <a:spAutoFit/>
          </a:bodyPr>
          <a:lstStyle/>
          <a:p>
            <a:pPr algn="ctr">
              <a:lnSpc>
                <a:spcPts val="2400"/>
              </a:lnSpc>
            </a:pPr>
            <a:r>
              <a:rPr lang="en-US" sz="3600" dirty="0" smtClean="0">
                <a:solidFill>
                  <a:schemeClr val="bg1"/>
                </a:solidFill>
                <a:latin typeface="Georgia" pitchFamily="18" charset="0"/>
              </a:rPr>
              <a:t>MATURITY</a:t>
            </a:r>
            <a:endParaRPr lang="en-US" sz="3600" dirty="0">
              <a:solidFill>
                <a:srgbClr val="FFC000"/>
              </a:solidFill>
              <a:latin typeface="Georgia" pitchFamily="18" charset="0"/>
            </a:endParaRPr>
          </a:p>
        </p:txBody>
      </p:sp>
      <p:cxnSp>
        <p:nvCxnSpPr>
          <p:cNvPr id="8" name="Straight Arrow Connector 7"/>
          <p:cNvCxnSpPr/>
          <p:nvPr/>
        </p:nvCxnSpPr>
        <p:spPr>
          <a:xfrm flipH="1">
            <a:off x="2667000" y="3352800"/>
            <a:ext cx="1295400" cy="685800"/>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191000" y="3352800"/>
            <a:ext cx="0" cy="1143000"/>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495800" y="3352800"/>
            <a:ext cx="1600200" cy="762000"/>
          </a:xfrm>
          <a:prstGeom prst="straightConnector1">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par>
                                <p:cTn id="23" presetID="9" presetClass="entr" presetSubtype="0" fill="hold" grpId="1"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par>
                                <p:cTn id="26" presetID="9" presetClass="entr" presetSubtype="0" fill="hold" grpId="1"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ssolve">
                                      <p:cBhvr>
                                        <p:cTn id="28" dur="500"/>
                                        <p:tgtEl>
                                          <p:spTgt spid="6"/>
                                        </p:tgtEl>
                                      </p:cBhvr>
                                    </p:animEffect>
                                  </p:childTnLst>
                                </p:cTn>
                              </p:par>
                              <p:par>
                                <p:cTn id="29" presetID="9"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ssolve">
                                      <p:cBhvr>
                                        <p:cTn id="31" dur="500"/>
                                        <p:tgtEl>
                                          <p:spTgt spid="8"/>
                                        </p:tgtEl>
                                      </p:cBhvr>
                                    </p:animEffect>
                                  </p:childTnLst>
                                </p:cTn>
                              </p:par>
                              <p:par>
                                <p:cTn id="32" presetID="9"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dissolve">
                                      <p:cBhvr>
                                        <p:cTn id="34" dur="500"/>
                                        <p:tgtEl>
                                          <p:spTgt spid="15"/>
                                        </p:tgtEl>
                                      </p:cBhvr>
                                    </p:animEffect>
                                  </p:childTnLst>
                                </p:cTn>
                              </p:par>
                              <p:par>
                                <p:cTn id="35" presetID="9"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dissolv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Stability in the Storm</a:t>
            </a:r>
            <a:endParaRPr lang="en-US" dirty="0"/>
          </a:p>
        </p:txBody>
      </p:sp>
      <p:sp>
        <p:nvSpPr>
          <p:cNvPr id="3" name="Content Placeholder 2"/>
          <p:cNvSpPr>
            <a:spLocks noGrp="1"/>
          </p:cNvSpPr>
          <p:nvPr>
            <p:ph idx="1"/>
          </p:nvPr>
        </p:nvSpPr>
        <p:spPr/>
        <p:txBody>
          <a:bodyPr>
            <a:normAutofit/>
          </a:bodyPr>
          <a:lstStyle/>
          <a:p>
            <a:pPr>
              <a:lnSpc>
                <a:spcPts val="3000"/>
              </a:lnSpc>
            </a:pPr>
            <a:r>
              <a:rPr lang="en-US" dirty="0" smtClean="0"/>
              <a:t>14 that we should no longer be children, tossed to and fro and carried about with every wind of doctrine, by the trickery of men, in the cunning craftiness of deceitful plotting..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nnected1.jpg"/>
          <p:cNvPicPr>
            <a:picLocks noChangeAspect="1"/>
          </p:cNvPicPr>
          <p:nvPr/>
        </p:nvPicPr>
        <p:blipFill>
          <a:blip r:embed="rId2" cstate="print"/>
          <a:stretch>
            <a:fillRect/>
          </a:stretch>
        </p:blipFill>
        <p:spPr>
          <a:xfrm>
            <a:off x="0" y="1600200"/>
            <a:ext cx="9144000" cy="4572000"/>
          </a:xfrm>
          <a:prstGeom prst="rect">
            <a:avLst/>
          </a:prstGeom>
        </p:spPr>
      </p:pic>
      <p:sp>
        <p:nvSpPr>
          <p:cNvPr id="5" name="Rectangle 4"/>
          <p:cNvSpPr/>
          <p:nvPr/>
        </p:nvSpPr>
        <p:spPr>
          <a:xfrm>
            <a:off x="0" y="1600200"/>
            <a:ext cx="9144000" cy="4572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Growth of the body</a:t>
            </a:r>
            <a:endParaRPr lang="en-US" dirty="0"/>
          </a:p>
        </p:txBody>
      </p:sp>
      <p:sp>
        <p:nvSpPr>
          <p:cNvPr id="3" name="Content Placeholder 2"/>
          <p:cNvSpPr>
            <a:spLocks noGrp="1"/>
          </p:cNvSpPr>
          <p:nvPr>
            <p:ph idx="1"/>
          </p:nvPr>
        </p:nvSpPr>
        <p:spPr>
          <a:xfrm>
            <a:off x="304800" y="1676400"/>
            <a:ext cx="8382000" cy="4419600"/>
          </a:xfrm>
        </p:spPr>
        <p:txBody>
          <a:bodyPr>
            <a:normAutofit/>
          </a:bodyPr>
          <a:lstStyle/>
          <a:p>
            <a:pPr>
              <a:lnSpc>
                <a:spcPts val="3000"/>
              </a:lnSpc>
            </a:pPr>
            <a:r>
              <a:rPr lang="en-US" sz="3000" dirty="0" smtClean="0"/>
              <a:t>15 but, speaking the truth in love, may grow up in all things into Him who is the head--Christ-- 16 from whom the whole body, joined and knit together by what every joint supplies, according to the effective working by which every part does its share, causes growth of the body for the edifying of itself in love.</a:t>
            </a:r>
            <a:endParaRPr lang="en-US" sz="3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5" name="Picture 4" descr="Backgound1.jpg"/>
          <p:cNvPicPr>
            <a:picLocks noChangeAspect="1"/>
          </p:cNvPicPr>
          <p:nvPr/>
        </p:nvPicPr>
        <p:blipFill>
          <a:blip r:embed="rId3" cstate="print"/>
          <a:stretch>
            <a:fillRect/>
          </a:stretch>
        </p:blipFill>
        <p:spPr>
          <a:xfrm>
            <a:off x="0" y="1676400"/>
            <a:ext cx="9144000" cy="3886200"/>
          </a:xfrm>
          <a:prstGeom prst="rect">
            <a:avLst/>
          </a:prstGeom>
        </p:spPr>
      </p:pic>
      <p:sp>
        <p:nvSpPr>
          <p:cNvPr id="10" name="Rectangle 9"/>
          <p:cNvSpPr/>
          <p:nvPr/>
        </p:nvSpPr>
        <p:spPr>
          <a:xfrm>
            <a:off x="0" y="1676400"/>
            <a:ext cx="9144000" cy="38862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381000"/>
            <a:ext cx="7772400" cy="1066800"/>
          </a:xfrm>
        </p:spPr>
        <p:txBody>
          <a:bodyPr>
            <a:normAutofit/>
          </a:bodyPr>
          <a:lstStyle/>
          <a:p>
            <a:r>
              <a:rPr lang="en-US" sz="4400" dirty="0" smtClean="0"/>
              <a:t>Equipping the Saints</a:t>
            </a:r>
            <a:endParaRPr lang="en-US" sz="4400" dirty="0"/>
          </a:p>
        </p:txBody>
      </p:sp>
      <p:sp>
        <p:nvSpPr>
          <p:cNvPr id="7" name="Subtitle 6"/>
          <p:cNvSpPr>
            <a:spLocks noGrp="1"/>
          </p:cNvSpPr>
          <p:nvPr>
            <p:ph type="subTitle" idx="1"/>
          </p:nvPr>
        </p:nvSpPr>
        <p:spPr>
          <a:xfrm>
            <a:off x="1447800" y="5791200"/>
            <a:ext cx="6400800" cy="762000"/>
          </a:xfrm>
        </p:spPr>
        <p:txBody>
          <a:bodyPr/>
          <a:lstStyle/>
          <a:p>
            <a:r>
              <a:rPr lang="en-US" dirty="0" smtClean="0"/>
              <a:t>Ephesians 4:7-16</a:t>
            </a:r>
            <a:endParaRPr lang="en-US" dirty="0"/>
          </a:p>
        </p:txBody>
      </p:sp>
      <p:pic>
        <p:nvPicPr>
          <p:cNvPr id="12" name="Picture 2" descr="http://www.abercrombie.cc/calvimages/bible.gif"/>
          <p:cNvPicPr>
            <a:picLocks noChangeAspect="1" noChangeArrowheads="1"/>
          </p:cNvPicPr>
          <p:nvPr/>
        </p:nvPicPr>
        <p:blipFill>
          <a:blip r:embed="rId4" cstate="print"/>
          <a:srcRect/>
          <a:stretch>
            <a:fillRect/>
          </a:stretch>
        </p:blipFill>
        <p:spPr bwMode="auto">
          <a:xfrm>
            <a:off x="2895600" y="1828800"/>
            <a:ext cx="3276600" cy="1398772"/>
          </a:xfrm>
          <a:prstGeom prst="rect">
            <a:avLst/>
          </a:prstGeom>
          <a:noFill/>
        </p:spPr>
      </p:pic>
      <p:pic>
        <p:nvPicPr>
          <p:cNvPr id="8" name="Picture 7" descr="pastoral-ministry.jpg"/>
          <p:cNvPicPr>
            <a:picLocks noChangeAspect="1"/>
          </p:cNvPicPr>
          <p:nvPr/>
        </p:nvPicPr>
        <p:blipFill>
          <a:blip r:embed="rId5" cstate="print"/>
          <a:srcRect t="4800"/>
          <a:stretch>
            <a:fillRect/>
          </a:stretch>
        </p:blipFill>
        <p:spPr>
          <a:xfrm>
            <a:off x="0" y="2895600"/>
            <a:ext cx="4598254" cy="2312081"/>
          </a:xfrm>
          <a:prstGeom prst="rect">
            <a:avLst/>
          </a:prstGeom>
        </p:spPr>
      </p:pic>
      <p:pic>
        <p:nvPicPr>
          <p:cNvPr id="9" name="Picture 8" descr="pastoral-ministry.jpg"/>
          <p:cNvPicPr>
            <a:picLocks noChangeAspect="1"/>
          </p:cNvPicPr>
          <p:nvPr/>
        </p:nvPicPr>
        <p:blipFill>
          <a:blip r:embed="rId5" cstate="print"/>
          <a:srcRect t="4800"/>
          <a:stretch>
            <a:fillRect/>
          </a:stretch>
        </p:blipFill>
        <p:spPr>
          <a:xfrm>
            <a:off x="4545746" y="2895600"/>
            <a:ext cx="4598254" cy="231208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1472</TotalTime>
  <Words>424</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Equipping the Saints</vt:lpstr>
      <vt:lpstr>Walk in unity..</vt:lpstr>
      <vt:lpstr>Gifts we each receive..</vt:lpstr>
      <vt:lpstr>When He ascended in victory..</vt:lpstr>
      <vt:lpstr>Gifts that prepare us..</vt:lpstr>
      <vt:lpstr>The Goal of this Process..</vt:lpstr>
      <vt:lpstr>Stability in the Storm</vt:lpstr>
      <vt:lpstr>Growth of the body</vt:lpstr>
      <vt:lpstr>Equipping the Saints</vt:lpstr>
      <vt:lpstr>Slide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54</cp:revision>
  <dcterms:created xsi:type="dcterms:W3CDTF">2015-10-04T04:19:18Z</dcterms:created>
  <dcterms:modified xsi:type="dcterms:W3CDTF">2016-12-17T17:12:53Z</dcterms:modified>
</cp:coreProperties>
</file>