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73" r:id="rId2"/>
    <p:sldId id="283" r:id="rId3"/>
    <p:sldId id="284" r:id="rId4"/>
    <p:sldId id="285" r:id="rId5"/>
    <p:sldId id="275" r:id="rId6"/>
    <p:sldId id="286" r:id="rId7"/>
    <p:sldId id="287" r:id="rId8"/>
    <p:sldId id="276" r:id="rId9"/>
    <p:sldId id="288" r:id="rId10"/>
    <p:sldId id="289" r:id="rId11"/>
    <p:sldId id="277" r:id="rId12"/>
    <p:sldId id="290" r:id="rId13"/>
    <p:sldId id="291" r:id="rId14"/>
    <p:sldId id="278" r:id="rId15"/>
    <p:sldId id="292" r:id="rId16"/>
    <p:sldId id="293" r:id="rId17"/>
    <p:sldId id="279" r:id="rId18"/>
    <p:sldId id="294" r:id="rId19"/>
    <p:sldId id="280" r:id="rId20"/>
    <p:sldId id="295" r:id="rId21"/>
    <p:sldId id="281" r:id="rId22"/>
    <p:sldId id="296" r:id="rId23"/>
    <p:sldId id="297" r:id="rId24"/>
    <p:sldId id="282" r:id="rId25"/>
    <p:sldId id="298" r:id="rId26"/>
    <p:sldId id="29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B48A"/>
    <a:srgbClr val="B1A777"/>
    <a:srgbClr val="B9B085"/>
    <a:srgbClr val="A79C65"/>
    <a:srgbClr val="B4AD82"/>
    <a:srgbClr val="A19863"/>
    <a:srgbClr val="B6AD80"/>
    <a:srgbClr val="BFB18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243" autoAdjust="0"/>
    <p:restoredTop sz="94660"/>
  </p:normalViewPr>
  <p:slideViewPr>
    <p:cSldViewPr>
      <p:cViewPr varScale="1">
        <p:scale>
          <a:sx n="97" d="100"/>
          <a:sy n="97" d="100"/>
        </p:scale>
        <p:origin x="-102" y="-15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B48300-4A46-4B29-B6FA-717EB467157F}" type="datetimeFigureOut">
              <a:rPr lang="en-US" smtClean="0"/>
              <a:pPr/>
              <a:t>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B91267-03EE-45D5-BB25-B4D71F5418F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B91267-03EE-45D5-BB25-B4D71F5418F6}"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685800"/>
            <a:ext cx="7772400" cy="1066800"/>
          </a:xfrm>
        </p:spPr>
        <p:txBody>
          <a:bodyPr>
            <a:normAutofit/>
          </a:bodyPr>
          <a:lstStyle>
            <a:lvl1pPr algn="ctr">
              <a:defRPr sz="4400"/>
            </a:lvl1pPr>
          </a:lstStyle>
          <a:p>
            <a:r>
              <a:rPr lang="en-US" dirty="0" smtClean="0"/>
              <a:t>Master title style</a:t>
            </a:r>
            <a:endParaRPr lang="en-US" dirty="0"/>
          </a:p>
        </p:txBody>
      </p:sp>
      <p:sp>
        <p:nvSpPr>
          <p:cNvPr id="3" name="Subtitle 2"/>
          <p:cNvSpPr>
            <a:spLocks noGrp="1"/>
          </p:cNvSpPr>
          <p:nvPr>
            <p:ph type="subTitle" idx="1" hasCustomPrompt="1"/>
          </p:nvPr>
        </p:nvSpPr>
        <p:spPr>
          <a:xfrm>
            <a:off x="1447800" y="5715000"/>
            <a:ext cx="6400800" cy="762000"/>
          </a:xfrm>
        </p:spPr>
        <p:txBody>
          <a:bodyPr anchor="ct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5181600" cy="1143000"/>
          </a:xfrm>
        </p:spPr>
        <p:txBody>
          <a:bodyPr/>
          <a:lstStyle/>
          <a:p>
            <a:r>
              <a:rPr lang="en-US" dirty="0" smtClean="0"/>
              <a:t>Master title style</a:t>
            </a:r>
            <a:endParaRPr lang="en-US" dirty="0"/>
          </a:p>
        </p:txBody>
      </p:sp>
      <p:sp>
        <p:nvSpPr>
          <p:cNvPr id="3" name="Content Placeholder 2"/>
          <p:cNvSpPr>
            <a:spLocks noGrp="1"/>
          </p:cNvSpPr>
          <p:nvPr>
            <p:ph idx="1" hasCustomPrompt="1"/>
          </p:nvPr>
        </p:nvSpPr>
        <p:spPr/>
        <p:txBody>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Master title style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dark-blue-background 02.jpg"/>
          <p:cNvPicPr>
            <a:picLocks noChangeAspect="1"/>
          </p:cNvPicPr>
          <p:nvPr userDrawn="1"/>
        </p:nvPicPr>
        <p:blipFill>
          <a:blip r:embed="rId9" cstate="print">
            <a:lum bright="-35000" contrast="10000"/>
          </a:blip>
          <a:srcRect r="14845" b="18000"/>
          <a:stretch>
            <a:fillRect/>
          </a:stretch>
        </p:blipFill>
        <p:spPr>
          <a:xfrm>
            <a:off x="-2" y="0"/>
            <a:ext cx="9144002" cy="6857963"/>
          </a:xfrm>
          <a:prstGeom prst="rect">
            <a:avLst/>
          </a:prstGeom>
        </p:spPr>
      </p:pic>
      <p:pic>
        <p:nvPicPr>
          <p:cNvPr id="9" name="Picture 8" descr="Mount-of-Beatitudes-view-at-the-Sea-of-Galilee.jpg"/>
          <p:cNvPicPr>
            <a:picLocks noChangeAspect="1"/>
          </p:cNvPicPr>
          <p:nvPr userDrawn="1"/>
        </p:nvPicPr>
        <p:blipFill>
          <a:blip r:embed="rId10" cstate="print">
            <a:lum bright="-10000" contrast="10000"/>
          </a:blip>
          <a:stretch>
            <a:fillRect/>
          </a:stretch>
        </p:blipFill>
        <p:spPr>
          <a:xfrm>
            <a:off x="3076" y="0"/>
            <a:ext cx="9137847" cy="6858000"/>
          </a:xfrm>
          <a:prstGeom prst="rect">
            <a:avLst/>
          </a:prstGeom>
        </p:spPr>
      </p:pic>
      <p:sp>
        <p:nvSpPr>
          <p:cNvPr id="2" name="Title Placeholder 1"/>
          <p:cNvSpPr>
            <a:spLocks noGrp="1"/>
          </p:cNvSpPr>
          <p:nvPr>
            <p:ph type="title"/>
          </p:nvPr>
        </p:nvSpPr>
        <p:spPr>
          <a:xfrm>
            <a:off x="457200" y="274638"/>
            <a:ext cx="5029200" cy="1143000"/>
          </a:xfrm>
          <a:prstGeom prst="rect">
            <a:avLst/>
          </a:prstGeom>
          <a:solidFill>
            <a:schemeClr val="tx1">
              <a:alpha val="40000"/>
            </a:schemeClr>
          </a:solidFill>
        </p:spPr>
        <p:txBody>
          <a:bodyPr vert="horz" lIns="91440" tIns="45720" rIns="91440" bIns="45720" rtlCol="0" anchor="ctr">
            <a:normAutofit/>
          </a:bodyPr>
          <a:lstStyle/>
          <a:p>
            <a:r>
              <a:rPr lang="en-US" dirty="0" smtClean="0"/>
              <a:t>Master title style</a:t>
            </a:r>
            <a:endParaRPr lang="en-US" dirty="0"/>
          </a:p>
        </p:txBody>
      </p:sp>
      <p:sp>
        <p:nvSpPr>
          <p:cNvPr id="3" name="Text Placeholder 2"/>
          <p:cNvSpPr>
            <a:spLocks noGrp="1"/>
          </p:cNvSpPr>
          <p:nvPr>
            <p:ph type="body" idx="1"/>
          </p:nvPr>
        </p:nvSpPr>
        <p:spPr>
          <a:xfrm>
            <a:off x="457200" y="1905000"/>
            <a:ext cx="8229600" cy="4191000"/>
          </a:xfrm>
          <a:prstGeom prst="rect">
            <a:avLst/>
          </a:prstGeom>
          <a:solidFill>
            <a:schemeClr val="tx1">
              <a:alpha val="40000"/>
            </a:schemeClr>
          </a:solidFill>
        </p:spPr>
        <p:txBody>
          <a:bodyPr vert="horz" lIns="91440" tIns="45720" rIns="91440" bIns="45720" rtlCol="0">
            <a:normAutofit/>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spcBef>
          <a:spcPct val="0"/>
        </a:spcBef>
        <a:buNone/>
        <a:defRPr sz="3800" kern="1200">
          <a:solidFill>
            <a:srgbClr val="FFC000"/>
          </a:solidFill>
          <a:latin typeface="Georgia" pitchFamily="18" charset="0"/>
          <a:ea typeface="Tahoma" pitchFamily="34" charset="0"/>
          <a:cs typeface="Tahoma" pitchFamily="34" charset="0"/>
        </a:defRPr>
      </a:lvl1pPr>
    </p:titleStyle>
    <p:bodyStyle>
      <a:lvl1pPr marL="274320" indent="-274320" algn="l" defTabSz="914400" rtl="0" eaLnBrk="1" latinLnBrk="0" hangingPunct="1">
        <a:lnSpc>
          <a:spcPct val="100000"/>
        </a:lnSpc>
        <a:spcBef>
          <a:spcPts val="600"/>
        </a:spcBef>
        <a:buFont typeface="Arial" pitchFamily="34" charset="0"/>
        <a:buChar char="•"/>
        <a:defRPr sz="3000" kern="1200">
          <a:solidFill>
            <a:schemeClr val="bg1"/>
          </a:solidFill>
          <a:latin typeface="Georgia" pitchFamily="18" charset="0"/>
          <a:ea typeface="Tahoma" pitchFamily="34" charset="0"/>
          <a:cs typeface="Tahoma" pitchFamily="34" charset="0"/>
        </a:defRPr>
      </a:lvl1pPr>
      <a:lvl2pPr marL="742950" indent="-285750" algn="l" defTabSz="914400" rtl="0" eaLnBrk="1" latinLnBrk="0" hangingPunct="1">
        <a:lnSpc>
          <a:spcPts val="2800"/>
        </a:lnSpc>
        <a:spcBef>
          <a:spcPts val="0"/>
        </a:spcBef>
        <a:buFont typeface="Arial" pitchFamily="34" charset="0"/>
        <a:buChar char="–"/>
        <a:defRPr sz="2600" kern="1200">
          <a:solidFill>
            <a:schemeClr val="bg1"/>
          </a:solidFill>
          <a:latin typeface="Georgia" pitchFamily="18" charset="0"/>
          <a:ea typeface="Tahoma" pitchFamily="34" charset="0"/>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Georgia" pitchFamily="18"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Georgia" pitchFamily="18" charset="0"/>
          <a:ea typeface="Tahoma" pitchFamily="34" charset="0"/>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Georgia" pitchFamily="18"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rk-blue-background 02.jpg"/>
          <p:cNvPicPr>
            <a:picLocks noChangeAspect="1"/>
          </p:cNvPicPr>
          <p:nvPr/>
        </p:nvPicPr>
        <p:blipFill>
          <a:blip r:embed="rId2" cstate="print">
            <a:lum bright="-35000" contrast="10000"/>
          </a:blip>
          <a:srcRect r="14845" b="18000"/>
          <a:stretch>
            <a:fillRect/>
          </a:stretch>
        </p:blipFill>
        <p:spPr>
          <a:xfrm>
            <a:off x="0" y="0"/>
            <a:ext cx="9144002" cy="6858000"/>
          </a:xfrm>
          <a:prstGeom prst="rect">
            <a:avLst/>
          </a:prstGeom>
        </p:spPr>
      </p:pic>
      <p:pic>
        <p:nvPicPr>
          <p:cNvPr id="5" name="Picture 4" descr="Mount-of-Beatitudes-view-at-the-Sea-of-Galilee.jpg"/>
          <p:cNvPicPr>
            <a:picLocks noChangeAspect="1"/>
          </p:cNvPicPr>
          <p:nvPr/>
        </p:nvPicPr>
        <p:blipFill>
          <a:blip r:embed="rId3" cstate="print">
            <a:lum bright="-10000" contrast="10000"/>
          </a:blip>
          <a:stretch>
            <a:fillRect/>
          </a:stretch>
        </p:blipFill>
        <p:spPr>
          <a:xfrm>
            <a:off x="6153" y="0"/>
            <a:ext cx="9137847" cy="6858000"/>
          </a:xfrm>
          <a:prstGeom prst="rect">
            <a:avLst/>
          </a:prstGeom>
        </p:spPr>
      </p:pic>
      <p:sp>
        <p:nvSpPr>
          <p:cNvPr id="6" name="Title 5"/>
          <p:cNvSpPr>
            <a:spLocks noGrp="1"/>
          </p:cNvSpPr>
          <p:nvPr>
            <p:ph type="ctrTitle"/>
          </p:nvPr>
        </p:nvSpPr>
        <p:spPr>
          <a:xfrm>
            <a:off x="685800" y="381000"/>
            <a:ext cx="7772400" cy="1066800"/>
          </a:xfrm>
          <a:solidFill>
            <a:schemeClr val="tx1">
              <a:alpha val="40000"/>
            </a:schemeClr>
          </a:solidFill>
        </p:spPr>
        <p:txBody>
          <a:bodyPr>
            <a:normAutofit/>
          </a:bodyPr>
          <a:lstStyle/>
          <a:p>
            <a:r>
              <a:rPr lang="en-US" sz="4400" dirty="0" smtClean="0"/>
              <a:t>The Blessed Life</a:t>
            </a:r>
            <a:endParaRPr lang="en-US" sz="4400" dirty="0"/>
          </a:p>
        </p:txBody>
      </p:sp>
      <p:sp>
        <p:nvSpPr>
          <p:cNvPr id="7" name="Subtitle 6"/>
          <p:cNvSpPr>
            <a:spLocks noGrp="1"/>
          </p:cNvSpPr>
          <p:nvPr>
            <p:ph type="subTitle" idx="1"/>
          </p:nvPr>
        </p:nvSpPr>
        <p:spPr>
          <a:xfrm>
            <a:off x="1447800" y="5791200"/>
            <a:ext cx="6400800" cy="762000"/>
          </a:xfrm>
        </p:spPr>
        <p:txBody>
          <a:bodyPr/>
          <a:lstStyle/>
          <a:p>
            <a:r>
              <a:rPr lang="en-US" dirty="0" smtClean="0"/>
              <a:t>Matthew 5:1-12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meek and seeking.jpg"/>
          <p:cNvPicPr>
            <a:picLocks noChangeAspect="1"/>
          </p:cNvPicPr>
          <p:nvPr/>
        </p:nvPicPr>
        <p:blipFill>
          <a:blip r:embed="rId2" cstate="print"/>
          <a:stretch>
            <a:fillRect/>
          </a:stretch>
        </p:blipFill>
        <p:spPr>
          <a:xfrm>
            <a:off x="0" y="609600"/>
            <a:ext cx="9174944" cy="5697583"/>
          </a:xfrm>
          <a:prstGeom prst="rect">
            <a:avLst/>
          </a:prstGeom>
        </p:spPr>
      </p:pic>
      <p:sp>
        <p:nvSpPr>
          <p:cNvPr id="3" name="Rectangle 2"/>
          <p:cNvSpPr/>
          <p:nvPr/>
        </p:nvSpPr>
        <p:spPr>
          <a:xfrm>
            <a:off x="0" y="0"/>
            <a:ext cx="9144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57200" y="274638"/>
            <a:ext cx="6172200" cy="1143000"/>
          </a:xfrm>
        </p:spPr>
        <p:txBody>
          <a:bodyPr/>
          <a:lstStyle/>
          <a:p>
            <a:r>
              <a:rPr lang="en-US" sz="3600" dirty="0" smtClean="0"/>
              <a:t>The Progress of faith</a:t>
            </a:r>
            <a:r>
              <a:rPr lang="en-US" dirty="0" smtClean="0"/>
              <a:t> </a:t>
            </a:r>
            <a:r>
              <a:rPr lang="en-US" sz="3000" dirty="0" smtClean="0"/>
              <a:t>(5-6)</a:t>
            </a:r>
            <a:endParaRPr lang="en-US" sz="3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essed are the gentle.jpg"/>
          <p:cNvPicPr>
            <a:picLocks noChangeAspect="1"/>
          </p:cNvPicPr>
          <p:nvPr/>
        </p:nvPicPr>
        <p:blipFill>
          <a:blip r:embed="rId2" cstate="print">
            <a:lum bright="-10000" contrast="10000"/>
          </a:blip>
          <a:stretch>
            <a:fillRect/>
          </a:stretch>
        </p:blipFill>
        <p:spPr>
          <a:xfrm>
            <a:off x="0" y="0"/>
            <a:ext cx="9144000" cy="6858000"/>
          </a:xfrm>
          <a:prstGeom prst="rect">
            <a:avLst/>
          </a:prstGeom>
        </p:spPr>
      </p:pic>
      <p:sp>
        <p:nvSpPr>
          <p:cNvPr id="5" name="Subtitle 4"/>
          <p:cNvSpPr>
            <a:spLocks noGrp="1"/>
          </p:cNvSpPr>
          <p:nvPr>
            <p:ph type="subTitle" idx="1"/>
          </p:nvPr>
        </p:nvSpPr>
        <p:spPr>
          <a:xfrm>
            <a:off x="609600" y="5334000"/>
            <a:ext cx="8001000" cy="1143000"/>
          </a:xfrm>
          <a:solidFill>
            <a:schemeClr val="tx1">
              <a:alpha val="60000"/>
            </a:schemeClr>
          </a:solidFill>
        </p:spPr>
        <p:txBody>
          <a:bodyPr>
            <a:noAutofit/>
          </a:bodyPr>
          <a:lstStyle/>
          <a:p>
            <a:pPr algn="l"/>
            <a:r>
              <a:rPr lang="en-US" sz="3000" baseline="30000" dirty="0" smtClean="0"/>
              <a:t>     </a:t>
            </a:r>
            <a:r>
              <a:rPr lang="en-US" baseline="30000" dirty="0" smtClean="0">
                <a:effectLst>
                  <a:outerShdw blurRad="50800" dist="38100" dir="2700000" algn="tl" rotWithShape="0">
                    <a:prstClr val="black">
                      <a:alpha val="40000"/>
                    </a:prstClr>
                  </a:outerShdw>
                </a:effectLst>
              </a:rPr>
              <a:t>5 </a:t>
            </a:r>
            <a:r>
              <a:rPr lang="en-US" dirty="0" smtClean="0">
                <a:effectLst>
                  <a:outerShdw blurRad="50800" dist="38100" dir="2700000" algn="tl" rotWithShape="0">
                    <a:prstClr val="black">
                      <a:alpha val="40000"/>
                    </a:prstClr>
                  </a:outerShdw>
                </a:effectLst>
              </a:rPr>
              <a:t>Blessed </a:t>
            </a:r>
            <a:r>
              <a:rPr lang="en-US" i="1" dirty="0" smtClean="0">
                <a:effectLst>
                  <a:outerShdw blurRad="50800" dist="38100" dir="2700000" algn="tl" rotWithShape="0">
                    <a:prstClr val="black">
                      <a:alpha val="40000"/>
                    </a:prstClr>
                  </a:outerShdw>
                </a:effectLst>
              </a:rPr>
              <a:t>are</a:t>
            </a:r>
            <a:r>
              <a:rPr lang="en-US" dirty="0" smtClean="0">
                <a:effectLst>
                  <a:outerShdw blurRad="50800" dist="38100" dir="2700000" algn="tl" rotWithShape="0">
                    <a:prstClr val="black">
                      <a:alpha val="40000"/>
                    </a:prstClr>
                  </a:outerShdw>
                </a:effectLst>
              </a:rPr>
              <a:t> the meek,</a:t>
            </a:r>
            <a:br>
              <a:rPr lang="en-US" dirty="0" smtClean="0">
                <a:effectLst>
                  <a:outerShdw blurRad="50800" dist="38100" dir="2700000" algn="tl" rotWithShape="0">
                    <a:prstClr val="black">
                      <a:alpha val="40000"/>
                    </a:prstClr>
                  </a:outerShdw>
                </a:effectLst>
              </a:rPr>
            </a:br>
            <a:r>
              <a:rPr lang="en-US" dirty="0" smtClean="0">
                <a:effectLst>
                  <a:outerShdw blurRad="50800" dist="38100" dir="2700000" algn="tl" rotWithShape="0">
                    <a:prstClr val="black">
                      <a:alpha val="40000"/>
                    </a:prstClr>
                  </a:outerShdw>
                </a:effectLst>
              </a:rPr>
              <a:t>     For they shall inherit the earth.</a:t>
            </a:r>
            <a:endParaRPr lang="en-US" dirty="0">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essed are the gentle.jpg"/>
          <p:cNvPicPr>
            <a:picLocks noChangeAspect="1"/>
          </p:cNvPicPr>
          <p:nvPr/>
        </p:nvPicPr>
        <p:blipFill>
          <a:blip r:embed="rId2" cstate="print">
            <a:lum bright="-10000" contrast="10000"/>
          </a:blip>
          <a:stretch>
            <a:fillRect/>
          </a:stretch>
        </p:blipFill>
        <p:spPr>
          <a:xfrm>
            <a:off x="0" y="0"/>
            <a:ext cx="9144000" cy="6858000"/>
          </a:xfrm>
          <a:prstGeom prst="rect">
            <a:avLst/>
          </a:prstGeom>
        </p:spPr>
      </p:pic>
      <p:sp>
        <p:nvSpPr>
          <p:cNvPr id="7" name="Rectangle 6"/>
          <p:cNvSpPr/>
          <p:nvPr/>
        </p:nvSpPr>
        <p:spPr>
          <a:xfrm>
            <a:off x="0" y="0"/>
            <a:ext cx="9144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fontScale="90000"/>
          </a:bodyPr>
          <a:lstStyle/>
          <a:p>
            <a:r>
              <a:rPr lang="en-US" dirty="0" smtClean="0"/>
              <a:t>The meek shall inherit the earth..</a:t>
            </a:r>
            <a:endParaRPr lang="en-US" dirty="0"/>
          </a:p>
        </p:txBody>
      </p:sp>
      <p:sp>
        <p:nvSpPr>
          <p:cNvPr id="6" name="Content Placeholder 5"/>
          <p:cNvSpPr>
            <a:spLocks noGrp="1"/>
          </p:cNvSpPr>
          <p:nvPr>
            <p:ph idx="1"/>
          </p:nvPr>
        </p:nvSpPr>
        <p:spPr>
          <a:xfrm>
            <a:off x="457200" y="1600200"/>
            <a:ext cx="8229600" cy="4495800"/>
          </a:xfrm>
          <a:solidFill>
            <a:schemeClr val="tx1">
              <a:alpha val="60000"/>
            </a:schemeClr>
          </a:solidFill>
        </p:spPr>
        <p:txBody>
          <a:bodyPr>
            <a:normAutofit/>
          </a:bodyPr>
          <a:lstStyle/>
          <a:p>
            <a:pPr>
              <a:lnSpc>
                <a:spcPts val="3000"/>
              </a:lnSpc>
            </a:pPr>
            <a:r>
              <a:rPr lang="en-US" sz="3200" dirty="0" smtClean="0">
                <a:solidFill>
                  <a:srgbClr val="FFC000"/>
                </a:solidFill>
              </a:rPr>
              <a:t>Luke 15:17-18</a:t>
            </a:r>
            <a:r>
              <a:rPr lang="en-US" sz="3200" baseline="30000" dirty="0" smtClean="0"/>
              <a:t> </a:t>
            </a:r>
            <a:r>
              <a:rPr lang="en-US" sz="3200" dirty="0" smtClean="0"/>
              <a:t>“But when he came to himself, he said, ‘How many of my father’s hired servants have bread enough and to spare, and I perish with hunger! </a:t>
            </a:r>
            <a:r>
              <a:rPr lang="en-US" sz="3200" baseline="30000" dirty="0" smtClean="0"/>
              <a:t>18 </a:t>
            </a:r>
            <a:r>
              <a:rPr lang="en-US" sz="3200" dirty="0" smtClean="0"/>
              <a:t>I will arise and go to my father, and will say to him, “Father, I have sinned against heaven and before you </a:t>
            </a:r>
            <a:r>
              <a:rPr lang="en-US" sz="3200" baseline="30000" dirty="0" smtClean="0"/>
              <a:t>19 </a:t>
            </a:r>
            <a:r>
              <a:rPr lang="en-US" sz="3200" dirty="0" smtClean="0"/>
              <a:t>and I am no longer worthy to be called your son. Make me like one of your hired servants.”</a:t>
            </a:r>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essed are the gentle.jpg"/>
          <p:cNvPicPr>
            <a:picLocks noChangeAspect="1"/>
          </p:cNvPicPr>
          <p:nvPr/>
        </p:nvPicPr>
        <p:blipFill>
          <a:blip r:embed="rId2" cstate="print">
            <a:lum bright="-10000" contrast="10000"/>
          </a:blip>
          <a:stretch>
            <a:fillRect/>
          </a:stretch>
        </p:blipFill>
        <p:spPr>
          <a:xfrm>
            <a:off x="0" y="0"/>
            <a:ext cx="9144000" cy="6858000"/>
          </a:xfrm>
          <a:prstGeom prst="rect">
            <a:avLst/>
          </a:prstGeom>
        </p:spPr>
      </p:pic>
      <p:sp>
        <p:nvSpPr>
          <p:cNvPr id="7" name="Rectangle 6"/>
          <p:cNvSpPr/>
          <p:nvPr/>
        </p:nvSpPr>
        <p:spPr>
          <a:xfrm>
            <a:off x="0" y="0"/>
            <a:ext cx="9144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fontScale="90000"/>
          </a:bodyPr>
          <a:lstStyle/>
          <a:p>
            <a:r>
              <a:rPr lang="en-US" dirty="0" smtClean="0"/>
              <a:t>The meek shall inherit the earth..</a:t>
            </a:r>
            <a:endParaRPr lang="en-US" dirty="0"/>
          </a:p>
        </p:txBody>
      </p:sp>
      <p:sp>
        <p:nvSpPr>
          <p:cNvPr id="6" name="Content Placeholder 5"/>
          <p:cNvSpPr>
            <a:spLocks noGrp="1"/>
          </p:cNvSpPr>
          <p:nvPr>
            <p:ph idx="1"/>
          </p:nvPr>
        </p:nvSpPr>
        <p:spPr>
          <a:xfrm>
            <a:off x="457200" y="4495800"/>
            <a:ext cx="8229600" cy="1981200"/>
          </a:xfrm>
          <a:solidFill>
            <a:schemeClr val="tx1">
              <a:alpha val="60000"/>
            </a:schemeClr>
          </a:solidFill>
        </p:spPr>
        <p:txBody>
          <a:bodyPr>
            <a:normAutofit/>
          </a:bodyPr>
          <a:lstStyle/>
          <a:p>
            <a:pPr>
              <a:lnSpc>
                <a:spcPts val="3000"/>
              </a:lnSpc>
            </a:pPr>
            <a:r>
              <a:rPr lang="en-US" sz="3200" dirty="0" smtClean="0">
                <a:solidFill>
                  <a:srgbClr val="FFC000"/>
                </a:solidFill>
              </a:rPr>
              <a:t>James 1:21</a:t>
            </a:r>
            <a:r>
              <a:rPr lang="en-US" sz="3200" baseline="30000" dirty="0" smtClean="0"/>
              <a:t> </a:t>
            </a:r>
            <a:r>
              <a:rPr lang="en-US" sz="3200" dirty="0" smtClean="0"/>
              <a:t>Therefore lay aside all filthiness and overflow of wickedness, and receive with meekness the implanted word, which is able to save your souls. </a:t>
            </a:r>
            <a:endParaRPr lang="en-US" sz="3200" dirty="0"/>
          </a:p>
        </p:txBody>
      </p:sp>
      <p:pic>
        <p:nvPicPr>
          <p:cNvPr id="5" name="Picture 4" descr="bible2.jpg"/>
          <p:cNvPicPr>
            <a:picLocks noChangeAspect="1"/>
          </p:cNvPicPr>
          <p:nvPr/>
        </p:nvPicPr>
        <p:blipFill>
          <a:blip r:embed="rId3" cstate="print">
            <a:lum bright="-10000" contrast="10000"/>
          </a:blip>
          <a:stretch>
            <a:fillRect/>
          </a:stretch>
        </p:blipFill>
        <p:spPr>
          <a:xfrm>
            <a:off x="2209800" y="1447800"/>
            <a:ext cx="4572000" cy="304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essedaretheywhohungerandthirst.jpg"/>
          <p:cNvPicPr>
            <a:picLocks noChangeAspect="1"/>
          </p:cNvPicPr>
          <p:nvPr/>
        </p:nvPicPr>
        <p:blipFill>
          <a:blip r:embed="rId2" cstate="print">
            <a:lum bright="-17000" contrast="10000"/>
          </a:blip>
          <a:stretch>
            <a:fillRect/>
          </a:stretch>
        </p:blipFill>
        <p:spPr>
          <a:xfrm>
            <a:off x="0" y="0"/>
            <a:ext cx="9144000" cy="6858000"/>
          </a:xfrm>
          <a:prstGeom prst="rect">
            <a:avLst/>
          </a:prstGeom>
        </p:spPr>
      </p:pic>
      <p:sp>
        <p:nvSpPr>
          <p:cNvPr id="4" name="Subtitle 3"/>
          <p:cNvSpPr>
            <a:spLocks noGrp="1"/>
          </p:cNvSpPr>
          <p:nvPr>
            <p:ph type="subTitle" idx="1"/>
          </p:nvPr>
        </p:nvSpPr>
        <p:spPr>
          <a:xfrm>
            <a:off x="381000" y="5257800"/>
            <a:ext cx="8382000" cy="1295400"/>
          </a:xfrm>
          <a:solidFill>
            <a:schemeClr val="tx1">
              <a:alpha val="60000"/>
            </a:schemeClr>
          </a:solidFill>
        </p:spPr>
        <p:txBody>
          <a:bodyPr>
            <a:noAutofit/>
          </a:bodyPr>
          <a:lstStyle/>
          <a:p>
            <a:pPr marL="182880" indent="-182880" algn="l"/>
            <a:r>
              <a:rPr lang="en-US" sz="3200" baseline="30000" dirty="0" smtClean="0">
                <a:effectLst>
                  <a:outerShdw blurRad="50800" dist="38100" dir="2700000" algn="tl" rotWithShape="0">
                    <a:prstClr val="black">
                      <a:alpha val="40000"/>
                    </a:prstClr>
                  </a:outerShdw>
                </a:effectLst>
              </a:rPr>
              <a:t>6 </a:t>
            </a:r>
            <a:r>
              <a:rPr lang="en-US" sz="3200" dirty="0" smtClean="0">
                <a:effectLst>
                  <a:outerShdw blurRad="50800" dist="38100" dir="2700000" algn="tl" rotWithShape="0">
                    <a:prstClr val="black">
                      <a:alpha val="40000"/>
                    </a:prstClr>
                  </a:outerShdw>
                </a:effectLst>
              </a:rPr>
              <a:t>Blessed </a:t>
            </a:r>
            <a:r>
              <a:rPr lang="en-US" sz="3200" i="1" dirty="0" smtClean="0">
                <a:effectLst>
                  <a:outerShdw blurRad="50800" dist="38100" dir="2700000" algn="tl" rotWithShape="0">
                    <a:prstClr val="black">
                      <a:alpha val="40000"/>
                    </a:prstClr>
                  </a:outerShdw>
                </a:effectLst>
              </a:rPr>
              <a:t>are</a:t>
            </a:r>
            <a:r>
              <a:rPr lang="en-US" sz="3200" dirty="0" smtClean="0">
                <a:effectLst>
                  <a:outerShdw blurRad="50800" dist="38100" dir="2700000" algn="tl" rotWithShape="0">
                    <a:prstClr val="black">
                      <a:alpha val="40000"/>
                    </a:prstClr>
                  </a:outerShdw>
                </a:effectLst>
              </a:rPr>
              <a:t> those who hunger and thirst  for righteousness, For they shall be filled.</a:t>
            </a:r>
            <a:endParaRPr lang="en-US" sz="3200" dirty="0">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essedaretheywhohungerandthirst.jpg"/>
          <p:cNvPicPr>
            <a:picLocks noChangeAspect="1"/>
          </p:cNvPicPr>
          <p:nvPr/>
        </p:nvPicPr>
        <p:blipFill>
          <a:blip r:embed="rId2" cstate="print">
            <a:lum bright="-17000" contrast="10000"/>
          </a:blip>
          <a:stretch>
            <a:fillRect/>
          </a:stretch>
        </p:blipFill>
        <p:spPr>
          <a:xfrm>
            <a:off x="0" y="0"/>
            <a:ext cx="9144000" cy="6858000"/>
          </a:xfrm>
          <a:prstGeom prst="rect">
            <a:avLst/>
          </a:prstGeom>
        </p:spPr>
      </p:pic>
      <p:sp>
        <p:nvSpPr>
          <p:cNvPr id="5" name="Rectangle 4"/>
          <p:cNvSpPr/>
          <p:nvPr/>
        </p:nvSpPr>
        <p:spPr>
          <a:xfrm>
            <a:off x="0" y="0"/>
            <a:ext cx="9144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a:normAutofit fontScale="90000"/>
          </a:bodyPr>
          <a:lstStyle/>
          <a:p>
            <a:r>
              <a:rPr lang="en-US" dirty="0" smtClean="0"/>
              <a:t>Hunger and thirst for righteousness..</a:t>
            </a:r>
            <a:endParaRPr lang="en-US" dirty="0"/>
          </a:p>
        </p:txBody>
      </p:sp>
      <p:sp>
        <p:nvSpPr>
          <p:cNvPr id="8" name="Content Placeholder 7"/>
          <p:cNvSpPr>
            <a:spLocks noGrp="1"/>
          </p:cNvSpPr>
          <p:nvPr>
            <p:ph idx="1"/>
          </p:nvPr>
        </p:nvSpPr>
        <p:spPr>
          <a:xfrm>
            <a:off x="457200" y="1600200"/>
            <a:ext cx="8229600" cy="4495800"/>
          </a:xfrm>
        </p:spPr>
        <p:txBody>
          <a:bodyPr/>
          <a:lstStyle/>
          <a:p>
            <a:r>
              <a:rPr lang="en-US" dirty="0" smtClean="0">
                <a:solidFill>
                  <a:srgbClr val="FFC000"/>
                </a:solidFill>
              </a:rPr>
              <a:t>Matthew 7:7 </a:t>
            </a:r>
            <a:r>
              <a:rPr lang="en-US" dirty="0" smtClean="0"/>
              <a:t>Ask and it shall given, seek and you will find, knock and it will be opened to you..</a:t>
            </a:r>
          </a:p>
          <a:p>
            <a:r>
              <a:rPr lang="en-US" dirty="0" smtClean="0">
                <a:solidFill>
                  <a:srgbClr val="FFC000"/>
                </a:solidFill>
              </a:rPr>
              <a:t>John 6:35</a:t>
            </a:r>
            <a:r>
              <a:rPr lang="en-US" dirty="0" smtClean="0"/>
              <a:t> I am the bread of life.. he that comes to me shall never hunger.. and he that believes in Me shall never thirst..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blessed-life.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p:nvPr/>
        </p:nvSpPr>
        <p:spPr>
          <a:xfrm>
            <a:off x="0" y="0"/>
            <a:ext cx="9144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57200" y="274638"/>
            <a:ext cx="6400800" cy="1143000"/>
          </a:xfrm>
        </p:spPr>
        <p:txBody>
          <a:bodyPr/>
          <a:lstStyle/>
          <a:p>
            <a:r>
              <a:rPr lang="en-US" dirty="0" smtClean="0"/>
              <a:t>The Perfection of faith (7-9)</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essed are the mercifull.jpg"/>
          <p:cNvPicPr>
            <a:picLocks noChangeAspect="1"/>
          </p:cNvPicPr>
          <p:nvPr/>
        </p:nvPicPr>
        <p:blipFill>
          <a:blip r:embed="rId2" cstate="print">
            <a:lum bright="-10000" contrast="10000"/>
          </a:blip>
          <a:stretch>
            <a:fillRect/>
          </a:stretch>
        </p:blipFill>
        <p:spPr>
          <a:xfrm>
            <a:off x="0" y="0"/>
            <a:ext cx="9144000" cy="6858000"/>
          </a:xfrm>
          <a:prstGeom prst="rect">
            <a:avLst/>
          </a:prstGeom>
        </p:spPr>
      </p:pic>
      <p:sp>
        <p:nvSpPr>
          <p:cNvPr id="4" name="Subtitle 3"/>
          <p:cNvSpPr>
            <a:spLocks noGrp="1"/>
          </p:cNvSpPr>
          <p:nvPr>
            <p:ph type="subTitle" idx="1"/>
          </p:nvPr>
        </p:nvSpPr>
        <p:spPr>
          <a:xfrm>
            <a:off x="381000" y="5410200"/>
            <a:ext cx="8305800" cy="1219200"/>
          </a:xfrm>
          <a:solidFill>
            <a:schemeClr val="tx1">
              <a:alpha val="60000"/>
            </a:schemeClr>
          </a:solidFill>
        </p:spPr>
        <p:txBody>
          <a:bodyPr>
            <a:normAutofit lnSpcReduction="10000"/>
          </a:bodyPr>
          <a:lstStyle/>
          <a:p>
            <a:pPr algn="l"/>
            <a:r>
              <a:rPr lang="en-US" sz="3000" baseline="30000" dirty="0" smtClean="0"/>
              <a:t>      </a:t>
            </a:r>
            <a:r>
              <a:rPr lang="en-US" sz="3900" baseline="30000" dirty="0" smtClean="0">
                <a:effectLst>
                  <a:outerShdw blurRad="50800" dist="38100" dir="2700000" algn="tl" rotWithShape="0">
                    <a:prstClr val="black">
                      <a:alpha val="40000"/>
                    </a:prstClr>
                  </a:outerShdw>
                </a:effectLst>
              </a:rPr>
              <a:t>7 </a:t>
            </a:r>
            <a:r>
              <a:rPr lang="en-US" sz="3900" dirty="0" smtClean="0">
                <a:effectLst>
                  <a:outerShdw blurRad="50800" dist="38100" dir="2700000" algn="tl" rotWithShape="0">
                    <a:prstClr val="black">
                      <a:alpha val="40000"/>
                    </a:prstClr>
                  </a:outerShdw>
                </a:effectLst>
              </a:rPr>
              <a:t>Blessed </a:t>
            </a:r>
            <a:r>
              <a:rPr lang="en-US" sz="3900" i="1" dirty="0" smtClean="0">
                <a:effectLst>
                  <a:outerShdw blurRad="50800" dist="38100" dir="2700000" algn="tl" rotWithShape="0">
                    <a:prstClr val="black">
                      <a:alpha val="40000"/>
                    </a:prstClr>
                  </a:outerShdw>
                </a:effectLst>
              </a:rPr>
              <a:t>are</a:t>
            </a:r>
            <a:r>
              <a:rPr lang="en-US" sz="3900" dirty="0" smtClean="0">
                <a:effectLst>
                  <a:outerShdw blurRad="50800" dist="38100" dir="2700000" algn="tl" rotWithShape="0">
                    <a:prstClr val="black">
                      <a:alpha val="40000"/>
                    </a:prstClr>
                  </a:outerShdw>
                </a:effectLst>
              </a:rPr>
              <a:t> the merciful,</a:t>
            </a:r>
            <a:br>
              <a:rPr lang="en-US" sz="3900" dirty="0" smtClean="0">
                <a:effectLst>
                  <a:outerShdw blurRad="50800" dist="38100" dir="2700000" algn="tl" rotWithShape="0">
                    <a:prstClr val="black">
                      <a:alpha val="40000"/>
                    </a:prstClr>
                  </a:outerShdw>
                </a:effectLst>
              </a:rPr>
            </a:br>
            <a:r>
              <a:rPr lang="en-US" sz="3900" dirty="0" smtClean="0">
                <a:effectLst>
                  <a:outerShdw blurRad="50800" dist="38100" dir="2700000" algn="tl" rotWithShape="0">
                    <a:prstClr val="black">
                      <a:alpha val="40000"/>
                    </a:prstClr>
                  </a:outerShdw>
                </a:effectLst>
              </a:rPr>
              <a:t>      For they shall obtain mercy.</a:t>
            </a:r>
            <a:endParaRPr lang="en-US" sz="3900" dirty="0">
              <a:effectLst>
                <a:outerShdw blurRad="50800" dist="38100" dir="2700000" algn="tl" rotWithShape="0">
                  <a:prstClr val="black">
                    <a:alpha val="40000"/>
                  </a:prstClr>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essed are the mercifull.jpg"/>
          <p:cNvPicPr>
            <a:picLocks noChangeAspect="1"/>
          </p:cNvPicPr>
          <p:nvPr/>
        </p:nvPicPr>
        <p:blipFill>
          <a:blip r:embed="rId2" cstate="print">
            <a:lum bright="-10000" contrast="10000"/>
          </a:blip>
          <a:stretch>
            <a:fillRect/>
          </a:stretch>
        </p:blipFill>
        <p:spPr>
          <a:xfrm>
            <a:off x="0" y="0"/>
            <a:ext cx="9144000" cy="6858000"/>
          </a:xfrm>
          <a:prstGeom prst="rect">
            <a:avLst/>
          </a:prstGeom>
        </p:spPr>
      </p:pic>
      <p:sp>
        <p:nvSpPr>
          <p:cNvPr id="5" name="Rectangle 4"/>
          <p:cNvSpPr/>
          <p:nvPr/>
        </p:nvSpPr>
        <p:spPr>
          <a:xfrm>
            <a:off x="0" y="0"/>
            <a:ext cx="9144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a:lstStyle/>
          <a:p>
            <a:r>
              <a:rPr lang="en-US" dirty="0" smtClean="0"/>
              <a:t>The merciful..</a:t>
            </a:r>
            <a:endParaRPr lang="en-US" dirty="0"/>
          </a:p>
        </p:txBody>
      </p:sp>
      <p:sp>
        <p:nvSpPr>
          <p:cNvPr id="8" name="Content Placeholder 7"/>
          <p:cNvSpPr>
            <a:spLocks noGrp="1"/>
          </p:cNvSpPr>
          <p:nvPr>
            <p:ph idx="1"/>
          </p:nvPr>
        </p:nvSpPr>
        <p:spPr>
          <a:xfrm>
            <a:off x="457200" y="1676400"/>
            <a:ext cx="8229600" cy="4419600"/>
          </a:xfrm>
        </p:spPr>
        <p:txBody>
          <a:bodyPr/>
          <a:lstStyle/>
          <a:p>
            <a:pPr>
              <a:lnSpc>
                <a:spcPts val="3100"/>
              </a:lnSpc>
            </a:pPr>
            <a:r>
              <a:rPr lang="en-US" dirty="0" smtClean="0">
                <a:solidFill>
                  <a:srgbClr val="FFC000"/>
                </a:solidFill>
              </a:rPr>
              <a:t>Matthew 6:14-15 </a:t>
            </a:r>
            <a:r>
              <a:rPr lang="en-US" dirty="0" smtClean="0"/>
              <a:t>For if you forgive men their trespasses, your Father will forgive you your trespasses, but if you forgive not men their trespasses, neither will your Father forgive your trespasses..</a:t>
            </a:r>
          </a:p>
          <a:p>
            <a:pPr>
              <a:lnSpc>
                <a:spcPts val="3100"/>
              </a:lnSpc>
            </a:pPr>
            <a:r>
              <a:rPr lang="en-US" dirty="0" smtClean="0">
                <a:solidFill>
                  <a:srgbClr val="FFC000"/>
                </a:solidFill>
              </a:rPr>
              <a:t>James 2:13</a:t>
            </a:r>
            <a:r>
              <a:rPr lang="en-US" dirty="0" smtClean="0"/>
              <a:t> he shall have judgment without mercy that has showed no mercy.. for mercy rejoices against the judgment..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ure-in-heart.jpg"/>
          <p:cNvPicPr>
            <a:picLocks noChangeAspect="1"/>
          </p:cNvPicPr>
          <p:nvPr/>
        </p:nvPicPr>
        <p:blipFill>
          <a:blip r:embed="rId2" cstate="print">
            <a:lum bright="-10000" contrast="10000"/>
          </a:blip>
          <a:stretch>
            <a:fillRect/>
          </a:stretch>
        </p:blipFill>
        <p:spPr>
          <a:xfrm>
            <a:off x="0" y="0"/>
            <a:ext cx="9144000" cy="6858000"/>
          </a:xfrm>
          <a:prstGeom prst="rect">
            <a:avLst/>
          </a:prstGeom>
        </p:spPr>
      </p:pic>
      <p:sp>
        <p:nvSpPr>
          <p:cNvPr id="4" name="Subtitle 3"/>
          <p:cNvSpPr>
            <a:spLocks noGrp="1"/>
          </p:cNvSpPr>
          <p:nvPr>
            <p:ph type="subTitle" idx="1"/>
          </p:nvPr>
        </p:nvSpPr>
        <p:spPr>
          <a:xfrm>
            <a:off x="457200" y="5638800"/>
            <a:ext cx="8229600" cy="914400"/>
          </a:xfrm>
          <a:solidFill>
            <a:schemeClr val="tx1">
              <a:alpha val="60000"/>
            </a:schemeClr>
          </a:solidFill>
        </p:spPr>
        <p:txBody>
          <a:bodyPr>
            <a:noAutofit/>
          </a:bodyPr>
          <a:lstStyle/>
          <a:p>
            <a:pPr algn="l"/>
            <a:r>
              <a:rPr lang="en-US" sz="3000" baseline="30000" dirty="0" smtClean="0"/>
              <a:t>     </a:t>
            </a:r>
            <a:r>
              <a:rPr lang="en-US" baseline="30000" dirty="0" smtClean="0">
                <a:effectLst>
                  <a:outerShdw blurRad="50800" dist="38100" dir="2700000" algn="tl" rotWithShape="0">
                    <a:prstClr val="black">
                      <a:alpha val="40000"/>
                    </a:prstClr>
                  </a:outerShdw>
                </a:effectLst>
              </a:rPr>
              <a:t>8 </a:t>
            </a:r>
            <a:r>
              <a:rPr lang="en-US" dirty="0" smtClean="0">
                <a:effectLst>
                  <a:outerShdw blurRad="50800" dist="38100" dir="2700000" algn="tl" rotWithShape="0">
                    <a:prstClr val="black">
                      <a:alpha val="40000"/>
                    </a:prstClr>
                  </a:outerShdw>
                </a:effectLst>
              </a:rPr>
              <a:t>Blessed </a:t>
            </a:r>
            <a:r>
              <a:rPr lang="en-US" i="1" dirty="0" smtClean="0">
                <a:effectLst>
                  <a:outerShdw blurRad="50800" dist="38100" dir="2700000" algn="tl" rotWithShape="0">
                    <a:prstClr val="black">
                      <a:alpha val="40000"/>
                    </a:prstClr>
                  </a:outerShdw>
                </a:effectLst>
              </a:rPr>
              <a:t>are</a:t>
            </a:r>
            <a:r>
              <a:rPr lang="en-US" dirty="0" smtClean="0">
                <a:effectLst>
                  <a:outerShdw blurRad="50800" dist="38100" dir="2700000" algn="tl" rotWithShape="0">
                    <a:prstClr val="black">
                      <a:alpha val="40000"/>
                    </a:prstClr>
                  </a:outerShdw>
                </a:effectLst>
              </a:rPr>
              <a:t> the pure in heart,</a:t>
            </a:r>
            <a:br>
              <a:rPr lang="en-US" dirty="0" smtClean="0">
                <a:effectLst>
                  <a:outerShdw blurRad="50800" dist="38100" dir="2700000" algn="tl" rotWithShape="0">
                    <a:prstClr val="black">
                      <a:alpha val="40000"/>
                    </a:prstClr>
                  </a:outerShdw>
                </a:effectLst>
              </a:rPr>
            </a:br>
            <a:r>
              <a:rPr lang="en-US" dirty="0" smtClean="0">
                <a:effectLst>
                  <a:outerShdw blurRad="50800" dist="38100" dir="2700000" algn="tl" rotWithShape="0">
                    <a:prstClr val="black">
                      <a:alpha val="40000"/>
                    </a:prstClr>
                  </a:outerShdw>
                </a:effectLst>
              </a:rPr>
              <a:t>     For they shall see God.</a:t>
            </a:r>
            <a:endParaRPr lang="en-US" dirty="0">
              <a:effectLst>
                <a:outerShdw blurRad="50800" dist="38100" dir="2700000" algn="tl" rotWithShape="0">
                  <a:prstClr val="black">
                    <a:alpha val="40000"/>
                  </a:prst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The Beatitudes..</a:t>
            </a:r>
            <a:endParaRPr lang="en-US" dirty="0"/>
          </a:p>
        </p:txBody>
      </p:sp>
      <p:sp>
        <p:nvSpPr>
          <p:cNvPr id="3" name="Content Placeholder 2"/>
          <p:cNvSpPr>
            <a:spLocks noGrp="1"/>
          </p:cNvSpPr>
          <p:nvPr>
            <p:ph idx="1"/>
          </p:nvPr>
        </p:nvSpPr>
        <p:spPr>
          <a:xfrm>
            <a:off x="457200" y="1676400"/>
            <a:ext cx="8229600" cy="4191000"/>
          </a:xfrm>
        </p:spPr>
        <p:txBody>
          <a:bodyPr/>
          <a:lstStyle/>
          <a:p>
            <a:pPr>
              <a:spcAft>
                <a:spcPts val="1800"/>
              </a:spcAft>
            </a:pPr>
            <a:r>
              <a:rPr lang="en-US" dirty="0" smtClean="0">
                <a:effectLst>
                  <a:outerShdw blurRad="50800" dist="38100" dir="2700000" algn="tl" rotWithShape="0">
                    <a:prstClr val="black">
                      <a:alpha val="40000"/>
                    </a:prstClr>
                  </a:outerShdw>
                </a:effectLst>
              </a:rPr>
              <a:t>“Blessed” (</a:t>
            </a:r>
            <a:r>
              <a:rPr lang="en-US" dirty="0" err="1" smtClean="0">
                <a:effectLst>
                  <a:outerShdw blurRad="50800" dist="38100" dir="2700000" algn="tl" rotWithShape="0">
                    <a:prstClr val="black">
                      <a:alpha val="40000"/>
                    </a:prstClr>
                  </a:outerShdw>
                </a:effectLst>
              </a:rPr>
              <a:t>makarios</a:t>
            </a:r>
            <a:r>
              <a:rPr lang="en-US" dirty="0" smtClean="0">
                <a:effectLst>
                  <a:outerShdw blurRad="50800" dist="38100" dir="2700000" algn="tl" rotWithShape="0">
                    <a:prstClr val="black">
                      <a:alpha val="40000"/>
                    </a:prstClr>
                  </a:outerShdw>
                </a:effectLst>
              </a:rPr>
              <a:t>) ..</a:t>
            </a:r>
          </a:p>
          <a:p>
            <a:pPr lvl="1"/>
            <a:r>
              <a:rPr lang="en-US" dirty="0" smtClean="0">
                <a:effectLst>
                  <a:outerShdw blurRad="50800" dist="38100" dir="2700000" algn="tl" rotWithShape="0">
                    <a:prstClr val="black">
                      <a:alpha val="40000"/>
                    </a:prstClr>
                  </a:outerShdw>
                </a:effectLst>
              </a:rPr>
              <a:t>Happiness  (subjective)</a:t>
            </a:r>
          </a:p>
          <a:p>
            <a:pPr lvl="1">
              <a:spcAft>
                <a:spcPts val="1200"/>
              </a:spcAft>
              <a:buNone/>
            </a:pPr>
            <a:r>
              <a:rPr lang="en-US" dirty="0" smtClean="0">
                <a:effectLst>
                  <a:outerShdw blurRad="50800" dist="38100" dir="2700000" algn="tl" rotWithShape="0">
                    <a:prstClr val="black">
                      <a:alpha val="40000"/>
                    </a:prstClr>
                  </a:outerShdw>
                </a:effectLst>
              </a:rPr>
              <a:t>            (</a:t>
            </a:r>
            <a:r>
              <a:rPr lang="en-US" i="1" dirty="0" smtClean="0">
                <a:effectLst>
                  <a:outerShdw blurRad="50800" dist="38100" dir="2700000" algn="tl" rotWithShape="0">
                    <a:prstClr val="black">
                      <a:alpha val="40000"/>
                    </a:prstClr>
                  </a:outerShdw>
                </a:effectLst>
              </a:rPr>
              <a:t>how they feel</a:t>
            </a:r>
            <a:r>
              <a:rPr lang="en-US" dirty="0" smtClean="0">
                <a:effectLst>
                  <a:outerShdw blurRad="50800" dist="38100" dir="2700000" algn="tl" rotWithShape="0">
                    <a:prstClr val="black">
                      <a:alpha val="40000"/>
                    </a:prstClr>
                  </a:outerShdw>
                </a:effectLst>
              </a:rPr>
              <a:t>)</a:t>
            </a:r>
            <a:endParaRPr lang="en-US" sz="800" dirty="0" smtClean="0">
              <a:effectLst>
                <a:outerShdw blurRad="50800" dist="38100" dir="2700000" algn="tl" rotWithShape="0">
                  <a:prstClr val="black">
                    <a:alpha val="40000"/>
                  </a:prstClr>
                </a:outerShdw>
              </a:effectLst>
            </a:endParaRPr>
          </a:p>
          <a:p>
            <a:pPr lvl="1"/>
            <a:r>
              <a:rPr lang="en-US" dirty="0" smtClean="0">
                <a:effectLst>
                  <a:outerShdw blurRad="50800" dist="38100" dir="2700000" algn="tl" rotWithShape="0">
                    <a:prstClr val="black">
                      <a:alpha val="40000"/>
                    </a:prstClr>
                  </a:outerShdw>
                </a:effectLst>
              </a:rPr>
              <a:t>Blessed  (objective)</a:t>
            </a:r>
          </a:p>
          <a:p>
            <a:pPr lvl="1">
              <a:spcAft>
                <a:spcPts val="1200"/>
              </a:spcAft>
              <a:buNone/>
            </a:pPr>
            <a:r>
              <a:rPr lang="en-US" dirty="0" smtClean="0">
                <a:effectLst>
                  <a:outerShdw blurRad="50800" dist="38100" dir="2700000" algn="tl" rotWithShape="0">
                    <a:prstClr val="black">
                      <a:alpha val="40000"/>
                    </a:prstClr>
                  </a:outerShdw>
                </a:effectLst>
              </a:rPr>
              <a:t>            (</a:t>
            </a:r>
            <a:r>
              <a:rPr lang="en-US" i="1" dirty="0" smtClean="0">
                <a:effectLst>
                  <a:outerShdw blurRad="50800" dist="38100" dir="2700000" algn="tl" rotWithShape="0">
                    <a:prstClr val="black">
                      <a:alpha val="40000"/>
                    </a:prstClr>
                  </a:outerShdw>
                </a:effectLst>
              </a:rPr>
              <a:t>how they stand with God</a:t>
            </a:r>
            <a:r>
              <a:rPr lang="en-US" dirty="0" smtClean="0">
                <a:effectLst>
                  <a:outerShdw blurRad="50800" dist="38100" dir="2700000" algn="tl" rotWithShape="0">
                    <a:prstClr val="black">
                      <a:alpha val="40000"/>
                    </a:prstClr>
                  </a:outerShdw>
                </a:effectLst>
              </a:rPr>
              <a:t>)</a:t>
            </a:r>
          </a:p>
          <a:p>
            <a:pPr lvl="1">
              <a:buFontTx/>
              <a:buChar char="-"/>
            </a:pPr>
            <a:r>
              <a:rPr lang="en-US" dirty="0" smtClean="0">
                <a:effectLst>
                  <a:outerShdw blurRad="50800" dist="38100" dir="2700000" algn="tl" rotWithShape="0">
                    <a:prstClr val="black">
                      <a:alpha val="40000"/>
                    </a:prstClr>
                  </a:outerShdw>
                </a:effectLst>
              </a:rPr>
              <a:t>Character qualities of the Christian</a:t>
            </a:r>
          </a:p>
          <a:p>
            <a:pPr lvl="1">
              <a:buNone/>
            </a:pPr>
            <a:r>
              <a:rPr lang="en-US" dirty="0" smtClean="0">
                <a:effectLst>
                  <a:outerShdw blurRad="50800" dist="38100" dir="2700000" algn="tl" rotWithShape="0">
                    <a:prstClr val="black">
                      <a:alpha val="40000"/>
                    </a:prstClr>
                  </a:outerShdw>
                </a:effectLst>
              </a:rPr>
              <a:t>             (</a:t>
            </a:r>
            <a:r>
              <a:rPr lang="en-US" i="1" dirty="0" smtClean="0">
                <a:effectLst>
                  <a:outerShdw blurRad="50800" dist="38100" dir="2700000" algn="tl" rotWithShape="0">
                    <a:prstClr val="black">
                      <a:alpha val="40000"/>
                    </a:prstClr>
                  </a:outerShdw>
                </a:effectLst>
              </a:rPr>
              <a:t>the blessings God has given us)</a:t>
            </a:r>
          </a:p>
        </p:txBody>
      </p:sp>
      <p:pic>
        <p:nvPicPr>
          <p:cNvPr id="4" name="Picture 3" descr="Beatitudes.jpeg"/>
          <p:cNvPicPr>
            <a:picLocks noChangeAspect="1"/>
          </p:cNvPicPr>
          <p:nvPr/>
        </p:nvPicPr>
        <p:blipFill>
          <a:blip r:embed="rId3" cstate="print">
            <a:lum bright="-10000" contrast="12000"/>
          </a:blip>
          <a:stretch>
            <a:fillRect/>
          </a:stretch>
        </p:blipFill>
        <p:spPr>
          <a:xfrm>
            <a:off x="3124200" y="5029200"/>
            <a:ext cx="2895600" cy="12847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par>
                          <p:cTn id="38" fill="hold">
                            <p:stCondLst>
                              <p:cond delay="500"/>
                            </p:stCondLst>
                            <p:childTnLst>
                              <p:par>
                                <p:cTn id="39" presetID="9"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dissolve">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ure-in-heart.jpg"/>
          <p:cNvPicPr>
            <a:picLocks noChangeAspect="1"/>
          </p:cNvPicPr>
          <p:nvPr/>
        </p:nvPicPr>
        <p:blipFill>
          <a:blip r:embed="rId2" cstate="print">
            <a:lum bright="-10000" contrast="10000"/>
          </a:blip>
          <a:stretch>
            <a:fillRect/>
          </a:stretch>
        </p:blipFill>
        <p:spPr>
          <a:xfrm>
            <a:off x="0" y="0"/>
            <a:ext cx="9144000" cy="6858000"/>
          </a:xfrm>
          <a:prstGeom prst="rect">
            <a:avLst/>
          </a:prstGeom>
        </p:spPr>
      </p:pic>
      <p:sp>
        <p:nvSpPr>
          <p:cNvPr id="6" name="Rectangle 5"/>
          <p:cNvSpPr/>
          <p:nvPr/>
        </p:nvSpPr>
        <p:spPr>
          <a:xfrm>
            <a:off x="0" y="0"/>
            <a:ext cx="9144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a:lstStyle/>
          <a:p>
            <a:r>
              <a:rPr lang="en-US" dirty="0" smtClean="0"/>
              <a:t>Pure in heart..</a:t>
            </a:r>
            <a:endParaRPr lang="en-US" dirty="0"/>
          </a:p>
        </p:txBody>
      </p:sp>
      <p:sp>
        <p:nvSpPr>
          <p:cNvPr id="8" name="Content Placeholder 7"/>
          <p:cNvSpPr>
            <a:spLocks noGrp="1"/>
          </p:cNvSpPr>
          <p:nvPr>
            <p:ph idx="1"/>
          </p:nvPr>
        </p:nvSpPr>
        <p:spPr>
          <a:xfrm>
            <a:off x="457200" y="1600200"/>
            <a:ext cx="8229600" cy="4495800"/>
          </a:xfrm>
        </p:spPr>
        <p:txBody>
          <a:bodyPr/>
          <a:lstStyle/>
          <a:p>
            <a:r>
              <a:rPr lang="en-US" dirty="0" smtClean="0">
                <a:solidFill>
                  <a:srgbClr val="FFC000"/>
                </a:solidFill>
              </a:rPr>
              <a:t>Psalm 24:3-5 </a:t>
            </a:r>
            <a:r>
              <a:rPr lang="en-US" dirty="0" smtClean="0"/>
              <a:t>the question is asked "Who shall ascend into the hill of the Lord..or who shall stand in His holy place?..He that has clean hands and a pure heart.. who has not lifted up his soul unto vanity nor sworn deceitfully.. he shall receive the blessing from the Lord and righteousness from the God of his salvation..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acemakers.jpg"/>
          <p:cNvPicPr>
            <a:picLocks noChangeAspect="1"/>
          </p:cNvPicPr>
          <p:nvPr/>
        </p:nvPicPr>
        <p:blipFill>
          <a:blip r:embed="rId2" cstate="print">
            <a:lum bright="-10000" contrast="10000"/>
          </a:blip>
          <a:stretch>
            <a:fillRect/>
          </a:stretch>
        </p:blipFill>
        <p:spPr>
          <a:xfrm>
            <a:off x="0" y="0"/>
            <a:ext cx="9144000" cy="6858000"/>
          </a:xfrm>
          <a:prstGeom prst="rect">
            <a:avLst/>
          </a:prstGeom>
        </p:spPr>
      </p:pic>
      <p:sp>
        <p:nvSpPr>
          <p:cNvPr id="4" name="Subtitle 3"/>
          <p:cNvSpPr>
            <a:spLocks noGrp="1"/>
          </p:cNvSpPr>
          <p:nvPr>
            <p:ph type="subTitle" idx="1"/>
          </p:nvPr>
        </p:nvSpPr>
        <p:spPr>
          <a:xfrm>
            <a:off x="304800" y="5715000"/>
            <a:ext cx="8305800" cy="914400"/>
          </a:xfrm>
          <a:solidFill>
            <a:schemeClr val="tx1">
              <a:alpha val="60000"/>
            </a:schemeClr>
          </a:solidFill>
        </p:spPr>
        <p:txBody>
          <a:bodyPr>
            <a:noAutofit/>
          </a:bodyPr>
          <a:lstStyle/>
          <a:p>
            <a:pPr algn="l"/>
            <a:r>
              <a:rPr lang="en-US" sz="3000" baseline="30000" dirty="0" smtClean="0"/>
              <a:t>     </a:t>
            </a:r>
            <a:r>
              <a:rPr lang="en-US" baseline="30000" dirty="0" smtClean="0"/>
              <a:t>9 </a:t>
            </a:r>
            <a:r>
              <a:rPr lang="en-US" dirty="0" smtClean="0"/>
              <a:t>Blessed </a:t>
            </a:r>
            <a:r>
              <a:rPr lang="en-US" i="1" dirty="0" smtClean="0"/>
              <a:t>are</a:t>
            </a:r>
            <a:r>
              <a:rPr lang="en-US" dirty="0" smtClean="0"/>
              <a:t> the peacemakers,</a:t>
            </a:r>
            <a:br>
              <a:rPr lang="en-US" dirty="0" smtClean="0"/>
            </a:br>
            <a:r>
              <a:rPr lang="en-US" dirty="0" smtClean="0"/>
              <a:t>    For they shall be called sons of God.</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acemakers.jpg"/>
          <p:cNvPicPr>
            <a:picLocks noChangeAspect="1"/>
          </p:cNvPicPr>
          <p:nvPr/>
        </p:nvPicPr>
        <p:blipFill>
          <a:blip r:embed="rId2" cstate="print">
            <a:lum bright="-10000" contrast="10000"/>
          </a:blip>
          <a:stretch>
            <a:fillRect/>
          </a:stretch>
        </p:blipFill>
        <p:spPr>
          <a:xfrm>
            <a:off x="0" y="0"/>
            <a:ext cx="9144000" cy="6858000"/>
          </a:xfrm>
          <a:prstGeom prst="rect">
            <a:avLst/>
          </a:prstGeom>
        </p:spPr>
      </p:pic>
      <p:sp>
        <p:nvSpPr>
          <p:cNvPr id="5" name="Rectangle 4"/>
          <p:cNvSpPr/>
          <p:nvPr/>
        </p:nvSpPr>
        <p:spPr>
          <a:xfrm>
            <a:off x="0" y="0"/>
            <a:ext cx="9144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a:lstStyle/>
          <a:p>
            <a:r>
              <a:rPr lang="en-US" dirty="0" smtClean="0"/>
              <a:t>Are you a peacemaker?</a:t>
            </a:r>
            <a:endParaRPr lang="en-US" dirty="0"/>
          </a:p>
        </p:txBody>
      </p:sp>
      <p:sp>
        <p:nvSpPr>
          <p:cNvPr id="8" name="Content Placeholder 7"/>
          <p:cNvSpPr>
            <a:spLocks noGrp="1"/>
          </p:cNvSpPr>
          <p:nvPr>
            <p:ph idx="1"/>
          </p:nvPr>
        </p:nvSpPr>
        <p:spPr>
          <a:xfrm>
            <a:off x="457200" y="1676400"/>
            <a:ext cx="8229600" cy="4419600"/>
          </a:xfrm>
        </p:spPr>
        <p:txBody>
          <a:bodyPr/>
          <a:lstStyle/>
          <a:p>
            <a:r>
              <a:rPr lang="en-US" dirty="0" smtClean="0">
                <a:solidFill>
                  <a:srgbClr val="FFC000"/>
                </a:solidFill>
              </a:rPr>
              <a:t>Hebrews 12:14</a:t>
            </a:r>
            <a:r>
              <a:rPr lang="en-US" b="1" dirty="0" smtClean="0"/>
              <a:t> </a:t>
            </a:r>
            <a:r>
              <a:rPr lang="en-US" dirty="0" smtClean="0"/>
              <a:t>Follow peace with all men, and holiness.. without which no one shall see the Lord..</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The journey of faith.jpg"/>
          <p:cNvPicPr>
            <a:picLocks noChangeAspect="1"/>
          </p:cNvPicPr>
          <p:nvPr/>
        </p:nvPicPr>
        <p:blipFill>
          <a:blip r:embed="rId2" cstate="print"/>
          <a:stretch>
            <a:fillRect/>
          </a:stretch>
        </p:blipFill>
        <p:spPr>
          <a:xfrm>
            <a:off x="3208" y="381000"/>
            <a:ext cx="9137584" cy="6096000"/>
          </a:xfrm>
          <a:prstGeom prst="rect">
            <a:avLst/>
          </a:prstGeom>
        </p:spPr>
      </p:pic>
      <p:sp>
        <p:nvSpPr>
          <p:cNvPr id="3" name="Rectangle 2"/>
          <p:cNvSpPr/>
          <p:nvPr/>
        </p:nvSpPr>
        <p:spPr>
          <a:xfrm>
            <a:off x="0" y="0"/>
            <a:ext cx="9144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fontScale="90000"/>
          </a:bodyPr>
          <a:lstStyle/>
          <a:p>
            <a:r>
              <a:rPr lang="en-US" dirty="0" smtClean="0"/>
              <a:t>The Trial of faith </a:t>
            </a:r>
            <a:r>
              <a:rPr lang="en-US" sz="3300" dirty="0" smtClean="0"/>
              <a:t>(10-12)</a:t>
            </a:r>
            <a:endParaRPr lang="en-US" sz="33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rsecuted.jpg"/>
          <p:cNvPicPr>
            <a:picLocks noChangeAspect="1"/>
          </p:cNvPicPr>
          <p:nvPr/>
        </p:nvPicPr>
        <p:blipFill>
          <a:blip r:embed="rId2" cstate="print">
            <a:lum bright="-10000" contrast="10000"/>
          </a:blip>
          <a:stretch>
            <a:fillRect/>
          </a:stretch>
        </p:blipFill>
        <p:spPr>
          <a:xfrm>
            <a:off x="0" y="20367"/>
            <a:ext cx="9144000" cy="6817266"/>
          </a:xfrm>
          <a:prstGeom prst="rect">
            <a:avLst/>
          </a:prstGeom>
        </p:spPr>
      </p:pic>
      <p:sp>
        <p:nvSpPr>
          <p:cNvPr id="4" name="Subtitle 3"/>
          <p:cNvSpPr>
            <a:spLocks noGrp="1"/>
          </p:cNvSpPr>
          <p:nvPr>
            <p:ph type="subTitle" idx="1"/>
          </p:nvPr>
        </p:nvSpPr>
        <p:spPr>
          <a:xfrm>
            <a:off x="381000" y="5181600"/>
            <a:ext cx="8305800" cy="1295400"/>
          </a:xfrm>
          <a:solidFill>
            <a:schemeClr val="tx1">
              <a:alpha val="60000"/>
            </a:schemeClr>
          </a:solidFill>
        </p:spPr>
        <p:txBody>
          <a:bodyPr>
            <a:noAutofit/>
          </a:bodyPr>
          <a:lstStyle/>
          <a:p>
            <a:pPr indent="-182880" algn="l">
              <a:lnSpc>
                <a:spcPts val="2800"/>
              </a:lnSpc>
            </a:pPr>
            <a:r>
              <a:rPr lang="en-US" sz="3000" baseline="30000" dirty="0" smtClean="0"/>
              <a:t>   </a:t>
            </a:r>
            <a:r>
              <a:rPr lang="en-US" sz="3200" baseline="30000" dirty="0" smtClean="0">
                <a:effectLst>
                  <a:outerShdw blurRad="50800" dist="38100" dir="2700000" algn="tl" rotWithShape="0">
                    <a:prstClr val="black">
                      <a:alpha val="40000"/>
                    </a:prstClr>
                  </a:outerShdw>
                </a:effectLst>
              </a:rPr>
              <a:t>10 </a:t>
            </a:r>
            <a:r>
              <a:rPr lang="en-US" sz="3200" dirty="0" smtClean="0">
                <a:effectLst>
                  <a:outerShdw blurRad="50800" dist="38100" dir="2700000" algn="tl" rotWithShape="0">
                    <a:prstClr val="black">
                      <a:alpha val="40000"/>
                    </a:prstClr>
                  </a:outerShdw>
                </a:effectLst>
              </a:rPr>
              <a:t>Blessed </a:t>
            </a:r>
            <a:r>
              <a:rPr lang="en-US" sz="3200" i="1" dirty="0" smtClean="0">
                <a:effectLst>
                  <a:outerShdw blurRad="50800" dist="38100" dir="2700000" algn="tl" rotWithShape="0">
                    <a:prstClr val="black">
                      <a:alpha val="40000"/>
                    </a:prstClr>
                  </a:outerShdw>
                </a:effectLst>
              </a:rPr>
              <a:t>are</a:t>
            </a:r>
            <a:r>
              <a:rPr lang="en-US" sz="3200" dirty="0" smtClean="0">
                <a:effectLst>
                  <a:outerShdw blurRad="50800" dist="38100" dir="2700000" algn="tl" rotWithShape="0">
                    <a:prstClr val="black">
                      <a:alpha val="40000"/>
                    </a:prstClr>
                  </a:outerShdw>
                </a:effectLst>
              </a:rPr>
              <a:t> those who are persecuted </a:t>
            </a:r>
          </a:p>
          <a:p>
            <a:pPr indent="-182880" algn="l">
              <a:lnSpc>
                <a:spcPts val="2800"/>
              </a:lnSpc>
            </a:pPr>
            <a:r>
              <a:rPr lang="en-US" sz="3200" dirty="0" smtClean="0">
                <a:effectLst>
                  <a:outerShdw blurRad="50800" dist="38100" dir="2700000" algn="tl" rotWithShape="0">
                    <a:prstClr val="black">
                      <a:alpha val="40000"/>
                    </a:prstClr>
                  </a:outerShdw>
                </a:effectLst>
              </a:rPr>
              <a:t>      for righteousness’ sake, </a:t>
            </a:r>
          </a:p>
          <a:p>
            <a:pPr indent="-182880" algn="l">
              <a:lnSpc>
                <a:spcPts val="2800"/>
              </a:lnSpc>
            </a:pPr>
            <a:r>
              <a:rPr lang="en-US" sz="3200" dirty="0" smtClean="0">
                <a:effectLst>
                  <a:outerShdw blurRad="50800" dist="38100" dir="2700000" algn="tl" rotWithShape="0">
                    <a:prstClr val="black">
                      <a:alpha val="40000"/>
                    </a:prstClr>
                  </a:outerShdw>
                </a:effectLst>
              </a:rPr>
              <a:t>     For theirs is the kingdom of heaven.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rsecuted.jpg"/>
          <p:cNvPicPr>
            <a:picLocks noChangeAspect="1"/>
          </p:cNvPicPr>
          <p:nvPr/>
        </p:nvPicPr>
        <p:blipFill>
          <a:blip r:embed="rId2" cstate="print">
            <a:lum bright="-10000" contrast="10000"/>
          </a:blip>
          <a:stretch>
            <a:fillRect/>
          </a:stretch>
        </p:blipFill>
        <p:spPr>
          <a:xfrm>
            <a:off x="0" y="20367"/>
            <a:ext cx="9144000" cy="6817266"/>
          </a:xfrm>
          <a:prstGeom prst="rect">
            <a:avLst/>
          </a:prstGeom>
        </p:spPr>
      </p:pic>
      <p:sp>
        <p:nvSpPr>
          <p:cNvPr id="5" name="Rectangle 4"/>
          <p:cNvSpPr/>
          <p:nvPr/>
        </p:nvSpPr>
        <p:spPr>
          <a:xfrm>
            <a:off x="0" y="0"/>
            <a:ext cx="9144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a:lstStyle/>
          <a:p>
            <a:r>
              <a:rPr lang="en-US" dirty="0" smtClean="0"/>
              <a:t>Persecuted for Christ..</a:t>
            </a:r>
            <a:endParaRPr lang="en-US" dirty="0"/>
          </a:p>
        </p:txBody>
      </p:sp>
      <p:sp>
        <p:nvSpPr>
          <p:cNvPr id="8" name="Content Placeholder 7"/>
          <p:cNvSpPr>
            <a:spLocks noGrp="1"/>
          </p:cNvSpPr>
          <p:nvPr>
            <p:ph idx="1"/>
          </p:nvPr>
        </p:nvSpPr>
        <p:spPr>
          <a:xfrm>
            <a:off x="457200" y="1676400"/>
            <a:ext cx="8229600" cy="4419600"/>
          </a:xfrm>
        </p:spPr>
        <p:txBody>
          <a:bodyPr/>
          <a:lstStyle/>
          <a:p>
            <a:r>
              <a:rPr lang="en-US" dirty="0" smtClean="0">
                <a:solidFill>
                  <a:srgbClr val="FFC000"/>
                </a:solidFill>
              </a:rPr>
              <a:t>James 1:12 </a:t>
            </a:r>
            <a:r>
              <a:rPr lang="en-US" dirty="0" smtClean="0"/>
              <a:t>Blessed is the man that endures temptation, for when he has been tried he shall receive the crown of life which the Lord has promised to them that love Him.. </a:t>
            </a:r>
          </a:p>
          <a:p>
            <a:pPr>
              <a:buNone/>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rk-blue-background 02.jpg"/>
          <p:cNvPicPr>
            <a:picLocks noChangeAspect="1"/>
          </p:cNvPicPr>
          <p:nvPr/>
        </p:nvPicPr>
        <p:blipFill>
          <a:blip r:embed="rId2" cstate="print">
            <a:lum bright="-35000" contrast="10000"/>
          </a:blip>
          <a:srcRect r="14845" b="18000"/>
          <a:stretch>
            <a:fillRect/>
          </a:stretch>
        </p:blipFill>
        <p:spPr>
          <a:xfrm>
            <a:off x="0" y="0"/>
            <a:ext cx="9144002" cy="6858000"/>
          </a:xfrm>
          <a:prstGeom prst="rect">
            <a:avLst/>
          </a:prstGeom>
        </p:spPr>
      </p:pic>
      <p:pic>
        <p:nvPicPr>
          <p:cNvPr id="5" name="Picture 4" descr="Mount-of-Beatitudes-view-at-the-Sea-of-Galilee.jpg"/>
          <p:cNvPicPr>
            <a:picLocks noChangeAspect="1"/>
          </p:cNvPicPr>
          <p:nvPr/>
        </p:nvPicPr>
        <p:blipFill>
          <a:blip r:embed="rId3" cstate="print">
            <a:lum bright="-10000" contrast="10000"/>
          </a:blip>
          <a:stretch>
            <a:fillRect/>
          </a:stretch>
        </p:blipFill>
        <p:spPr>
          <a:xfrm>
            <a:off x="6153" y="0"/>
            <a:ext cx="9137847" cy="6858000"/>
          </a:xfrm>
          <a:prstGeom prst="rect">
            <a:avLst/>
          </a:prstGeom>
        </p:spPr>
      </p:pic>
      <p:sp>
        <p:nvSpPr>
          <p:cNvPr id="6" name="Title 5"/>
          <p:cNvSpPr>
            <a:spLocks noGrp="1"/>
          </p:cNvSpPr>
          <p:nvPr>
            <p:ph type="ctrTitle"/>
          </p:nvPr>
        </p:nvSpPr>
        <p:spPr>
          <a:xfrm>
            <a:off x="685800" y="381000"/>
            <a:ext cx="7772400" cy="1066800"/>
          </a:xfrm>
          <a:solidFill>
            <a:schemeClr val="tx1">
              <a:alpha val="40000"/>
            </a:schemeClr>
          </a:solidFill>
        </p:spPr>
        <p:txBody>
          <a:bodyPr>
            <a:normAutofit/>
          </a:bodyPr>
          <a:lstStyle/>
          <a:p>
            <a:r>
              <a:rPr lang="en-US" sz="4400" dirty="0" smtClean="0"/>
              <a:t>The Blessed Life</a:t>
            </a:r>
            <a:endParaRPr lang="en-US" sz="4400" dirty="0"/>
          </a:p>
        </p:txBody>
      </p:sp>
      <p:sp>
        <p:nvSpPr>
          <p:cNvPr id="7" name="Subtitle 6"/>
          <p:cNvSpPr>
            <a:spLocks noGrp="1"/>
          </p:cNvSpPr>
          <p:nvPr>
            <p:ph type="subTitle" idx="1"/>
          </p:nvPr>
        </p:nvSpPr>
        <p:spPr>
          <a:xfrm>
            <a:off x="1447800" y="5791200"/>
            <a:ext cx="6400800" cy="762000"/>
          </a:xfrm>
        </p:spPr>
        <p:txBody>
          <a:bodyPr/>
          <a:lstStyle/>
          <a:p>
            <a:r>
              <a:rPr lang="en-US" dirty="0" smtClean="0"/>
              <a:t>Matthew 5:1-12</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Journey of Faith</a:t>
            </a:r>
            <a:endParaRPr lang="en-US" dirty="0"/>
          </a:p>
        </p:txBody>
      </p:sp>
      <p:sp>
        <p:nvSpPr>
          <p:cNvPr id="3" name="Content Placeholder 2"/>
          <p:cNvSpPr>
            <a:spLocks noGrp="1"/>
          </p:cNvSpPr>
          <p:nvPr>
            <p:ph idx="1"/>
          </p:nvPr>
        </p:nvSpPr>
        <p:spPr/>
        <p:txBody>
          <a:bodyPr/>
          <a:lstStyle/>
          <a:p>
            <a:pPr>
              <a:spcAft>
                <a:spcPts val="600"/>
              </a:spcAft>
            </a:pPr>
            <a:r>
              <a:rPr lang="en-US" dirty="0" smtClean="0">
                <a:effectLst>
                  <a:outerShdw blurRad="50800" dist="38100" dir="2700000" algn="tl" rotWithShape="0">
                    <a:prstClr val="black">
                      <a:alpha val="40000"/>
                    </a:prstClr>
                  </a:outerShdw>
                </a:effectLst>
              </a:rPr>
              <a:t>The beginning of faith..</a:t>
            </a:r>
          </a:p>
          <a:p>
            <a:pPr>
              <a:spcAft>
                <a:spcPts val="600"/>
              </a:spcAft>
            </a:pPr>
            <a:r>
              <a:rPr lang="en-US" dirty="0" smtClean="0">
                <a:effectLst>
                  <a:outerShdw blurRad="50800" dist="38100" dir="2700000" algn="tl" rotWithShape="0">
                    <a:prstClr val="black">
                      <a:alpha val="40000"/>
                    </a:prstClr>
                  </a:outerShdw>
                </a:effectLst>
              </a:rPr>
              <a:t>The progress of faith..</a:t>
            </a:r>
          </a:p>
          <a:p>
            <a:pPr>
              <a:spcAft>
                <a:spcPts val="600"/>
              </a:spcAft>
            </a:pPr>
            <a:r>
              <a:rPr lang="en-US" dirty="0" smtClean="0">
                <a:effectLst>
                  <a:outerShdw blurRad="50800" dist="38100" dir="2700000" algn="tl" rotWithShape="0">
                    <a:prstClr val="black">
                      <a:alpha val="40000"/>
                    </a:prstClr>
                  </a:outerShdw>
                </a:effectLst>
              </a:rPr>
              <a:t>The perfection of faith..</a:t>
            </a:r>
          </a:p>
          <a:p>
            <a:r>
              <a:rPr lang="en-US" dirty="0" smtClean="0">
                <a:effectLst>
                  <a:outerShdw blurRad="50800" dist="38100" dir="2700000" algn="tl" rotWithShape="0">
                    <a:prstClr val="black">
                      <a:alpha val="40000"/>
                    </a:prstClr>
                  </a:outerShdw>
                </a:effectLst>
              </a:rPr>
              <a:t>The trial of faith</a:t>
            </a:r>
            <a:endParaRPr lang="en-US" dirty="0">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spair.jpg"/>
          <p:cNvPicPr>
            <a:picLocks noChangeAspect="1"/>
          </p:cNvPicPr>
          <p:nvPr/>
        </p:nvPicPr>
        <p:blipFill>
          <a:blip r:embed="rId2" cstate="print">
            <a:lum bright="-10000" contrast="10000"/>
          </a:blip>
          <a:stretch>
            <a:fillRect/>
          </a:stretch>
        </p:blipFill>
        <p:spPr>
          <a:xfrm>
            <a:off x="0" y="0"/>
            <a:ext cx="9144000" cy="6858000"/>
          </a:xfrm>
          <a:prstGeom prst="rect">
            <a:avLst/>
          </a:prstGeom>
        </p:spPr>
      </p:pic>
      <p:sp>
        <p:nvSpPr>
          <p:cNvPr id="3" name="Rectangle 2"/>
          <p:cNvSpPr/>
          <p:nvPr/>
        </p:nvSpPr>
        <p:spPr>
          <a:xfrm>
            <a:off x="0" y="0"/>
            <a:ext cx="9144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57200" y="274638"/>
            <a:ext cx="6172200" cy="1143000"/>
          </a:xfrm>
        </p:spPr>
        <p:txBody>
          <a:bodyPr>
            <a:normAutofit fontScale="90000"/>
          </a:bodyPr>
          <a:lstStyle/>
          <a:p>
            <a:r>
              <a:rPr lang="en-US" sz="4000" dirty="0" smtClean="0">
                <a:effectLst>
                  <a:outerShdw blurRad="50800" dist="38100" dir="2700000" algn="tl" rotWithShape="0">
                    <a:prstClr val="black">
                      <a:alpha val="40000"/>
                    </a:prstClr>
                  </a:outerShdw>
                </a:effectLst>
              </a:rPr>
              <a:t>The Beginning of faith </a:t>
            </a:r>
            <a:r>
              <a:rPr lang="en-US" sz="3300" dirty="0" smtClean="0">
                <a:effectLst>
                  <a:outerShdw blurRad="50800" dist="38100" dir="2700000" algn="tl" rotWithShape="0">
                    <a:prstClr val="black">
                      <a:alpha val="40000"/>
                    </a:prstClr>
                  </a:outerShdw>
                </a:effectLst>
              </a:rPr>
              <a:t>(3-4)</a:t>
            </a:r>
            <a:r>
              <a:rPr lang="en-US" sz="4000" dirty="0" smtClean="0">
                <a:effectLst>
                  <a:outerShdw blurRad="50800" dist="38100" dir="2700000" algn="tl" rotWithShape="0">
                    <a:prstClr val="black">
                      <a:alpha val="40000"/>
                    </a:prstClr>
                  </a:outerShdw>
                </a:effectLst>
              </a:rPr>
              <a:t> </a:t>
            </a:r>
            <a:r>
              <a:rPr lang="en-US" dirty="0" smtClean="0">
                <a:effectLst>
                  <a:outerShdw blurRad="50800" dist="38100" dir="2700000" algn="tl" rotWithShape="0">
                    <a:prstClr val="black">
                      <a:alpha val="40000"/>
                    </a:prstClr>
                  </a:outerShdw>
                </a:effectLst>
              </a:rPr>
              <a:t>     </a:t>
            </a:r>
            <a:r>
              <a:rPr lang="en-US" dirty="0" smtClean="0"/>
              <a: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01 Blessed are the poor in spirit.jpg"/>
          <p:cNvPicPr>
            <a:picLocks noChangeAspect="1"/>
          </p:cNvPicPr>
          <p:nvPr/>
        </p:nvPicPr>
        <p:blipFill>
          <a:blip r:embed="rId2" cstate="print">
            <a:lum bright="-10000" contrast="10000"/>
          </a:blip>
          <a:stretch>
            <a:fillRect/>
          </a:stretch>
        </p:blipFill>
        <p:spPr>
          <a:xfrm>
            <a:off x="0" y="0"/>
            <a:ext cx="9149922" cy="6858000"/>
          </a:xfrm>
          <a:prstGeom prst="rect">
            <a:avLst/>
          </a:prstGeom>
        </p:spPr>
      </p:pic>
      <p:sp>
        <p:nvSpPr>
          <p:cNvPr id="4" name="Title 3"/>
          <p:cNvSpPr>
            <a:spLocks noGrp="1"/>
          </p:cNvSpPr>
          <p:nvPr>
            <p:ph type="title"/>
          </p:nvPr>
        </p:nvSpPr>
        <p:spPr>
          <a:xfrm>
            <a:off x="228600" y="5334000"/>
            <a:ext cx="8686800" cy="1371600"/>
          </a:xfrm>
          <a:solidFill>
            <a:schemeClr val="tx1">
              <a:alpha val="60000"/>
            </a:schemeClr>
          </a:solidFill>
        </p:spPr>
        <p:txBody>
          <a:bodyPr anchor="ctr">
            <a:normAutofit/>
          </a:bodyPr>
          <a:lstStyle/>
          <a:p>
            <a:pPr>
              <a:lnSpc>
                <a:spcPts val="3600"/>
              </a:lnSpc>
            </a:pPr>
            <a:r>
              <a:rPr lang="en-US" sz="3600" baseline="30000" dirty="0" smtClean="0">
                <a:solidFill>
                  <a:schemeClr val="bg1"/>
                </a:solidFill>
                <a:effectLst>
                  <a:outerShdw blurRad="50800" dist="38100" dir="2700000" algn="tl" rotWithShape="0">
                    <a:prstClr val="black">
                      <a:alpha val="40000"/>
                    </a:prstClr>
                  </a:outerShdw>
                </a:effectLst>
              </a:rPr>
              <a:t>       3 </a:t>
            </a:r>
            <a:r>
              <a:rPr lang="en-US" sz="3600" dirty="0" smtClean="0">
                <a:solidFill>
                  <a:schemeClr val="bg1"/>
                </a:solidFill>
                <a:effectLst>
                  <a:outerShdw blurRad="50800" dist="38100" dir="2700000" algn="tl" rotWithShape="0">
                    <a:prstClr val="black">
                      <a:alpha val="40000"/>
                    </a:prstClr>
                  </a:outerShdw>
                </a:effectLst>
              </a:rPr>
              <a:t>Blessed </a:t>
            </a:r>
            <a:r>
              <a:rPr lang="en-US" sz="3600" i="1" dirty="0" smtClean="0">
                <a:solidFill>
                  <a:schemeClr val="bg1"/>
                </a:solidFill>
                <a:effectLst>
                  <a:outerShdw blurRad="50800" dist="38100" dir="2700000" algn="tl" rotWithShape="0">
                    <a:prstClr val="black">
                      <a:alpha val="40000"/>
                    </a:prstClr>
                  </a:outerShdw>
                </a:effectLst>
              </a:rPr>
              <a:t>are</a:t>
            </a:r>
            <a:r>
              <a:rPr lang="en-US" sz="3600" dirty="0" smtClean="0">
                <a:solidFill>
                  <a:schemeClr val="bg1"/>
                </a:solidFill>
                <a:effectLst>
                  <a:outerShdw blurRad="50800" dist="38100" dir="2700000" algn="tl" rotWithShape="0">
                    <a:prstClr val="black">
                      <a:alpha val="40000"/>
                    </a:prstClr>
                  </a:outerShdw>
                </a:effectLst>
              </a:rPr>
              <a:t> the poor in spirit,</a:t>
            </a:r>
            <a:br>
              <a:rPr lang="en-US" sz="3600" dirty="0" smtClean="0">
                <a:solidFill>
                  <a:schemeClr val="bg1"/>
                </a:solidFill>
                <a:effectLst>
                  <a:outerShdw blurRad="50800" dist="38100" dir="2700000" algn="tl" rotWithShape="0">
                    <a:prstClr val="black">
                      <a:alpha val="40000"/>
                    </a:prstClr>
                  </a:outerShdw>
                </a:effectLst>
              </a:rPr>
            </a:br>
            <a:r>
              <a:rPr lang="en-US" sz="3600" dirty="0" smtClean="0">
                <a:solidFill>
                  <a:schemeClr val="bg1"/>
                </a:solidFill>
                <a:effectLst>
                  <a:outerShdw blurRad="50800" dist="38100" dir="2700000" algn="tl" rotWithShape="0">
                    <a:prstClr val="black">
                      <a:alpha val="40000"/>
                    </a:prstClr>
                  </a:outerShdw>
                </a:effectLst>
              </a:rPr>
              <a:t>       For theirs is the kingdom of heaven.</a:t>
            </a:r>
            <a:endParaRPr lang="en-US" sz="3600" dirty="0">
              <a:solidFill>
                <a:schemeClr val="bg1"/>
              </a:solidFill>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 Blessed are the poor in spirit.jpg"/>
          <p:cNvPicPr>
            <a:picLocks noChangeAspect="1"/>
          </p:cNvPicPr>
          <p:nvPr/>
        </p:nvPicPr>
        <p:blipFill>
          <a:blip r:embed="rId2" cstate="print">
            <a:lum bright="-10000" contrast="10000"/>
          </a:blip>
          <a:stretch>
            <a:fillRect/>
          </a:stretch>
        </p:blipFill>
        <p:spPr>
          <a:xfrm>
            <a:off x="0" y="0"/>
            <a:ext cx="9149922" cy="6858000"/>
          </a:xfrm>
          <a:prstGeom prst="rect">
            <a:avLst/>
          </a:prstGeom>
        </p:spPr>
      </p:pic>
      <p:sp>
        <p:nvSpPr>
          <p:cNvPr id="8" name="Rectangle 7"/>
          <p:cNvSpPr/>
          <p:nvPr/>
        </p:nvSpPr>
        <p:spPr>
          <a:xfrm>
            <a:off x="0" y="0"/>
            <a:ext cx="9144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p:txBody>
          <a:bodyPr/>
          <a:lstStyle/>
          <a:p>
            <a:r>
              <a:rPr lang="en-US" dirty="0" smtClean="0">
                <a:effectLst>
                  <a:outerShdw blurRad="50800" dist="38100" dir="2700000" algn="tl" rotWithShape="0">
                    <a:prstClr val="black">
                      <a:alpha val="40000"/>
                    </a:prstClr>
                  </a:outerShdw>
                </a:effectLst>
              </a:rPr>
              <a:t>Poor in spirit..</a:t>
            </a:r>
            <a:endParaRPr lang="en-US" dirty="0">
              <a:effectLst>
                <a:outerShdw blurRad="50800" dist="38100" dir="2700000" algn="tl" rotWithShape="0">
                  <a:prstClr val="black">
                    <a:alpha val="40000"/>
                  </a:prstClr>
                </a:outerShdw>
              </a:effectLst>
            </a:endParaRPr>
          </a:p>
        </p:txBody>
      </p:sp>
      <p:sp>
        <p:nvSpPr>
          <p:cNvPr id="7" name="Content Placeholder 6"/>
          <p:cNvSpPr>
            <a:spLocks noGrp="1"/>
          </p:cNvSpPr>
          <p:nvPr>
            <p:ph idx="1"/>
          </p:nvPr>
        </p:nvSpPr>
        <p:spPr>
          <a:xfrm>
            <a:off x="381000" y="1447800"/>
            <a:ext cx="8229600" cy="4648200"/>
          </a:xfrm>
        </p:spPr>
        <p:txBody>
          <a:bodyPr>
            <a:normAutofit/>
          </a:bodyPr>
          <a:lstStyle/>
          <a:p>
            <a:pPr>
              <a:spcAft>
                <a:spcPts val="600"/>
              </a:spcAft>
            </a:pPr>
            <a:r>
              <a:rPr lang="en-US" sz="3200" dirty="0" smtClean="0">
                <a:effectLst>
                  <a:outerShdw blurRad="50800" dist="38100" dir="2700000" algn="tl" rotWithShape="0">
                    <a:prstClr val="black">
                      <a:alpha val="40000"/>
                    </a:prstClr>
                  </a:outerShdw>
                </a:effectLst>
              </a:rPr>
              <a:t>Destitute spiritually ..</a:t>
            </a:r>
          </a:p>
          <a:p>
            <a:pPr lvl="1">
              <a:spcAft>
                <a:spcPts val="300"/>
              </a:spcAft>
            </a:pPr>
            <a:r>
              <a:rPr lang="en-US" sz="2800" dirty="0" smtClean="0">
                <a:solidFill>
                  <a:srgbClr val="FFC000"/>
                </a:solidFill>
                <a:effectLst>
                  <a:outerShdw blurRad="50800" dist="38100" dir="2700000" algn="tl" rotWithShape="0">
                    <a:prstClr val="black">
                      <a:alpha val="40000"/>
                    </a:prstClr>
                  </a:outerShdw>
                </a:effectLst>
              </a:rPr>
              <a:t>Romans 3:23 </a:t>
            </a:r>
            <a:r>
              <a:rPr lang="en-US" sz="2800" dirty="0" smtClean="0">
                <a:effectLst>
                  <a:outerShdw blurRad="50800" dist="38100" dir="2700000" algn="tl" rotWithShape="0">
                    <a:prstClr val="black">
                      <a:alpha val="40000"/>
                    </a:prstClr>
                  </a:outerShdw>
                </a:effectLst>
              </a:rPr>
              <a:t>for all have sinned and fall short of the glory of God..</a:t>
            </a:r>
          </a:p>
          <a:p>
            <a:pPr lvl="1">
              <a:spcAft>
                <a:spcPts val="300"/>
              </a:spcAft>
            </a:pPr>
            <a:r>
              <a:rPr lang="en-US" sz="2800" dirty="0" smtClean="0">
                <a:solidFill>
                  <a:srgbClr val="FFC000"/>
                </a:solidFill>
                <a:effectLst>
                  <a:outerShdw blurRad="50800" dist="38100" dir="2700000" algn="tl" rotWithShape="0">
                    <a:prstClr val="black">
                      <a:alpha val="40000"/>
                    </a:prstClr>
                  </a:outerShdw>
                </a:effectLst>
              </a:rPr>
              <a:t>1 Tim 1:15 </a:t>
            </a:r>
            <a:r>
              <a:rPr lang="en-US" sz="2800" dirty="0" smtClean="0">
                <a:effectLst>
                  <a:outerShdw blurRad="50800" dist="38100" dir="2700000" algn="tl" rotWithShape="0">
                    <a:prstClr val="black">
                      <a:alpha val="40000"/>
                    </a:prstClr>
                  </a:outerShdw>
                </a:effectLst>
              </a:rPr>
              <a:t>This </a:t>
            </a:r>
            <a:r>
              <a:rPr lang="en-US" sz="2800" i="1" dirty="0" smtClean="0">
                <a:effectLst>
                  <a:outerShdw blurRad="50800" dist="38100" dir="2700000" algn="tl" rotWithShape="0">
                    <a:prstClr val="black">
                      <a:alpha val="40000"/>
                    </a:prstClr>
                  </a:outerShdw>
                </a:effectLst>
              </a:rPr>
              <a:t>is</a:t>
            </a:r>
            <a:r>
              <a:rPr lang="en-US" sz="2800" dirty="0" smtClean="0">
                <a:effectLst>
                  <a:outerShdw blurRad="50800" dist="38100" dir="2700000" algn="tl" rotWithShape="0">
                    <a:prstClr val="black">
                      <a:alpha val="40000"/>
                    </a:prstClr>
                  </a:outerShdw>
                </a:effectLst>
              </a:rPr>
              <a:t> a faithful saying and worthy of all acceptance, that Christ Jesus came into the world to save sinners, of whom I am chief.</a:t>
            </a:r>
          </a:p>
          <a:p>
            <a:pPr lvl="1"/>
            <a:r>
              <a:rPr lang="en-US" sz="2800" dirty="0" smtClean="0">
                <a:solidFill>
                  <a:srgbClr val="FFC000"/>
                </a:solidFill>
                <a:effectLst>
                  <a:outerShdw blurRad="50800" dist="38100" dir="2700000" algn="tl" rotWithShape="0">
                    <a:prstClr val="black">
                      <a:alpha val="40000"/>
                    </a:prstClr>
                  </a:outerShdw>
                </a:effectLst>
              </a:rPr>
              <a:t>1 John 1:8 </a:t>
            </a:r>
            <a:r>
              <a:rPr lang="en-US" sz="2800" dirty="0" smtClean="0">
                <a:effectLst>
                  <a:outerShdw blurRad="50800" dist="38100" dir="2700000" algn="tl" rotWithShape="0">
                    <a:prstClr val="black">
                      <a:alpha val="40000"/>
                    </a:prstClr>
                  </a:outerShdw>
                </a:effectLst>
              </a:rPr>
              <a:t>If we say that we have no sin, we deceive ourselves, and the truth is not in us. </a:t>
            </a:r>
            <a:endParaRPr lang="en-US" sz="2800" dirty="0">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dissolv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 Blessed are the poor in spirit.jpg"/>
          <p:cNvPicPr>
            <a:picLocks noChangeAspect="1"/>
          </p:cNvPicPr>
          <p:nvPr/>
        </p:nvPicPr>
        <p:blipFill>
          <a:blip r:embed="rId2" cstate="print">
            <a:lum bright="-10000" contrast="10000"/>
          </a:blip>
          <a:stretch>
            <a:fillRect/>
          </a:stretch>
        </p:blipFill>
        <p:spPr>
          <a:xfrm>
            <a:off x="0" y="0"/>
            <a:ext cx="9149922" cy="6858000"/>
          </a:xfrm>
          <a:prstGeom prst="rect">
            <a:avLst/>
          </a:prstGeom>
        </p:spPr>
      </p:pic>
      <p:sp>
        <p:nvSpPr>
          <p:cNvPr id="8" name="Rectangle 7"/>
          <p:cNvSpPr/>
          <p:nvPr/>
        </p:nvSpPr>
        <p:spPr>
          <a:xfrm>
            <a:off x="0" y="0"/>
            <a:ext cx="9144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8" descr="pp-cropped.jpg"/>
          <p:cNvPicPr>
            <a:picLocks noChangeAspect="1"/>
          </p:cNvPicPr>
          <p:nvPr/>
        </p:nvPicPr>
        <p:blipFill>
          <a:blip r:embed="rId3" cstate="print">
            <a:lum bright="-10000" contrast="10000"/>
          </a:blip>
          <a:stretch>
            <a:fillRect/>
          </a:stretch>
        </p:blipFill>
        <p:spPr>
          <a:xfrm>
            <a:off x="1828800" y="228600"/>
            <a:ext cx="5517918" cy="3090681"/>
          </a:xfrm>
          <a:prstGeom prst="rect">
            <a:avLst/>
          </a:prstGeom>
          <a:solidFill>
            <a:schemeClr val="tx1">
              <a:alpha val="40000"/>
            </a:schemeClr>
          </a:solidFill>
        </p:spPr>
      </p:pic>
      <p:sp>
        <p:nvSpPr>
          <p:cNvPr id="10" name="Content Placeholder 9"/>
          <p:cNvSpPr>
            <a:spLocks noGrp="1"/>
          </p:cNvSpPr>
          <p:nvPr>
            <p:ph idx="1"/>
          </p:nvPr>
        </p:nvSpPr>
        <p:spPr>
          <a:xfrm>
            <a:off x="457200" y="2971800"/>
            <a:ext cx="8229600" cy="3505200"/>
          </a:xfrm>
          <a:solidFill>
            <a:schemeClr val="tx1">
              <a:alpha val="50000"/>
            </a:schemeClr>
          </a:solidFill>
        </p:spPr>
        <p:txBody>
          <a:bodyPr>
            <a:normAutofit fontScale="92500" lnSpcReduction="20000"/>
          </a:bodyPr>
          <a:lstStyle/>
          <a:p>
            <a:r>
              <a:rPr lang="en-US" baseline="30000" dirty="0" smtClean="0"/>
              <a:t> </a:t>
            </a:r>
            <a:r>
              <a:rPr lang="en-US" dirty="0" smtClean="0">
                <a:effectLst>
                  <a:outerShdw blurRad="50800" dist="38100" dir="2700000" algn="tl" rotWithShape="0">
                    <a:prstClr val="black">
                      <a:alpha val="40000"/>
                    </a:prstClr>
                  </a:outerShdw>
                </a:effectLst>
              </a:rPr>
              <a:t>“Two men went up to the temple to pray, one a Pharisee and the other a tax collector. </a:t>
            </a:r>
            <a:r>
              <a:rPr lang="en-US" baseline="30000" dirty="0" smtClean="0">
                <a:effectLst>
                  <a:outerShdw blurRad="50800" dist="38100" dir="2700000" algn="tl" rotWithShape="0">
                    <a:prstClr val="black">
                      <a:alpha val="40000"/>
                    </a:prstClr>
                  </a:outerShdw>
                </a:effectLst>
              </a:rPr>
              <a:t>11 </a:t>
            </a:r>
            <a:r>
              <a:rPr lang="en-US" dirty="0" smtClean="0">
                <a:effectLst>
                  <a:outerShdw blurRad="50800" dist="38100" dir="2700000" algn="tl" rotWithShape="0">
                    <a:prstClr val="black">
                      <a:alpha val="40000"/>
                    </a:prstClr>
                  </a:outerShdw>
                </a:effectLst>
              </a:rPr>
              <a:t>The Pharisee stood and prayed thus with himself, ‘God, I thank You that I am not like other men—</a:t>
            </a:r>
            <a:r>
              <a:rPr lang="en-US" dirty="0" err="1" smtClean="0">
                <a:effectLst>
                  <a:outerShdw blurRad="50800" dist="38100" dir="2700000" algn="tl" rotWithShape="0">
                    <a:prstClr val="black">
                      <a:alpha val="40000"/>
                    </a:prstClr>
                  </a:outerShdw>
                </a:effectLst>
              </a:rPr>
              <a:t>extortioners</a:t>
            </a:r>
            <a:r>
              <a:rPr lang="en-US" dirty="0" smtClean="0">
                <a:effectLst>
                  <a:outerShdw blurRad="50800" dist="38100" dir="2700000" algn="tl" rotWithShape="0">
                    <a:prstClr val="black">
                      <a:alpha val="40000"/>
                    </a:prstClr>
                  </a:outerShdw>
                </a:effectLst>
              </a:rPr>
              <a:t>, unjust, adulterers, or even as this tax collector. </a:t>
            </a:r>
            <a:r>
              <a:rPr lang="en-US" baseline="30000" dirty="0" smtClean="0">
                <a:effectLst>
                  <a:outerShdw blurRad="50800" dist="38100" dir="2700000" algn="tl" rotWithShape="0">
                    <a:prstClr val="black">
                      <a:alpha val="40000"/>
                    </a:prstClr>
                  </a:outerShdw>
                </a:effectLst>
              </a:rPr>
              <a:t>12 </a:t>
            </a:r>
            <a:r>
              <a:rPr lang="en-US" dirty="0" smtClean="0">
                <a:effectLst>
                  <a:outerShdw blurRad="50800" dist="38100" dir="2700000" algn="tl" rotWithShape="0">
                    <a:prstClr val="black">
                      <a:alpha val="40000"/>
                    </a:prstClr>
                  </a:outerShdw>
                </a:effectLst>
              </a:rPr>
              <a:t>I fast twice a week; I give tithes of all that I possess.’ </a:t>
            </a:r>
            <a:r>
              <a:rPr lang="en-US" baseline="30000" dirty="0" smtClean="0">
                <a:effectLst>
                  <a:outerShdw blurRad="50800" dist="38100" dir="2700000" algn="tl" rotWithShape="0">
                    <a:prstClr val="black">
                      <a:alpha val="40000"/>
                    </a:prstClr>
                  </a:outerShdw>
                </a:effectLst>
              </a:rPr>
              <a:t>13 </a:t>
            </a:r>
            <a:r>
              <a:rPr lang="en-US" dirty="0" smtClean="0">
                <a:effectLst>
                  <a:outerShdw blurRad="50800" dist="38100" dir="2700000" algn="tl" rotWithShape="0">
                    <a:prstClr val="black">
                      <a:alpha val="40000"/>
                    </a:prstClr>
                  </a:outerShdw>
                </a:effectLst>
              </a:rPr>
              <a:t>And the tax collector, standing afar off, would not so much as raise </a:t>
            </a:r>
            <a:r>
              <a:rPr lang="en-US" i="1" dirty="0" smtClean="0">
                <a:effectLst>
                  <a:outerShdw blurRad="50800" dist="38100" dir="2700000" algn="tl" rotWithShape="0">
                    <a:prstClr val="black">
                      <a:alpha val="40000"/>
                    </a:prstClr>
                  </a:outerShdw>
                </a:effectLst>
              </a:rPr>
              <a:t>his</a:t>
            </a:r>
            <a:r>
              <a:rPr lang="en-US" dirty="0" smtClean="0">
                <a:effectLst>
                  <a:outerShdw blurRad="50800" dist="38100" dir="2700000" algn="tl" rotWithShape="0">
                    <a:prstClr val="black">
                      <a:alpha val="40000"/>
                    </a:prstClr>
                  </a:outerShdw>
                </a:effectLst>
              </a:rPr>
              <a:t> eyes to heaven, but beat his breast, saying, </a:t>
            </a:r>
            <a:r>
              <a:rPr lang="en-US" dirty="0" smtClean="0">
                <a:solidFill>
                  <a:srgbClr val="FFC000"/>
                </a:solidFill>
                <a:effectLst>
                  <a:outerShdw blurRad="50800" dist="38100" dir="2700000" algn="tl" rotWithShape="0">
                    <a:prstClr val="black">
                      <a:alpha val="40000"/>
                    </a:prstClr>
                  </a:outerShdw>
                </a:effectLst>
              </a:rPr>
              <a:t>‘God, be merciful to me a sinner!’</a:t>
            </a:r>
            <a:endParaRPr lang="en-US" dirty="0">
              <a:solidFill>
                <a:srgbClr val="FFC000"/>
              </a:solidFill>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Pictures\Sermon Photos\2017 Sermon Photos for editing\01 January 2017\010817 The Beatitudes\The Beatitudes condensed\02 blessed_are_they_who_mourn.jpg"/>
          <p:cNvPicPr>
            <a:picLocks noChangeAspect="1" noChangeArrowheads="1"/>
          </p:cNvPicPr>
          <p:nvPr/>
        </p:nvPicPr>
        <p:blipFill>
          <a:blip r:embed="rId2" cstate="print">
            <a:lum bright="-10000" contrast="10000"/>
          </a:blip>
          <a:srcRect/>
          <a:stretch>
            <a:fillRect/>
          </a:stretch>
        </p:blipFill>
        <p:spPr bwMode="auto">
          <a:xfrm>
            <a:off x="1" y="0"/>
            <a:ext cx="9144000" cy="6858000"/>
          </a:xfrm>
          <a:prstGeom prst="rect">
            <a:avLst/>
          </a:prstGeom>
          <a:noFill/>
        </p:spPr>
      </p:pic>
      <p:sp>
        <p:nvSpPr>
          <p:cNvPr id="7" name="Subtitle 6"/>
          <p:cNvSpPr>
            <a:spLocks noGrp="1"/>
          </p:cNvSpPr>
          <p:nvPr>
            <p:ph type="subTitle" idx="1"/>
          </p:nvPr>
        </p:nvSpPr>
        <p:spPr>
          <a:xfrm>
            <a:off x="381000" y="5486400"/>
            <a:ext cx="8382000" cy="1219200"/>
          </a:xfrm>
          <a:solidFill>
            <a:schemeClr val="tx1">
              <a:alpha val="60000"/>
            </a:schemeClr>
          </a:solidFill>
        </p:spPr>
        <p:txBody>
          <a:bodyPr anchor="t">
            <a:noAutofit/>
          </a:bodyPr>
          <a:lstStyle/>
          <a:p>
            <a:pPr algn="l"/>
            <a:r>
              <a:rPr lang="en-US" baseline="30000" dirty="0" smtClean="0"/>
              <a:t>       </a:t>
            </a:r>
            <a:r>
              <a:rPr lang="en-US" baseline="30000" dirty="0" smtClean="0">
                <a:effectLst>
                  <a:outerShdw blurRad="50800" dist="38100" dir="2700000" algn="tl" rotWithShape="0">
                    <a:prstClr val="black">
                      <a:alpha val="40000"/>
                    </a:prstClr>
                  </a:outerShdw>
                </a:effectLst>
              </a:rPr>
              <a:t>4 </a:t>
            </a:r>
            <a:r>
              <a:rPr lang="en-US" dirty="0" smtClean="0">
                <a:effectLst>
                  <a:outerShdw blurRad="50800" dist="38100" dir="2700000" algn="tl" rotWithShape="0">
                    <a:prstClr val="black">
                      <a:alpha val="40000"/>
                    </a:prstClr>
                  </a:outerShdw>
                </a:effectLst>
              </a:rPr>
              <a:t>Blessed </a:t>
            </a:r>
            <a:r>
              <a:rPr lang="en-US" i="1" dirty="0" smtClean="0">
                <a:effectLst>
                  <a:outerShdw blurRad="50800" dist="38100" dir="2700000" algn="tl" rotWithShape="0">
                    <a:prstClr val="black">
                      <a:alpha val="40000"/>
                    </a:prstClr>
                  </a:outerShdw>
                </a:effectLst>
              </a:rPr>
              <a:t>are</a:t>
            </a:r>
            <a:r>
              <a:rPr lang="en-US" dirty="0" smtClean="0">
                <a:effectLst>
                  <a:outerShdw blurRad="50800" dist="38100" dir="2700000" algn="tl" rotWithShape="0">
                    <a:prstClr val="black">
                      <a:alpha val="40000"/>
                    </a:prstClr>
                  </a:outerShdw>
                </a:effectLst>
              </a:rPr>
              <a:t> those who mourn,</a:t>
            </a:r>
            <a:br>
              <a:rPr lang="en-US" dirty="0" smtClean="0">
                <a:effectLst>
                  <a:outerShdw blurRad="50800" dist="38100" dir="2700000" algn="tl" rotWithShape="0">
                    <a:prstClr val="black">
                      <a:alpha val="40000"/>
                    </a:prstClr>
                  </a:outerShdw>
                </a:effectLst>
              </a:rPr>
            </a:br>
            <a:r>
              <a:rPr lang="en-US" dirty="0" smtClean="0">
                <a:effectLst>
                  <a:outerShdw blurRad="50800" dist="38100" dir="2700000" algn="tl" rotWithShape="0">
                    <a:prstClr val="black">
                      <a:alpha val="40000"/>
                    </a:prstClr>
                  </a:outerShdw>
                </a:effectLst>
              </a:rPr>
              <a:t>        For they shall be comforted.</a:t>
            </a:r>
            <a:br>
              <a:rPr lang="en-US" dirty="0" smtClean="0">
                <a:effectLst>
                  <a:outerShdw blurRad="50800" dist="38100" dir="2700000" algn="tl" rotWithShape="0">
                    <a:prstClr val="black">
                      <a:alpha val="40000"/>
                    </a:prstClr>
                  </a:outerShdw>
                </a:effectLst>
              </a:rPr>
            </a:br>
            <a:endParaRPr lang="en-US" dirty="0">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Pictures\Sermon Photos\2017 Sermon Photos for editing\01 January 2017\010817 The Beatitudes\The Beatitudes condensed\02 blessed_are_they_who_mourn.jpg"/>
          <p:cNvPicPr>
            <a:picLocks noChangeAspect="1" noChangeArrowheads="1"/>
          </p:cNvPicPr>
          <p:nvPr/>
        </p:nvPicPr>
        <p:blipFill>
          <a:blip r:embed="rId2" cstate="print">
            <a:lum bright="-10000" contrast="10000"/>
          </a:blip>
          <a:srcRect/>
          <a:stretch>
            <a:fillRect/>
          </a:stretch>
        </p:blipFill>
        <p:spPr bwMode="auto">
          <a:xfrm>
            <a:off x="1" y="0"/>
            <a:ext cx="9144000" cy="6858000"/>
          </a:xfrm>
          <a:prstGeom prst="rect">
            <a:avLst/>
          </a:prstGeom>
          <a:noFill/>
        </p:spPr>
      </p:pic>
      <p:sp>
        <p:nvSpPr>
          <p:cNvPr id="4" name="Rectangle 3"/>
          <p:cNvSpPr/>
          <p:nvPr/>
        </p:nvSpPr>
        <p:spPr>
          <a:xfrm>
            <a:off x="0" y="0"/>
            <a:ext cx="9144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normAutofit fontScale="90000"/>
          </a:bodyPr>
          <a:lstStyle/>
          <a:p>
            <a:r>
              <a:rPr lang="en-US" dirty="0" smtClean="0"/>
              <a:t>They that mourn will be comforted..</a:t>
            </a:r>
            <a:endParaRPr lang="en-US" dirty="0"/>
          </a:p>
        </p:txBody>
      </p:sp>
      <p:sp>
        <p:nvSpPr>
          <p:cNvPr id="7" name="Subtitle 6"/>
          <p:cNvSpPr>
            <a:spLocks noGrp="1"/>
          </p:cNvSpPr>
          <p:nvPr>
            <p:ph idx="1"/>
          </p:nvPr>
        </p:nvSpPr>
        <p:spPr>
          <a:xfrm>
            <a:off x="457200" y="1676400"/>
            <a:ext cx="8229600" cy="4800600"/>
          </a:xfrm>
          <a:solidFill>
            <a:schemeClr val="tx1">
              <a:alpha val="60000"/>
            </a:schemeClr>
          </a:solidFill>
        </p:spPr>
        <p:txBody>
          <a:bodyPr anchor="t">
            <a:noAutofit/>
          </a:bodyPr>
          <a:lstStyle/>
          <a:p>
            <a:pPr>
              <a:lnSpc>
                <a:spcPts val="3000"/>
              </a:lnSpc>
              <a:spcBef>
                <a:spcPts val="1200"/>
              </a:spcBef>
              <a:spcAft>
                <a:spcPts val="300"/>
              </a:spcAft>
            </a:pPr>
            <a:r>
              <a:rPr lang="en-US" sz="3200" dirty="0" smtClean="0">
                <a:effectLst>
                  <a:outerShdw blurRad="50800" dist="38100" dir="2700000" algn="tl" rotWithShape="0">
                    <a:prstClr val="black">
                      <a:alpha val="40000"/>
                    </a:prstClr>
                  </a:outerShdw>
                </a:effectLst>
              </a:rPr>
              <a:t>Mourning because of our sin..</a:t>
            </a:r>
            <a:r>
              <a:rPr lang="en-US" sz="2800" dirty="0" smtClean="0">
                <a:effectLst>
                  <a:outerShdw blurRad="50800" dist="38100" dir="2700000" algn="tl" rotWithShape="0">
                    <a:prstClr val="black">
                      <a:alpha val="40000"/>
                    </a:prstClr>
                  </a:outerShdw>
                </a:effectLst>
              </a:rPr>
              <a:t/>
            </a:r>
            <a:br>
              <a:rPr lang="en-US" sz="2800" dirty="0" smtClean="0">
                <a:effectLst>
                  <a:outerShdw blurRad="50800" dist="38100" dir="2700000" algn="tl" rotWithShape="0">
                    <a:prstClr val="black">
                      <a:alpha val="40000"/>
                    </a:prstClr>
                  </a:outerShdw>
                </a:effectLst>
              </a:rPr>
            </a:br>
            <a:r>
              <a:rPr lang="en-US" sz="2800" dirty="0" smtClean="0">
                <a:effectLst>
                  <a:outerShdw blurRad="50800" dist="38100" dir="2700000" algn="tl" rotWithShape="0">
                    <a:prstClr val="black">
                      <a:alpha val="40000"/>
                    </a:prstClr>
                  </a:outerShdw>
                </a:effectLst>
              </a:rPr>
              <a:t> - </a:t>
            </a:r>
            <a:r>
              <a:rPr lang="en-US" sz="2800" dirty="0" smtClean="0">
                <a:solidFill>
                  <a:srgbClr val="FFC000"/>
                </a:solidFill>
                <a:effectLst>
                  <a:outerShdw blurRad="50800" dist="38100" dir="2700000" algn="tl" rotWithShape="0">
                    <a:prstClr val="black">
                      <a:alpha val="40000"/>
                    </a:prstClr>
                  </a:outerShdw>
                </a:effectLst>
              </a:rPr>
              <a:t>Psalm 34:18 </a:t>
            </a:r>
            <a:r>
              <a:rPr lang="en-US" sz="2800" dirty="0" smtClean="0">
                <a:effectLst>
                  <a:outerShdw blurRad="50800" dist="38100" dir="2700000" algn="tl" rotWithShape="0">
                    <a:prstClr val="black">
                      <a:alpha val="40000"/>
                    </a:prstClr>
                  </a:outerShdw>
                </a:effectLst>
              </a:rPr>
              <a:t>The Lord is near to those who have a broken heart, and saves such as have a contrite spirit.</a:t>
            </a:r>
          </a:p>
          <a:p>
            <a:pPr>
              <a:lnSpc>
                <a:spcPts val="3000"/>
              </a:lnSpc>
              <a:spcAft>
                <a:spcPts val="300"/>
              </a:spcAft>
              <a:buNone/>
            </a:pPr>
            <a:r>
              <a:rPr lang="en-US" sz="2800" dirty="0" smtClean="0">
                <a:effectLst>
                  <a:outerShdw blurRad="50800" dist="38100" dir="2700000" algn="tl" rotWithShape="0">
                    <a:prstClr val="black">
                      <a:alpha val="40000"/>
                    </a:prstClr>
                  </a:outerShdw>
                </a:effectLst>
              </a:rPr>
              <a:t>    - </a:t>
            </a:r>
            <a:r>
              <a:rPr lang="en-US" sz="2800" dirty="0" smtClean="0">
                <a:solidFill>
                  <a:srgbClr val="FFC000"/>
                </a:solidFill>
                <a:effectLst>
                  <a:outerShdw blurRad="50800" dist="38100" dir="2700000" algn="tl" rotWithShape="0">
                    <a:prstClr val="black">
                      <a:alpha val="40000"/>
                    </a:prstClr>
                  </a:outerShdw>
                </a:effectLst>
              </a:rPr>
              <a:t>2 </a:t>
            </a:r>
            <a:r>
              <a:rPr lang="en-US" sz="2800" dirty="0" err="1" smtClean="0">
                <a:solidFill>
                  <a:srgbClr val="FFC000"/>
                </a:solidFill>
                <a:effectLst>
                  <a:outerShdw blurRad="50800" dist="38100" dir="2700000" algn="tl" rotWithShape="0">
                    <a:prstClr val="black">
                      <a:alpha val="40000"/>
                    </a:prstClr>
                  </a:outerShdw>
                </a:effectLst>
              </a:rPr>
              <a:t>Cor</a:t>
            </a:r>
            <a:r>
              <a:rPr lang="en-US" sz="2800" dirty="0" smtClean="0">
                <a:solidFill>
                  <a:srgbClr val="FFC000"/>
                </a:solidFill>
                <a:effectLst>
                  <a:outerShdw blurRad="50800" dist="38100" dir="2700000" algn="tl" rotWithShape="0">
                    <a:prstClr val="black">
                      <a:alpha val="40000"/>
                    </a:prstClr>
                  </a:outerShdw>
                </a:effectLst>
              </a:rPr>
              <a:t> 7:9-10  </a:t>
            </a:r>
            <a:r>
              <a:rPr lang="en-US" sz="2800" dirty="0" smtClean="0">
                <a:effectLst>
                  <a:outerShdw blurRad="50800" dist="38100" dir="2700000" algn="tl" rotWithShape="0">
                    <a:prstClr val="black">
                      <a:alpha val="40000"/>
                    </a:prstClr>
                  </a:outerShdw>
                </a:effectLst>
              </a:rPr>
              <a:t>Godly sorrow works repentance unto salvation not to be repented of, but the sorrow of the world works death.. </a:t>
            </a:r>
          </a:p>
          <a:p>
            <a:pPr>
              <a:lnSpc>
                <a:spcPts val="3000"/>
              </a:lnSpc>
              <a:spcAft>
                <a:spcPts val="1200"/>
              </a:spcAft>
              <a:buNone/>
            </a:pPr>
            <a:r>
              <a:rPr lang="en-US" sz="2800" dirty="0" smtClean="0">
                <a:effectLst>
                  <a:outerShdw blurRad="50800" dist="38100" dir="2700000" algn="tl" rotWithShape="0">
                    <a:prstClr val="black">
                      <a:alpha val="40000"/>
                    </a:prstClr>
                  </a:outerShdw>
                </a:effectLst>
              </a:rPr>
              <a:t>    - </a:t>
            </a:r>
            <a:r>
              <a:rPr lang="en-US" sz="2800" dirty="0" smtClean="0">
                <a:solidFill>
                  <a:srgbClr val="FFC000"/>
                </a:solidFill>
              </a:rPr>
              <a:t>James 4:9</a:t>
            </a:r>
            <a:r>
              <a:rPr lang="en-US" sz="2800" dirty="0" smtClean="0"/>
              <a:t>.. Be afflicted and mourn.. and weep! Let your laughter be turned to mourning and your joy to heaviness.. humble yourselves in the sight of the Lord and He will life you up</a:t>
            </a:r>
            <a:endParaRPr lang="en-US" sz="2800" dirty="0">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2071</TotalTime>
  <Words>481</Words>
  <Application>Microsoft Office PowerPoint</Application>
  <PresentationFormat>On-screen Show (4:3)</PresentationFormat>
  <Paragraphs>58</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The Blessed Life</vt:lpstr>
      <vt:lpstr> The Beatitudes..</vt:lpstr>
      <vt:lpstr>The Journey of Faith</vt:lpstr>
      <vt:lpstr>The Beginning of faith (3-4)                     </vt:lpstr>
      <vt:lpstr>       3 Blessed are the poor in spirit,        For theirs is the kingdom of heaven.</vt:lpstr>
      <vt:lpstr>Poor in spirit..</vt:lpstr>
      <vt:lpstr>Slide 7</vt:lpstr>
      <vt:lpstr>Slide 8</vt:lpstr>
      <vt:lpstr>They that mourn will be comforted..</vt:lpstr>
      <vt:lpstr>The Progress of faith (5-6)</vt:lpstr>
      <vt:lpstr>Slide 11</vt:lpstr>
      <vt:lpstr>The meek shall inherit the earth..</vt:lpstr>
      <vt:lpstr>The meek shall inherit the earth..</vt:lpstr>
      <vt:lpstr>Slide 14</vt:lpstr>
      <vt:lpstr>Hunger and thirst for righteousness..</vt:lpstr>
      <vt:lpstr>The Perfection of faith (7-9)</vt:lpstr>
      <vt:lpstr>Slide 17</vt:lpstr>
      <vt:lpstr>The merciful..</vt:lpstr>
      <vt:lpstr>Slide 19</vt:lpstr>
      <vt:lpstr>Pure in heart..</vt:lpstr>
      <vt:lpstr>Slide 21</vt:lpstr>
      <vt:lpstr>Are you a peacemaker?</vt:lpstr>
      <vt:lpstr>The Trial of faith (10-12)</vt:lpstr>
      <vt:lpstr>Slide 24</vt:lpstr>
      <vt:lpstr>Persecuted for Christ..</vt:lpstr>
      <vt:lpstr>The Blessed Life</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71</cp:revision>
  <dcterms:created xsi:type="dcterms:W3CDTF">2015-10-04T04:19:18Z</dcterms:created>
  <dcterms:modified xsi:type="dcterms:W3CDTF">2017-01-09T17:01:36Z</dcterms:modified>
</cp:coreProperties>
</file>