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77" r:id="rId3"/>
    <p:sldId id="276" r:id="rId4"/>
    <p:sldId id="278" r:id="rId5"/>
    <p:sldId id="279" r:id="rId6"/>
    <p:sldId id="280" r:id="rId7"/>
    <p:sldId id="281" r:id="rId8"/>
    <p:sldId id="282" r:id="rId9"/>
    <p:sldId id="283" r:id="rId10"/>
    <p:sldId id="284" r:id="rId11"/>
    <p:sldId id="286" r:id="rId12"/>
    <p:sldId id="28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6600"/>
    <a:srgbClr val="CC3300"/>
    <a:srgbClr val="BCB48A"/>
    <a:srgbClr val="B1A777"/>
    <a:srgbClr val="B9B085"/>
    <a:srgbClr val="A79C65"/>
    <a:srgbClr val="B4AD82"/>
    <a:srgbClr val="A19863"/>
    <a:srgbClr val="B6AD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6482" autoAdjust="0"/>
    <p:restoredTop sz="94660"/>
  </p:normalViewPr>
  <p:slideViewPr>
    <p:cSldViewPr>
      <p:cViewPr>
        <p:scale>
          <a:sx n="80" d="100"/>
          <a:sy n="80" d="100"/>
        </p:scale>
        <p:origin x="-558" y="-5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13682-DD90-4EB4-B93F-B6A2BA114C50}" type="datetimeFigureOut">
              <a:rPr lang="en-US" smtClean="0"/>
              <a:pPr/>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7A80E-5FB8-4153-ADF1-7B0A3A7056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D7A80E-5FB8-4153-ADF1-7B0A3A70569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D7A80E-5FB8-4153-ADF1-7B0A3A70569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685800"/>
            <a:ext cx="7772400" cy="1066800"/>
          </a:xfrm>
        </p:spPr>
        <p:txBody>
          <a:bodyPr>
            <a:normAutofit/>
          </a:bodyPr>
          <a:lstStyle>
            <a:lvl1pPr algn="ctr">
              <a:defRPr sz="4800"/>
            </a:lvl1pPr>
          </a:lstStyle>
          <a:p>
            <a:r>
              <a:rPr lang="en-US" dirty="0" smtClean="0"/>
              <a:t>Master title style</a:t>
            </a:r>
            <a:endParaRPr lang="en-US" dirty="0"/>
          </a:p>
        </p:txBody>
      </p:sp>
      <p:sp>
        <p:nvSpPr>
          <p:cNvPr id="3" name="Subtitle 2"/>
          <p:cNvSpPr>
            <a:spLocks noGrp="1"/>
          </p:cNvSpPr>
          <p:nvPr>
            <p:ph type="subTitle" idx="1" hasCustomPrompt="1"/>
          </p:nvPr>
        </p:nvSpPr>
        <p:spPr>
          <a:xfrm>
            <a:off x="1447800" y="57150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9" cstate="print">
            <a:lum bright="-35000" contrast="10000"/>
          </a:blip>
          <a:srcRect r="14845" b="18000"/>
          <a:stretch>
            <a:fillRect/>
          </a:stretch>
        </p:blipFill>
        <p:spPr>
          <a:xfrm>
            <a:off x="0" y="37"/>
            <a:ext cx="9144002" cy="6857963"/>
          </a:xfrm>
          <a:prstGeom prst="rect">
            <a:avLst/>
          </a:prstGeom>
        </p:spPr>
      </p:pic>
      <p:pic>
        <p:nvPicPr>
          <p:cNvPr id="5" name="Picture 4" descr="dark-red-wallpaper.jpg"/>
          <p:cNvPicPr>
            <a:picLocks noChangeAspect="1"/>
          </p:cNvPicPr>
          <p:nvPr userDrawn="1"/>
        </p:nvPicPr>
        <p:blipFill>
          <a:blip r:embed="rId10" cstate="print">
            <a:lum bright="-20000" contrast="10000"/>
          </a:blip>
          <a:stretch>
            <a:fillRect/>
          </a:stretch>
        </p:blipFill>
        <p:spPr>
          <a:xfrm>
            <a:off x="0" y="0"/>
            <a:ext cx="9144000" cy="6172200"/>
          </a:xfrm>
          <a:prstGeom prst="rect">
            <a:avLst/>
          </a:prstGeom>
        </p:spPr>
      </p:pic>
      <p:sp>
        <p:nvSpPr>
          <p:cNvPr id="2" name="Title Placeholder 1"/>
          <p:cNvSpPr>
            <a:spLocks noGrp="1"/>
          </p:cNvSpPr>
          <p:nvPr>
            <p:ph type="title"/>
          </p:nvPr>
        </p:nvSpPr>
        <p:spPr>
          <a:xfrm>
            <a:off x="457200" y="274638"/>
            <a:ext cx="5029200" cy="1143000"/>
          </a:xfrm>
          <a:prstGeom prst="rect">
            <a:avLst/>
          </a:prstGeom>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905000"/>
            <a:ext cx="8229600" cy="4191000"/>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You are Salt &amp; Light.jpg"/>
          <p:cNvPicPr>
            <a:picLocks noChangeAspect="1"/>
          </p:cNvPicPr>
          <p:nvPr userDrawn="1"/>
        </p:nvPicPr>
        <p:blipFill>
          <a:blip r:embed="rId11" cstate="print">
            <a:lum bright="-15000" contrast="10000"/>
          </a:blip>
          <a:stretch>
            <a:fillRect/>
          </a:stretch>
        </p:blipFill>
        <p:spPr>
          <a:xfrm>
            <a:off x="6553200" y="2057400"/>
            <a:ext cx="1686939" cy="3695931"/>
          </a:xfrm>
          <a:prstGeom prst="rect">
            <a:avLst/>
          </a:prstGeom>
        </p:spPr>
      </p:pic>
      <p:sp>
        <p:nvSpPr>
          <p:cNvPr id="10" name="Rectangle 9"/>
          <p:cNvSpPr/>
          <p:nvPr userDrawn="1"/>
        </p:nvSpPr>
        <p:spPr>
          <a:xfrm>
            <a:off x="6553200" y="2057400"/>
            <a:ext cx="1676400" cy="37338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You are the salt.jpg"/>
          <p:cNvPicPr>
            <a:picLocks noChangeAspect="1"/>
          </p:cNvPicPr>
          <p:nvPr userDrawn="1"/>
        </p:nvPicPr>
        <p:blipFill>
          <a:blip r:embed="rId12" cstate="print"/>
          <a:srcRect l="8692" r="10865"/>
          <a:stretch>
            <a:fillRect/>
          </a:stretch>
        </p:blipFill>
        <p:spPr>
          <a:xfrm>
            <a:off x="1" y="1676400"/>
            <a:ext cx="9144000" cy="4495800"/>
          </a:xfrm>
          <a:prstGeom prst="rect">
            <a:avLst/>
          </a:prstGeom>
        </p:spPr>
      </p:pic>
      <p:sp>
        <p:nvSpPr>
          <p:cNvPr id="9" name="Rectangle 8"/>
          <p:cNvSpPr/>
          <p:nvPr userDrawn="1"/>
        </p:nvSpPr>
        <p:spPr>
          <a:xfrm>
            <a:off x="0" y="1676400"/>
            <a:ext cx="9144000" cy="44958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3400" kern="1200">
          <a:solidFill>
            <a:srgbClr val="FFC000"/>
          </a:solidFill>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bg1"/>
          </a:solidFill>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600" kern="1200">
          <a:solidFill>
            <a:schemeClr val="bg1"/>
          </a:solidFill>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red-wallpaper.jpg"/>
          <p:cNvPicPr>
            <a:picLocks noChangeAspect="1"/>
          </p:cNvPicPr>
          <p:nvPr/>
        </p:nvPicPr>
        <p:blipFill>
          <a:blip r:embed="rId3" cstate="print">
            <a:lum bright="-18000" contrast="10000"/>
          </a:blip>
          <a:stretch>
            <a:fillRect/>
          </a:stretch>
        </p:blipFill>
        <p:spPr>
          <a:xfrm>
            <a:off x="0" y="0"/>
            <a:ext cx="9144000" cy="6858000"/>
          </a:xfrm>
          <a:prstGeom prst="rect">
            <a:avLst/>
          </a:prstGeom>
        </p:spPr>
      </p:pic>
      <p:sp>
        <p:nvSpPr>
          <p:cNvPr id="6" name="Title 5"/>
          <p:cNvSpPr>
            <a:spLocks noGrp="1"/>
          </p:cNvSpPr>
          <p:nvPr>
            <p:ph type="ctrTitle"/>
          </p:nvPr>
        </p:nvSpPr>
        <p:spPr>
          <a:xfrm>
            <a:off x="685800" y="304800"/>
            <a:ext cx="7772400" cy="1066800"/>
          </a:xfrm>
        </p:spPr>
        <p:txBody>
          <a:bodyPr>
            <a:normAutofit/>
          </a:bodyPr>
          <a:lstStyle/>
          <a:p>
            <a:r>
              <a:rPr lang="en-US" sz="4200" dirty="0" smtClean="0">
                <a:effectLst>
                  <a:outerShdw blurRad="50800" dist="38100" dir="2700000" algn="tl" rotWithShape="0">
                    <a:prstClr val="black">
                      <a:alpha val="40000"/>
                    </a:prstClr>
                  </a:outerShdw>
                </a:effectLst>
              </a:rPr>
              <a:t>Why Your Life Matters</a:t>
            </a:r>
            <a:endParaRPr lang="en-US" sz="4200" dirty="0">
              <a:effectLst>
                <a:outerShdw blurRad="50800" dist="38100" dir="2700000" algn="tl" rotWithShape="0">
                  <a:prstClr val="black">
                    <a:alpha val="40000"/>
                  </a:prstClr>
                </a:outerShdw>
              </a:effectLst>
            </a:endParaRPr>
          </a:p>
        </p:txBody>
      </p:sp>
      <p:pic>
        <p:nvPicPr>
          <p:cNvPr id="8" name="Picture 7" descr="You are the salt.jpg"/>
          <p:cNvPicPr>
            <a:picLocks noChangeAspect="1"/>
          </p:cNvPicPr>
          <p:nvPr/>
        </p:nvPicPr>
        <p:blipFill>
          <a:blip r:embed="rId4" cstate="print">
            <a:lum bright="-10000" contrast="10000"/>
          </a:blip>
          <a:stretch>
            <a:fillRect/>
          </a:stretch>
        </p:blipFill>
        <p:spPr>
          <a:xfrm>
            <a:off x="0" y="1752600"/>
            <a:ext cx="9144000" cy="3657600"/>
          </a:xfrm>
          <a:prstGeom prst="rect">
            <a:avLst/>
          </a:prstGeom>
        </p:spPr>
      </p:pic>
      <p:pic>
        <p:nvPicPr>
          <p:cNvPr id="9" name="Picture 8" descr="dark red background.jpg"/>
          <p:cNvPicPr>
            <a:picLocks noChangeAspect="1"/>
          </p:cNvPicPr>
          <p:nvPr/>
        </p:nvPicPr>
        <p:blipFill>
          <a:blip r:embed="rId5" cstate="print">
            <a:lum bright="-4000" contrast="10000"/>
          </a:blip>
          <a:stretch>
            <a:fillRect/>
          </a:stretch>
        </p:blipFill>
        <p:spPr>
          <a:xfrm>
            <a:off x="0" y="5414211"/>
            <a:ext cx="9144000" cy="1443789"/>
          </a:xfrm>
          <a:prstGeom prst="rect">
            <a:avLst/>
          </a:prstGeom>
        </p:spPr>
      </p:pic>
      <p:sp>
        <p:nvSpPr>
          <p:cNvPr id="7" name="Subtitle 6"/>
          <p:cNvSpPr>
            <a:spLocks noGrp="1"/>
          </p:cNvSpPr>
          <p:nvPr>
            <p:ph type="subTitle" idx="1"/>
          </p:nvPr>
        </p:nvSpPr>
        <p:spPr>
          <a:xfrm>
            <a:off x="1371600" y="5638800"/>
            <a:ext cx="6400800" cy="762000"/>
          </a:xfrm>
        </p:spPr>
        <p:txBody>
          <a:bodyPr/>
          <a:lstStyle/>
          <a:p>
            <a:r>
              <a:rPr lang="en-US" dirty="0" smtClean="0">
                <a:effectLst>
                  <a:outerShdw blurRad="50800" dist="38100" dir="2700000" algn="tl" rotWithShape="0">
                    <a:prstClr val="black">
                      <a:alpha val="40000"/>
                    </a:prstClr>
                  </a:outerShdw>
                </a:effectLst>
              </a:rPr>
              <a:t>Matthew 5:13-16</a:t>
            </a:r>
            <a:endParaRPr lang="en-US"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light of the world..</a:t>
            </a:r>
            <a:endParaRPr lang="en-US" dirty="0"/>
          </a:p>
        </p:txBody>
      </p:sp>
      <p:sp>
        <p:nvSpPr>
          <p:cNvPr id="3" name="Content Placeholder 2"/>
          <p:cNvSpPr>
            <a:spLocks noGrp="1"/>
          </p:cNvSpPr>
          <p:nvPr>
            <p:ph idx="1"/>
          </p:nvPr>
        </p:nvSpPr>
        <p:spPr>
          <a:xfrm>
            <a:off x="457200" y="1752600"/>
            <a:ext cx="8229600" cy="2743200"/>
          </a:xfrm>
        </p:spPr>
        <p:txBody>
          <a:bodyPr>
            <a:normAutofit/>
          </a:bodyPr>
          <a:lstStyle/>
          <a:p>
            <a:pPr>
              <a:lnSpc>
                <a:spcPts val="2700"/>
              </a:lnSpc>
            </a:pPr>
            <a:r>
              <a:rPr lang="en-US" dirty="0" smtClean="0"/>
              <a:t>14 You are the light of the world. A city that is set on a hill cannot be hidden. 15 Nor do they light a lamp and put it under a basket, but on a </a:t>
            </a:r>
            <a:r>
              <a:rPr lang="en-US" dirty="0" err="1" smtClean="0"/>
              <a:t>lampstand</a:t>
            </a:r>
            <a:r>
              <a:rPr lang="en-US" dirty="0" smtClean="0"/>
              <a:t>, and it gives light to all who are in the house. 16 Let your light so shine before men, that they may see your good works and glorify your Father in heaven. </a:t>
            </a:r>
          </a:p>
          <a:p>
            <a:endParaRPr lang="en-US" dirty="0"/>
          </a:p>
        </p:txBody>
      </p:sp>
      <p:sp>
        <p:nvSpPr>
          <p:cNvPr id="4" name="Content Placeholder 2"/>
          <p:cNvSpPr txBox="1">
            <a:spLocks/>
          </p:cNvSpPr>
          <p:nvPr/>
        </p:nvSpPr>
        <p:spPr>
          <a:xfrm>
            <a:off x="762000" y="4419600"/>
            <a:ext cx="8229600" cy="2133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ts val="2700"/>
              </a:lnSpc>
              <a:spcBef>
                <a:spcPct val="20000"/>
              </a:spcBef>
              <a:spcAft>
                <a:spcPts val="0"/>
              </a:spcAft>
              <a:buClrTx/>
              <a:buSzTx/>
              <a:tabLst/>
              <a:defRPr/>
            </a:pPr>
            <a:r>
              <a:rPr kumimoji="0" lang="en-US" sz="30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	</a:t>
            </a:r>
            <a:r>
              <a:rPr kumimoji="0" lang="en-US" sz="3000" b="0" i="0" u="none" strike="noStrike" kern="1200" cap="none" spc="0" normalizeH="0" baseline="0" noProof="0" dirty="0" smtClean="0">
                <a:ln>
                  <a:noFill/>
                </a:ln>
                <a:solidFill>
                  <a:srgbClr val="FFC000"/>
                </a:solidFill>
                <a:effectLst/>
                <a:uLnTx/>
                <a:uFillTx/>
                <a:latin typeface="Georgia" pitchFamily="18" charset="0"/>
                <a:ea typeface="Tahoma" pitchFamily="34" charset="0"/>
                <a:cs typeface="Tahoma" pitchFamily="34" charset="0"/>
              </a:rPr>
              <a:t>- Light dispels darkness.. </a:t>
            </a:r>
            <a:r>
              <a:rPr lang="en-US" sz="3000" dirty="0" smtClean="0">
                <a:solidFill>
                  <a:srgbClr val="FFC000"/>
                </a:solidFill>
                <a:latin typeface="Georgia" pitchFamily="18" charset="0"/>
                <a:ea typeface="Tahoma" pitchFamily="34" charset="0"/>
                <a:cs typeface="Tahoma" pitchFamily="34" charset="0"/>
              </a:rPr>
              <a:t>John 3:19-21</a:t>
            </a:r>
          </a:p>
          <a:p>
            <a:pPr marL="342900" marR="0" lvl="0" indent="-342900" algn="l" defTabSz="914400" rtl="0" eaLnBrk="1" fontAlgn="auto" latinLnBrk="0" hangingPunct="1">
              <a:lnSpc>
                <a:spcPts val="2700"/>
              </a:lnSpc>
              <a:spcBef>
                <a:spcPct val="20000"/>
              </a:spcBef>
              <a:spcAft>
                <a:spcPts val="0"/>
              </a:spcAft>
              <a:buClrTx/>
              <a:buSzTx/>
              <a:tabLst/>
              <a:defRPr/>
            </a:pPr>
            <a:r>
              <a:rPr kumimoji="0" lang="en-US" sz="3000" b="0" i="0" u="none" strike="noStrike" kern="1200" cap="none" spc="0" normalizeH="0" baseline="0" noProof="0" dirty="0" smtClean="0">
                <a:ln>
                  <a:noFill/>
                </a:ln>
                <a:solidFill>
                  <a:srgbClr val="FFC000"/>
                </a:solidFill>
                <a:effectLst/>
                <a:uLnTx/>
                <a:uFillTx/>
                <a:latin typeface="Georgia" pitchFamily="18" charset="0"/>
                <a:ea typeface="Tahoma" pitchFamily="34" charset="0"/>
                <a:cs typeface="Tahoma" pitchFamily="34" charset="0"/>
              </a:rPr>
              <a:t>	-</a:t>
            </a:r>
            <a:r>
              <a:rPr kumimoji="0" lang="en-US" sz="3000" b="0" i="0" u="none" strike="noStrike" kern="1200" cap="none" spc="0" normalizeH="0" noProof="0" dirty="0" smtClean="0">
                <a:ln>
                  <a:noFill/>
                </a:ln>
                <a:solidFill>
                  <a:srgbClr val="FFC000"/>
                </a:solidFill>
                <a:effectLst/>
                <a:uLnTx/>
                <a:uFillTx/>
                <a:latin typeface="Georgia" pitchFamily="18" charset="0"/>
                <a:ea typeface="Tahoma" pitchFamily="34" charset="0"/>
                <a:cs typeface="Tahoma" pitchFamily="34" charset="0"/>
              </a:rPr>
              <a:t> How we function as light .. 1 John 1:5-7</a:t>
            </a:r>
          </a:p>
          <a:p>
            <a:pPr marL="342900" marR="0" lvl="0" indent="-342900" algn="l" defTabSz="914400" rtl="0" eaLnBrk="1" fontAlgn="auto" latinLnBrk="0" hangingPunct="1">
              <a:lnSpc>
                <a:spcPts val="2700"/>
              </a:lnSpc>
              <a:spcBef>
                <a:spcPct val="20000"/>
              </a:spcBef>
              <a:spcAft>
                <a:spcPts val="0"/>
              </a:spcAft>
              <a:buClrTx/>
              <a:buSzTx/>
              <a:tabLst/>
              <a:defRPr/>
            </a:pPr>
            <a:r>
              <a:rPr lang="en-US" sz="3000" baseline="0" dirty="0" smtClean="0">
                <a:solidFill>
                  <a:srgbClr val="FFC000"/>
                </a:solidFill>
                <a:latin typeface="Georgia" pitchFamily="18" charset="0"/>
                <a:ea typeface="Tahoma" pitchFamily="34" charset="0"/>
                <a:cs typeface="Tahoma" pitchFamily="34" charset="0"/>
              </a:rPr>
              <a:t>	-</a:t>
            </a:r>
            <a:r>
              <a:rPr lang="en-US" sz="3000" dirty="0" smtClean="0">
                <a:solidFill>
                  <a:srgbClr val="FFC000"/>
                </a:solidFill>
                <a:latin typeface="Georgia" pitchFamily="18" charset="0"/>
                <a:ea typeface="Tahoma" pitchFamily="34" charset="0"/>
                <a:cs typeface="Tahoma" pitchFamily="34" charset="0"/>
              </a:rPr>
              <a:t> Must not cover our light .. 5:14-15</a:t>
            </a:r>
          </a:p>
          <a:p>
            <a:pPr marL="342900" marR="0" lvl="0" indent="-342900" algn="l" defTabSz="914400" rtl="0" eaLnBrk="1" fontAlgn="auto" latinLnBrk="0" hangingPunct="1">
              <a:lnSpc>
                <a:spcPts val="2700"/>
              </a:lnSpc>
              <a:spcBef>
                <a:spcPct val="20000"/>
              </a:spcBef>
              <a:spcAft>
                <a:spcPts val="0"/>
              </a:spcAft>
              <a:buClrTx/>
              <a:buSzTx/>
              <a:tabLst/>
              <a:defRPr/>
            </a:pPr>
            <a:r>
              <a:rPr kumimoji="0" lang="en-US" sz="3000" b="0" i="0" u="none" strike="noStrike" kern="1200" cap="none" spc="0" normalizeH="0" baseline="0" noProof="0" dirty="0" smtClean="0">
                <a:ln>
                  <a:noFill/>
                </a:ln>
                <a:solidFill>
                  <a:srgbClr val="FFC000"/>
                </a:solidFill>
                <a:effectLst/>
                <a:uLnTx/>
                <a:uFillTx/>
                <a:latin typeface="Georgia" pitchFamily="18" charset="0"/>
                <a:ea typeface="Tahoma" pitchFamily="34" charset="0"/>
                <a:cs typeface="Tahoma" pitchFamily="34" charset="0"/>
              </a:rPr>
              <a:t>	-</a:t>
            </a:r>
            <a:r>
              <a:rPr kumimoji="0" lang="en-US" sz="3000" b="0" i="0" u="none" strike="noStrike" kern="1200" cap="none" spc="0" normalizeH="0" noProof="0" dirty="0" smtClean="0">
                <a:ln>
                  <a:noFill/>
                </a:ln>
                <a:solidFill>
                  <a:srgbClr val="FFC000"/>
                </a:solidFill>
                <a:effectLst/>
                <a:uLnTx/>
                <a:uFillTx/>
                <a:latin typeface="Georgia" pitchFamily="18" charset="0"/>
                <a:ea typeface="Tahoma" pitchFamily="34" charset="0"/>
                <a:cs typeface="Tahoma" pitchFamily="34" charset="0"/>
              </a:rPr>
              <a:t> Seen through our good works .. 5:16</a:t>
            </a:r>
            <a:endParaRPr kumimoji="0" lang="en-US" sz="3000" b="0" i="0" u="none" strike="noStrike" kern="1200" cap="none" spc="0" normalizeH="0" baseline="0" noProof="0" dirty="0" smtClean="0">
              <a:ln>
                <a:noFill/>
              </a:ln>
              <a:solidFill>
                <a:srgbClr val="FFC000"/>
              </a:solidFill>
              <a:effectLst/>
              <a:uLnTx/>
              <a:uFillTx/>
              <a:latin typeface="Georgia" pitchFamily="18"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a:ln>
                <a:noFill/>
              </a:ln>
              <a:solidFill>
                <a:schemeClr val="bg1"/>
              </a:solidFill>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553200" cy="1143000"/>
          </a:xfrm>
        </p:spPr>
        <p:txBody>
          <a:bodyPr/>
          <a:lstStyle/>
          <a:p>
            <a:r>
              <a:rPr lang="en-US" dirty="0" smtClean="0"/>
              <a:t>Accepting our responsibility..</a:t>
            </a:r>
            <a:endParaRPr lang="en-US" dirty="0"/>
          </a:p>
        </p:txBody>
      </p:sp>
      <p:pic>
        <p:nvPicPr>
          <p:cNvPr id="6" name="Picture 5" descr="You are the salt.jpg"/>
          <p:cNvPicPr>
            <a:picLocks noChangeAspect="1"/>
          </p:cNvPicPr>
          <p:nvPr/>
        </p:nvPicPr>
        <p:blipFill>
          <a:blip r:embed="rId2" cstate="print">
            <a:lum bright="-10000" contrast="10000"/>
          </a:blip>
          <a:stretch>
            <a:fillRect/>
          </a:stretch>
        </p:blipFill>
        <p:spPr>
          <a:xfrm>
            <a:off x="0" y="1600200"/>
            <a:ext cx="9144000" cy="3657600"/>
          </a:xfrm>
          <a:prstGeom prst="rect">
            <a:avLst/>
          </a:prstGeom>
        </p:spPr>
      </p:pic>
      <p:sp>
        <p:nvSpPr>
          <p:cNvPr id="5" name="Content Placeholder 4"/>
          <p:cNvSpPr>
            <a:spLocks noGrp="1"/>
          </p:cNvSpPr>
          <p:nvPr>
            <p:ph idx="1"/>
          </p:nvPr>
        </p:nvSpPr>
        <p:spPr>
          <a:xfrm>
            <a:off x="457200" y="5257800"/>
            <a:ext cx="8229600" cy="1295400"/>
          </a:xfrm>
          <a:solidFill>
            <a:schemeClr val="tx1">
              <a:alpha val="60000"/>
            </a:schemeClr>
          </a:solidFill>
        </p:spPr>
        <p:txBody>
          <a:bodyPr/>
          <a:lstStyle/>
          <a:p>
            <a:r>
              <a:rPr lang="en-US" dirty="0" smtClean="0">
                <a:solidFill>
                  <a:srgbClr val="FFC000"/>
                </a:solidFill>
              </a:rPr>
              <a:t>Salt’s responsibility to prevent decay</a:t>
            </a:r>
          </a:p>
          <a:p>
            <a:r>
              <a:rPr lang="en-US" dirty="0" smtClean="0">
                <a:solidFill>
                  <a:srgbClr val="FFC000"/>
                </a:solidFill>
              </a:rPr>
              <a:t>Light’s responsibility to illumine darkness</a:t>
            </a: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red-wallpaper.jpg"/>
          <p:cNvPicPr>
            <a:picLocks noChangeAspect="1"/>
          </p:cNvPicPr>
          <p:nvPr/>
        </p:nvPicPr>
        <p:blipFill>
          <a:blip r:embed="rId3" cstate="print">
            <a:lum bright="-18000" contrast="10000"/>
          </a:blip>
          <a:stretch>
            <a:fillRect/>
          </a:stretch>
        </p:blipFill>
        <p:spPr>
          <a:xfrm>
            <a:off x="0" y="0"/>
            <a:ext cx="9144000" cy="6858000"/>
          </a:xfrm>
          <a:prstGeom prst="rect">
            <a:avLst/>
          </a:prstGeom>
        </p:spPr>
      </p:pic>
      <p:sp>
        <p:nvSpPr>
          <p:cNvPr id="6" name="Title 5"/>
          <p:cNvSpPr>
            <a:spLocks noGrp="1"/>
          </p:cNvSpPr>
          <p:nvPr>
            <p:ph type="ctrTitle"/>
          </p:nvPr>
        </p:nvSpPr>
        <p:spPr>
          <a:xfrm>
            <a:off x="685800" y="304800"/>
            <a:ext cx="7772400" cy="1066800"/>
          </a:xfrm>
        </p:spPr>
        <p:txBody>
          <a:bodyPr>
            <a:normAutofit/>
          </a:bodyPr>
          <a:lstStyle/>
          <a:p>
            <a:r>
              <a:rPr lang="en-US" sz="4200" dirty="0" smtClean="0">
                <a:effectLst>
                  <a:outerShdw blurRad="50800" dist="38100" dir="2700000" algn="tl" rotWithShape="0">
                    <a:prstClr val="black">
                      <a:alpha val="40000"/>
                    </a:prstClr>
                  </a:outerShdw>
                </a:effectLst>
              </a:rPr>
              <a:t>Why Your Life Matters</a:t>
            </a:r>
            <a:endParaRPr lang="en-US" sz="4200" dirty="0">
              <a:effectLst>
                <a:outerShdw blurRad="50800" dist="38100" dir="2700000" algn="tl" rotWithShape="0">
                  <a:prstClr val="black">
                    <a:alpha val="40000"/>
                  </a:prstClr>
                </a:outerShdw>
              </a:effectLst>
            </a:endParaRPr>
          </a:p>
        </p:txBody>
      </p:sp>
      <p:pic>
        <p:nvPicPr>
          <p:cNvPr id="8" name="Picture 7" descr="You are the salt.jpg"/>
          <p:cNvPicPr>
            <a:picLocks noChangeAspect="1"/>
          </p:cNvPicPr>
          <p:nvPr/>
        </p:nvPicPr>
        <p:blipFill>
          <a:blip r:embed="rId4" cstate="print">
            <a:lum bright="-10000" contrast="10000"/>
          </a:blip>
          <a:stretch>
            <a:fillRect/>
          </a:stretch>
        </p:blipFill>
        <p:spPr>
          <a:xfrm>
            <a:off x="0" y="1752600"/>
            <a:ext cx="9144000" cy="3657600"/>
          </a:xfrm>
          <a:prstGeom prst="rect">
            <a:avLst/>
          </a:prstGeom>
        </p:spPr>
      </p:pic>
      <p:pic>
        <p:nvPicPr>
          <p:cNvPr id="9" name="Picture 8" descr="dark red background.jpg"/>
          <p:cNvPicPr>
            <a:picLocks noChangeAspect="1"/>
          </p:cNvPicPr>
          <p:nvPr/>
        </p:nvPicPr>
        <p:blipFill>
          <a:blip r:embed="rId5" cstate="print">
            <a:lum bright="-4000" contrast="10000"/>
          </a:blip>
          <a:stretch>
            <a:fillRect/>
          </a:stretch>
        </p:blipFill>
        <p:spPr>
          <a:xfrm>
            <a:off x="0" y="5414211"/>
            <a:ext cx="9144000" cy="1443789"/>
          </a:xfrm>
          <a:prstGeom prst="rect">
            <a:avLst/>
          </a:prstGeom>
        </p:spPr>
      </p:pic>
      <p:sp>
        <p:nvSpPr>
          <p:cNvPr id="7" name="Subtitle 6"/>
          <p:cNvSpPr>
            <a:spLocks noGrp="1"/>
          </p:cNvSpPr>
          <p:nvPr>
            <p:ph type="subTitle" idx="1"/>
          </p:nvPr>
        </p:nvSpPr>
        <p:spPr>
          <a:xfrm>
            <a:off x="1371600" y="5638800"/>
            <a:ext cx="6400800" cy="762000"/>
          </a:xfrm>
        </p:spPr>
        <p:txBody>
          <a:bodyPr/>
          <a:lstStyle/>
          <a:p>
            <a:r>
              <a:rPr lang="en-US" dirty="0" smtClean="0">
                <a:effectLst>
                  <a:outerShdw blurRad="50800" dist="38100" dir="2700000" algn="tl" rotWithShape="0">
                    <a:prstClr val="black">
                      <a:alpha val="40000"/>
                    </a:prstClr>
                  </a:outerShdw>
                </a:effectLst>
              </a:rPr>
              <a:t>Matthew 5:13-16</a:t>
            </a:r>
            <a:endParaRPr lang="en-US"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5181600" cy="1143000"/>
          </a:xfrm>
        </p:spPr>
        <p:txBody>
          <a:bodyPr/>
          <a:lstStyle/>
          <a:p>
            <a:r>
              <a:rPr lang="en-US" dirty="0" smtClean="0"/>
              <a:t>Our influence for good?..</a:t>
            </a:r>
            <a:endParaRPr lang="en-US" dirty="0"/>
          </a:p>
        </p:txBody>
      </p:sp>
      <p:pic>
        <p:nvPicPr>
          <p:cNvPr id="9" name="Picture 8" descr="beatitudes-list-right-aligned-1-.jpg"/>
          <p:cNvPicPr>
            <a:picLocks noChangeAspect="1"/>
          </p:cNvPicPr>
          <p:nvPr/>
        </p:nvPicPr>
        <p:blipFill>
          <a:blip r:embed="rId2" cstate="print">
            <a:lum contrast="10000"/>
          </a:blip>
          <a:stretch>
            <a:fillRect/>
          </a:stretch>
        </p:blipFill>
        <p:spPr>
          <a:xfrm>
            <a:off x="3149600" y="1600200"/>
            <a:ext cx="5994400" cy="4572000"/>
          </a:xfrm>
          <a:prstGeom prst="rect">
            <a:avLst/>
          </a:prstGeom>
        </p:spPr>
      </p:pic>
      <p:pic>
        <p:nvPicPr>
          <p:cNvPr id="11" name="Picture 10" descr="newsacrifice.jpg"/>
          <p:cNvPicPr>
            <a:picLocks noChangeAspect="1"/>
          </p:cNvPicPr>
          <p:nvPr/>
        </p:nvPicPr>
        <p:blipFill>
          <a:blip r:embed="rId3" cstate="print">
            <a:lum bright="-20000" contrast="10000"/>
          </a:blip>
          <a:srcRect l="46560" r="17760"/>
          <a:stretch>
            <a:fillRect/>
          </a:stretch>
        </p:blipFill>
        <p:spPr>
          <a:xfrm>
            <a:off x="0" y="1600200"/>
            <a:ext cx="3153852" cy="4572000"/>
          </a:xfrm>
          <a:prstGeom prst="rect">
            <a:avLst/>
          </a:prstGeom>
        </p:spPr>
      </p:pic>
      <p:pic>
        <p:nvPicPr>
          <p:cNvPr id="12" name="Picture 11" descr="the-blessed-life_.jpg"/>
          <p:cNvPicPr>
            <a:picLocks noChangeAspect="1"/>
          </p:cNvPicPr>
          <p:nvPr/>
        </p:nvPicPr>
        <p:blipFill>
          <a:blip r:embed="rId4" cstate="print"/>
          <a:stretch>
            <a:fillRect/>
          </a:stretch>
        </p:blipFill>
        <p:spPr>
          <a:xfrm>
            <a:off x="3733800" y="4267200"/>
            <a:ext cx="2347002" cy="1447800"/>
          </a:xfrm>
          <a:prstGeom prst="rect">
            <a:avLst/>
          </a:prstGeom>
        </p:spPr>
      </p:pic>
      <p:sp>
        <p:nvSpPr>
          <p:cNvPr id="13" name="Subtitle 6"/>
          <p:cNvSpPr txBox="1">
            <a:spLocks/>
          </p:cNvSpPr>
          <p:nvPr/>
        </p:nvSpPr>
        <p:spPr>
          <a:xfrm>
            <a:off x="533400" y="5943600"/>
            <a:ext cx="7772400" cy="762000"/>
          </a:xfrm>
          <a:prstGeom prst="rect">
            <a:avLst/>
          </a:prstGeom>
          <a:solidFill>
            <a:schemeClr val="tx1">
              <a:alpha val="6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0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Jesus says we </a:t>
            </a:r>
            <a:r>
              <a:rPr kumimoji="0" lang="en-US" sz="30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impact the world..</a:t>
            </a:r>
            <a:endParaRPr kumimoji="0" lang="en-US" sz="3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600200"/>
            <a:ext cx="91440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457200" y="274638"/>
            <a:ext cx="5638800" cy="1143000"/>
          </a:xfrm>
        </p:spPr>
        <p:txBody>
          <a:bodyPr/>
          <a:lstStyle/>
          <a:p>
            <a:r>
              <a:rPr lang="en-US" dirty="0" smtClean="0"/>
              <a:t>Two Items in Every Home..</a:t>
            </a:r>
            <a:endParaRPr lang="en-US" dirty="0"/>
          </a:p>
        </p:txBody>
      </p:sp>
      <p:pic>
        <p:nvPicPr>
          <p:cNvPr id="10" name="Picture 9" descr="salt.jpg"/>
          <p:cNvPicPr>
            <a:picLocks noChangeAspect="1"/>
          </p:cNvPicPr>
          <p:nvPr/>
        </p:nvPicPr>
        <p:blipFill>
          <a:blip r:embed="rId2" cstate="print">
            <a:lum contrast="10000"/>
          </a:blip>
          <a:stretch>
            <a:fillRect/>
          </a:stretch>
        </p:blipFill>
        <p:spPr>
          <a:xfrm>
            <a:off x="1981200" y="1905000"/>
            <a:ext cx="2590800" cy="3535110"/>
          </a:xfrm>
          <a:prstGeom prst="rect">
            <a:avLst/>
          </a:prstGeom>
        </p:spPr>
      </p:pic>
      <p:pic>
        <p:nvPicPr>
          <p:cNvPr id="11" name="Picture 10" descr="light.jpg"/>
          <p:cNvPicPr>
            <a:picLocks noChangeAspect="1"/>
          </p:cNvPicPr>
          <p:nvPr/>
        </p:nvPicPr>
        <p:blipFill>
          <a:blip r:embed="rId3" cstate="print">
            <a:lum contrast="10000"/>
          </a:blip>
          <a:stretch>
            <a:fillRect/>
          </a:stretch>
        </p:blipFill>
        <p:spPr>
          <a:xfrm>
            <a:off x="4953000" y="1981200"/>
            <a:ext cx="2362200" cy="3318329"/>
          </a:xfrm>
          <a:prstGeom prst="rect">
            <a:avLst/>
          </a:prstGeom>
        </p:spPr>
      </p:pic>
      <p:sp>
        <p:nvSpPr>
          <p:cNvPr id="13" name="TextBox 12"/>
          <p:cNvSpPr txBox="1"/>
          <p:nvPr/>
        </p:nvSpPr>
        <p:spPr>
          <a:xfrm>
            <a:off x="1752600" y="5410200"/>
            <a:ext cx="2514600" cy="584775"/>
          </a:xfrm>
          <a:prstGeom prst="rect">
            <a:avLst/>
          </a:prstGeom>
          <a:noFill/>
        </p:spPr>
        <p:txBody>
          <a:bodyPr wrap="square" rtlCol="0">
            <a:spAutoFit/>
          </a:bodyPr>
          <a:lstStyle/>
          <a:p>
            <a:pPr algn="ctr"/>
            <a:r>
              <a:rPr lang="en-US" sz="3200" dirty="0" smtClean="0">
                <a:solidFill>
                  <a:srgbClr val="990000"/>
                </a:solidFill>
                <a:effectLst>
                  <a:outerShdw blurRad="50800" dist="38100" dir="2700000" algn="tl" rotWithShape="0">
                    <a:prstClr val="black">
                      <a:alpha val="40000"/>
                    </a:prstClr>
                  </a:outerShdw>
                </a:effectLst>
                <a:latin typeface="Gill Sans Ultra Bold" pitchFamily="34" charset="0"/>
              </a:rPr>
              <a:t>SALT</a:t>
            </a:r>
            <a:endParaRPr lang="en-US" sz="3200" dirty="0">
              <a:solidFill>
                <a:srgbClr val="990000"/>
              </a:solidFill>
              <a:effectLst>
                <a:outerShdw blurRad="50800" dist="38100" dir="2700000" algn="tl" rotWithShape="0">
                  <a:prstClr val="black">
                    <a:alpha val="40000"/>
                  </a:prstClr>
                </a:outerShdw>
              </a:effectLst>
              <a:latin typeface="Gill Sans Ultra Bold" pitchFamily="34" charset="0"/>
            </a:endParaRPr>
          </a:p>
        </p:txBody>
      </p:sp>
      <p:sp>
        <p:nvSpPr>
          <p:cNvPr id="14" name="TextBox 13"/>
          <p:cNvSpPr txBox="1"/>
          <p:nvPr/>
        </p:nvSpPr>
        <p:spPr>
          <a:xfrm>
            <a:off x="5105400" y="5410200"/>
            <a:ext cx="2514600" cy="584775"/>
          </a:xfrm>
          <a:prstGeom prst="rect">
            <a:avLst/>
          </a:prstGeom>
          <a:noFill/>
        </p:spPr>
        <p:txBody>
          <a:bodyPr wrap="square" rtlCol="0">
            <a:spAutoFit/>
          </a:bodyPr>
          <a:lstStyle/>
          <a:p>
            <a:pPr algn="ctr"/>
            <a:r>
              <a:rPr lang="en-US" sz="3200" dirty="0" smtClean="0">
                <a:solidFill>
                  <a:srgbClr val="990000"/>
                </a:solidFill>
                <a:effectLst>
                  <a:outerShdw blurRad="50800" dist="38100" dir="2700000" algn="tl" rotWithShape="0">
                    <a:prstClr val="black">
                      <a:alpha val="40000"/>
                    </a:prstClr>
                  </a:outerShdw>
                </a:effectLst>
                <a:latin typeface="Gill Sans Ultra Bold" pitchFamily="34" charset="0"/>
              </a:rPr>
              <a:t>LIGHT</a:t>
            </a:r>
            <a:endParaRPr lang="en-US" sz="3200" dirty="0">
              <a:solidFill>
                <a:srgbClr val="990000"/>
              </a:solidFill>
              <a:effectLst>
                <a:outerShdw blurRad="50800" dist="38100" dir="2700000" algn="tl" rotWithShape="0">
                  <a:prstClr val="black">
                    <a:alpha val="40000"/>
                  </a:prstClr>
                </a:outerShdw>
              </a:effectLst>
              <a:latin typeface="Gill Sans Ultra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172200" cy="1143000"/>
          </a:xfrm>
        </p:spPr>
        <p:txBody>
          <a:bodyPr/>
          <a:lstStyle/>
          <a:p>
            <a:r>
              <a:rPr lang="en-US" dirty="0" smtClean="0"/>
              <a:t>The need for light is obvious..</a:t>
            </a:r>
            <a:endParaRPr lang="en-US" dirty="0"/>
          </a:p>
        </p:txBody>
      </p:sp>
      <p:pic>
        <p:nvPicPr>
          <p:cNvPr id="5" name="Picture 4" descr="light switch.jpg"/>
          <p:cNvPicPr>
            <a:picLocks noChangeAspect="1"/>
          </p:cNvPicPr>
          <p:nvPr/>
        </p:nvPicPr>
        <p:blipFill>
          <a:blip r:embed="rId2" cstate="print">
            <a:lum contrast="10000"/>
          </a:blip>
          <a:stretch>
            <a:fillRect/>
          </a:stretch>
        </p:blipFill>
        <p:spPr>
          <a:xfrm>
            <a:off x="-1" y="1676400"/>
            <a:ext cx="9173121" cy="4495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1143000"/>
          </a:xfrm>
        </p:spPr>
        <p:txBody>
          <a:bodyPr/>
          <a:lstStyle/>
          <a:p>
            <a:r>
              <a:rPr lang="en-US" dirty="0" smtClean="0"/>
              <a:t>Salt had a variety of uses..</a:t>
            </a:r>
            <a:endParaRPr lang="en-US" dirty="0"/>
          </a:p>
        </p:txBody>
      </p:sp>
      <p:pic>
        <p:nvPicPr>
          <p:cNvPr id="4" name="Picture 3" descr="chef-cooking-hp.jpg"/>
          <p:cNvPicPr>
            <a:picLocks noChangeAspect="1"/>
          </p:cNvPicPr>
          <p:nvPr/>
        </p:nvPicPr>
        <p:blipFill>
          <a:blip r:embed="rId2" cstate="print">
            <a:lum bright="-10000" contrast="10000"/>
          </a:blip>
          <a:stretch>
            <a:fillRect/>
          </a:stretch>
        </p:blipFill>
        <p:spPr>
          <a:xfrm>
            <a:off x="0" y="1600200"/>
            <a:ext cx="9144000" cy="4572000"/>
          </a:xfrm>
          <a:prstGeom prst="rect">
            <a:avLst/>
          </a:prstGeom>
        </p:spPr>
      </p:pic>
      <p:sp>
        <p:nvSpPr>
          <p:cNvPr id="5" name="Subtitle 6"/>
          <p:cNvSpPr txBox="1">
            <a:spLocks/>
          </p:cNvSpPr>
          <p:nvPr/>
        </p:nvSpPr>
        <p:spPr>
          <a:xfrm>
            <a:off x="533400" y="5943600"/>
            <a:ext cx="7772400" cy="762000"/>
          </a:xfrm>
          <a:prstGeom prst="rect">
            <a:avLst/>
          </a:prstGeom>
          <a:solidFill>
            <a:schemeClr val="tx1">
              <a:alpha val="6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0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Essential to human diet as a seasoning</a:t>
            </a:r>
            <a:r>
              <a:rPr kumimoji="0" lang="en-US" sz="30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a:t>
            </a:r>
            <a:endParaRPr kumimoji="0" lang="en-US" sz="3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1143000"/>
          </a:xfrm>
        </p:spPr>
        <p:txBody>
          <a:bodyPr/>
          <a:lstStyle/>
          <a:p>
            <a:r>
              <a:rPr lang="en-US" dirty="0" smtClean="0"/>
              <a:t>Salt had a variety of uses..</a:t>
            </a:r>
            <a:endParaRPr lang="en-US" dirty="0"/>
          </a:p>
        </p:txBody>
      </p:sp>
      <p:pic>
        <p:nvPicPr>
          <p:cNvPr id="4" name="Picture 3" descr="chef-cooking-hp.jpg"/>
          <p:cNvPicPr>
            <a:picLocks noChangeAspect="1"/>
          </p:cNvPicPr>
          <p:nvPr/>
        </p:nvPicPr>
        <p:blipFill>
          <a:blip r:embed="rId2" cstate="print">
            <a:lum bright="-10000" contrast="10000"/>
          </a:blip>
          <a:stretch>
            <a:fillRect/>
          </a:stretch>
        </p:blipFill>
        <p:spPr>
          <a:xfrm>
            <a:off x="0" y="1600200"/>
            <a:ext cx="9144000" cy="4572000"/>
          </a:xfrm>
          <a:prstGeom prst="rect">
            <a:avLst/>
          </a:prstGeom>
        </p:spPr>
      </p:pic>
      <p:pic>
        <p:nvPicPr>
          <p:cNvPr id="6" name="Picture 5" descr="salting-a-leg-of-pork.jpg"/>
          <p:cNvPicPr>
            <a:picLocks noChangeAspect="1"/>
          </p:cNvPicPr>
          <p:nvPr/>
        </p:nvPicPr>
        <p:blipFill>
          <a:blip r:embed="rId3" cstate="print"/>
          <a:stretch>
            <a:fillRect/>
          </a:stretch>
        </p:blipFill>
        <p:spPr>
          <a:xfrm>
            <a:off x="0" y="1600200"/>
            <a:ext cx="9144000" cy="4572000"/>
          </a:xfrm>
          <a:prstGeom prst="rect">
            <a:avLst/>
          </a:prstGeom>
        </p:spPr>
      </p:pic>
      <p:sp>
        <p:nvSpPr>
          <p:cNvPr id="5" name="Subtitle 6"/>
          <p:cNvSpPr txBox="1">
            <a:spLocks/>
          </p:cNvSpPr>
          <p:nvPr/>
        </p:nvSpPr>
        <p:spPr>
          <a:xfrm>
            <a:off x="533400" y="5943600"/>
            <a:ext cx="7772400" cy="762000"/>
          </a:xfrm>
          <a:prstGeom prst="rect">
            <a:avLst/>
          </a:prstGeom>
          <a:solidFill>
            <a:schemeClr val="tx1">
              <a:alpha val="6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000" noProof="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Preservative to keep meat wholesome</a:t>
            </a:r>
            <a:r>
              <a:rPr kumimoji="0" lang="en-US" sz="30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a:t>
            </a:r>
            <a:endParaRPr kumimoji="0" lang="en-US" sz="3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church and the world are distinct..</a:t>
            </a:r>
            <a:endParaRPr lang="en-US" dirty="0"/>
          </a:p>
        </p:txBody>
      </p:sp>
      <p:pic>
        <p:nvPicPr>
          <p:cNvPr id="5" name="Picture 4" descr="NIMA-globe.jpg"/>
          <p:cNvPicPr>
            <a:picLocks noChangeAspect="1"/>
          </p:cNvPicPr>
          <p:nvPr/>
        </p:nvPicPr>
        <p:blipFill>
          <a:blip r:embed="rId2" cstate="print">
            <a:lum bright="-20000" contrast="10000"/>
          </a:blip>
          <a:srcRect b="11538"/>
          <a:stretch>
            <a:fillRect/>
          </a:stretch>
        </p:blipFill>
        <p:spPr>
          <a:xfrm>
            <a:off x="2743200" y="1600200"/>
            <a:ext cx="6400800" cy="4572000"/>
          </a:xfrm>
          <a:prstGeom prst="rect">
            <a:avLst/>
          </a:prstGeom>
        </p:spPr>
      </p:pic>
      <p:pic>
        <p:nvPicPr>
          <p:cNvPr id="6" name="Picture 5" descr="lighthouse.jpg"/>
          <p:cNvPicPr>
            <a:picLocks noChangeAspect="1"/>
          </p:cNvPicPr>
          <p:nvPr/>
        </p:nvPicPr>
        <p:blipFill>
          <a:blip r:embed="rId3" cstate="print">
            <a:lum bright="-10000" contrast="10000"/>
          </a:blip>
          <a:stretch>
            <a:fillRect/>
          </a:stretch>
        </p:blipFill>
        <p:spPr>
          <a:xfrm>
            <a:off x="0" y="1600200"/>
            <a:ext cx="2754216" cy="4648200"/>
          </a:xfrm>
          <a:prstGeom prst="rect">
            <a:avLst/>
          </a:prstGeom>
        </p:spPr>
      </p:pic>
      <p:sp>
        <p:nvSpPr>
          <p:cNvPr id="7" name="Subtitle 6"/>
          <p:cNvSpPr txBox="1">
            <a:spLocks/>
          </p:cNvSpPr>
          <p:nvPr/>
        </p:nvSpPr>
        <p:spPr>
          <a:xfrm>
            <a:off x="304800" y="5867400"/>
            <a:ext cx="8839200" cy="762000"/>
          </a:xfrm>
          <a:prstGeom prst="rect">
            <a:avLst/>
          </a:prstGeom>
          <a:solidFill>
            <a:schemeClr val="tx1">
              <a:alpha val="6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000" noProof="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You are the earth’s salt</a:t>
            </a:r>
            <a:r>
              <a:rPr kumimoji="0" lang="en-US" sz="30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..You are the world’s light</a:t>
            </a:r>
            <a:endParaRPr kumimoji="0" lang="en-US" sz="3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Salt of the Earth..</a:t>
            </a:r>
            <a:endParaRPr lang="en-US" dirty="0"/>
          </a:p>
        </p:txBody>
      </p:sp>
      <p:sp>
        <p:nvSpPr>
          <p:cNvPr id="3" name="Content Placeholder 2"/>
          <p:cNvSpPr>
            <a:spLocks noGrp="1"/>
          </p:cNvSpPr>
          <p:nvPr>
            <p:ph idx="1"/>
          </p:nvPr>
        </p:nvSpPr>
        <p:spPr>
          <a:xfrm>
            <a:off x="381000" y="1752600"/>
            <a:ext cx="8229600" cy="1828800"/>
          </a:xfrm>
        </p:spPr>
        <p:txBody>
          <a:bodyPr/>
          <a:lstStyle/>
          <a:p>
            <a:pPr>
              <a:lnSpc>
                <a:spcPts val="3000"/>
              </a:lnSpc>
            </a:pPr>
            <a:r>
              <a:rPr lang="en-US" dirty="0" smtClean="0">
                <a:effectLst>
                  <a:outerShdw blurRad="50800" dist="38100" dir="2700000" algn="tl" rotWithShape="0">
                    <a:prstClr val="black">
                      <a:alpha val="40000"/>
                    </a:prstClr>
                  </a:outerShdw>
                </a:effectLst>
              </a:rPr>
              <a:t>13 "You are the salt of the earth; but if the salt loses its flavor, how shall it be seasoned? It is then good for nothing but to be thrown out and trampled underfoot by men.</a:t>
            </a:r>
            <a:endParaRPr lang="en-US" dirty="0">
              <a:effectLst>
                <a:outerShdw blurRad="50800" dist="38100" dir="2700000" algn="tl" rotWithShape="0">
                  <a:prstClr val="black">
                    <a:alpha val="40000"/>
                  </a:prstClr>
                </a:outerShdw>
              </a:effectLst>
            </a:endParaRPr>
          </a:p>
        </p:txBody>
      </p:sp>
      <p:sp>
        <p:nvSpPr>
          <p:cNvPr id="4" name="Content Placeholder 2"/>
          <p:cNvSpPr txBox="1">
            <a:spLocks/>
          </p:cNvSpPr>
          <p:nvPr/>
        </p:nvSpPr>
        <p:spPr>
          <a:xfrm>
            <a:off x="533400" y="3581400"/>
            <a:ext cx="8229600" cy="1828800"/>
          </a:xfrm>
          <a:prstGeom prst="rect">
            <a:avLst/>
          </a:prstGeom>
        </p:spPr>
        <p:txBody>
          <a:bodyPr vert="horz" lIns="91440" tIns="45720" rIns="91440" bIns="45720" rtlCol="0">
            <a:normAutofit/>
          </a:bodyPr>
          <a:lstStyle/>
          <a:p>
            <a:pPr marL="342900" indent="-342900">
              <a:lnSpc>
                <a:spcPts val="3000"/>
              </a:lnSpc>
              <a:spcBef>
                <a:spcPct val="20000"/>
              </a:spcBef>
            </a:pPr>
            <a:r>
              <a:rPr kumimoji="0" lang="en-US" sz="30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a:t>
            </a:r>
            <a:r>
              <a:rPr lang="en-US" sz="300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 The world decays like rotten meat ..</a:t>
            </a:r>
          </a:p>
          <a:p>
            <a:pPr marL="342900" lvl="0" indent="-342900">
              <a:lnSpc>
                <a:spcPts val="3000"/>
              </a:lnSpc>
              <a:spcBef>
                <a:spcPct val="20000"/>
              </a:spcBef>
              <a:defRPr/>
            </a:pPr>
            <a:r>
              <a:rPr lang="en-US" sz="300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	- The church can hinder its decay..</a:t>
            </a:r>
          </a:p>
          <a:p>
            <a:pPr marL="342900" lvl="0" indent="-342900">
              <a:lnSpc>
                <a:spcPts val="3000"/>
              </a:lnSpc>
              <a:spcBef>
                <a:spcPct val="20000"/>
              </a:spcBef>
              <a:defRPr/>
            </a:pPr>
            <a:r>
              <a:rPr lang="en-US" sz="300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	- The effectiveness of salt is conditional..</a:t>
            </a:r>
          </a:p>
          <a:p>
            <a:pPr marL="342900" indent="-342900">
              <a:lnSpc>
                <a:spcPts val="3000"/>
              </a:lnSpc>
              <a:spcBef>
                <a:spcPct val="20000"/>
              </a:spcBef>
            </a:pPr>
            <a:endParaRPr kumimoji="0" lang="en-US" sz="3000" b="0"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 the salt..</a:t>
            </a:r>
            <a:endParaRPr lang="en-US" dirty="0"/>
          </a:p>
        </p:txBody>
      </p:sp>
      <p:sp>
        <p:nvSpPr>
          <p:cNvPr id="5" name="Content Placeholder 4"/>
          <p:cNvSpPr>
            <a:spLocks noGrp="1"/>
          </p:cNvSpPr>
          <p:nvPr>
            <p:ph idx="1"/>
          </p:nvPr>
        </p:nvSpPr>
        <p:spPr>
          <a:xfrm>
            <a:off x="304800" y="1752600"/>
            <a:ext cx="8382000" cy="4343400"/>
          </a:xfrm>
        </p:spPr>
        <p:txBody>
          <a:bodyPr/>
          <a:lstStyle/>
          <a:p>
            <a:r>
              <a:rPr lang="en-US" dirty="0" smtClean="0">
                <a:effectLst>
                  <a:outerShdw blurRad="50800" dist="38100" dir="2700000" algn="tl" rotWithShape="0">
                    <a:prstClr val="black">
                      <a:alpha val="40000"/>
                    </a:prstClr>
                  </a:outerShdw>
                </a:effectLst>
              </a:rPr>
              <a:t>Mark 9:50 Salt is good, but if the salt loses its flavor, how will you season it? Have salt in yourselves, and have peace with one another."</a:t>
            </a:r>
          </a:p>
          <a:p>
            <a:r>
              <a:rPr lang="en-US" dirty="0" smtClean="0">
                <a:effectLst>
                  <a:outerShdw blurRad="50800" dist="38100" dir="2700000" algn="tl" rotWithShape="0">
                    <a:prstClr val="black">
                      <a:alpha val="40000"/>
                    </a:prstClr>
                  </a:outerShdw>
                </a:effectLst>
              </a:rPr>
              <a:t>Col 4:6 Let your speech always be with grace, seasoned with salt, that you may know how you ought to answer each one.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TotalTime>
  <Words>292</Words>
  <Application>Microsoft Office PowerPoint</Application>
  <PresentationFormat>On-screen Show (4:3)</PresentationFormat>
  <Paragraphs>35</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Why Your Life Matters</vt:lpstr>
      <vt:lpstr>Our influence for good?..</vt:lpstr>
      <vt:lpstr>Two Items in Every Home..</vt:lpstr>
      <vt:lpstr>The need for light is obvious..</vt:lpstr>
      <vt:lpstr>Salt had a variety of uses..</vt:lpstr>
      <vt:lpstr>Salt had a variety of uses..</vt:lpstr>
      <vt:lpstr>The church and the world are distinct..</vt:lpstr>
      <vt:lpstr>The Salt of the Earth..</vt:lpstr>
      <vt:lpstr>Be the salt..</vt:lpstr>
      <vt:lpstr>The light of the world..</vt:lpstr>
      <vt:lpstr>Accepting our responsibility..</vt:lpstr>
      <vt:lpstr>Why Your Life Matters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72</cp:revision>
  <dcterms:created xsi:type="dcterms:W3CDTF">2015-10-04T04:19:18Z</dcterms:created>
  <dcterms:modified xsi:type="dcterms:W3CDTF">2017-01-17T18:12:07Z</dcterms:modified>
</cp:coreProperties>
</file>