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82" autoAdjust="0"/>
    <p:restoredTop sz="94660"/>
  </p:normalViewPr>
  <p:slideViewPr>
    <p:cSldViewPr>
      <p:cViewPr>
        <p:scale>
          <a:sx n="80" d="100"/>
          <a:sy n="80" d="100"/>
        </p:scale>
        <p:origin x="-576" y="-5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13682-DD90-4EB4-B93F-B6A2BA114C50}" type="datetimeFigureOut">
              <a:rPr lang="en-US" smtClean="0"/>
              <a:pPr/>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7A80E-5FB8-4153-ADF1-7B0A3A7056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7A80E-5FB8-4153-ADF1-7B0A3A70569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rmAutofit/>
          </a:bodyPr>
          <a:lstStyle>
            <a:lvl1pPr>
              <a:defRPr sz="34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0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dark-red-wallpaper.jpg"/>
          <p:cNvPicPr>
            <a:picLocks noChangeAspect="1"/>
          </p:cNvPicPr>
          <p:nvPr userDrawn="1"/>
        </p:nvPicPr>
        <p:blipFill>
          <a:blip r:embed="rId10" cstate="print">
            <a:lum bright="-20000" contrast="10000"/>
          </a:blip>
          <a:stretch>
            <a:fillRect/>
          </a:stretch>
        </p:blipFill>
        <p:spPr>
          <a:xfrm>
            <a:off x="0" y="0"/>
            <a:ext cx="9144000" cy="6858000"/>
          </a:xfrm>
          <a:prstGeom prst="rect">
            <a:avLst/>
          </a:prstGeom>
        </p:spPr>
      </p:pic>
      <p:pic>
        <p:nvPicPr>
          <p:cNvPr id="8" name="Picture 7" descr="heavens-light.jpg"/>
          <p:cNvPicPr>
            <a:picLocks noChangeAspect="1"/>
          </p:cNvPicPr>
          <p:nvPr userDrawn="1"/>
        </p:nvPicPr>
        <p:blipFill>
          <a:blip r:embed="rId11" cstate="print">
            <a:lum bright="-15000" contrast="10000"/>
          </a:blip>
          <a:stretch>
            <a:fillRect/>
          </a:stretch>
        </p:blipFill>
        <p:spPr>
          <a:xfrm>
            <a:off x="0" y="0"/>
            <a:ext cx="9144000" cy="6858000"/>
          </a:xfrm>
          <a:prstGeom prst="rect">
            <a:avLst/>
          </a:prstGeom>
        </p:spPr>
      </p:pic>
      <p:sp>
        <p:nvSpPr>
          <p:cNvPr id="11" name="Rectangle 10"/>
          <p:cNvSpPr/>
          <p:nvPr userDrawn="1"/>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a:solidFill>
            <a:schemeClr val="tx1">
              <a:alpha val="45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191000"/>
          </a:xfrm>
          <a:prstGeom prst="rect">
            <a:avLst/>
          </a:prstGeom>
          <a:solidFill>
            <a:schemeClr val="tx1">
              <a:alpha val="4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pic>
        <p:nvPicPr>
          <p:cNvPr id="9" name="Picture 8" descr="heavens-light.jpg"/>
          <p:cNvPicPr>
            <a:picLocks noChangeAspect="1"/>
          </p:cNvPicPr>
          <p:nvPr/>
        </p:nvPicPr>
        <p:blipFill>
          <a:blip r:embed="rId4" cstate="print">
            <a:lum bright="-3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a:solidFill>
            <a:schemeClr val="tx1">
              <a:alpha val="35000"/>
            </a:schemeClr>
          </a:solidFill>
        </p:spPr>
        <p:txBody>
          <a:bodyPr>
            <a:normAutofit/>
          </a:bodyPr>
          <a:lstStyle/>
          <a:p>
            <a:r>
              <a:rPr lang="en-US" sz="4200" dirty="0" smtClean="0">
                <a:effectLst>
                  <a:outerShdw blurRad="50800" dist="38100" dir="2700000" algn="tl" rotWithShape="0">
                    <a:prstClr val="black">
                      <a:alpha val="40000"/>
                    </a:prstClr>
                  </a:outerShdw>
                </a:effectLst>
              </a:rPr>
              <a:t>Cain and Abel</a:t>
            </a:r>
            <a:endParaRPr lang="en-US" sz="4200" dirty="0">
              <a:effectLst>
                <a:outerShdw blurRad="50800" dist="38100" dir="2700000" algn="tl" rotWithShape="0">
                  <a:prstClr val="black">
                    <a:alpha val="40000"/>
                  </a:prstClr>
                </a:outerShdw>
              </a:effectLst>
            </a:endParaRPr>
          </a:p>
        </p:txBody>
      </p:sp>
      <p:sp>
        <p:nvSpPr>
          <p:cNvPr id="7" name="Subtitle 6"/>
          <p:cNvSpPr>
            <a:spLocks noGrp="1"/>
          </p:cNvSpPr>
          <p:nvPr>
            <p:ph type="subTitle" idx="1"/>
          </p:nvPr>
        </p:nvSpPr>
        <p:spPr>
          <a:xfrm>
            <a:off x="1447800" y="5791200"/>
            <a:ext cx="6400800" cy="762000"/>
          </a:xfrm>
          <a:solidFill>
            <a:schemeClr val="tx1">
              <a:alpha val="35000"/>
            </a:schemeClr>
          </a:solidFill>
        </p:spPr>
        <p:txBody>
          <a:bodyPr/>
          <a:lstStyle/>
          <a:p>
            <a:r>
              <a:rPr lang="en-US" dirty="0" smtClean="0">
                <a:effectLst>
                  <a:outerShdw blurRad="50800" dist="38100" dir="2700000" algn="tl" rotWithShape="0">
                    <a:prstClr val="black">
                      <a:alpha val="40000"/>
                    </a:prstClr>
                  </a:outerShdw>
                </a:effectLst>
              </a:rPr>
              <a:t>Genesis 4:1-10</a:t>
            </a: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867400" cy="1143000"/>
          </a:xfrm>
        </p:spPr>
        <p:txBody>
          <a:bodyPr/>
          <a:lstStyle/>
          <a:p>
            <a:r>
              <a:rPr lang="en-US" dirty="0" smtClean="0">
                <a:effectLst>
                  <a:outerShdw blurRad="50800" dist="38100" dir="2700000" algn="tl" rotWithShape="0">
                    <a:prstClr val="black">
                      <a:alpha val="40000"/>
                    </a:prstClr>
                  </a:outerShdw>
                </a:effectLst>
              </a:rPr>
              <a:t>The response of Cain..</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648200"/>
          </a:xfrm>
        </p:spPr>
        <p:txBody>
          <a:bodyPr>
            <a:normAutofit/>
          </a:bodyPr>
          <a:lstStyle/>
          <a:p>
            <a:pPr>
              <a:lnSpc>
                <a:spcPts val="3000"/>
              </a:lnSpc>
            </a:pPr>
            <a:r>
              <a:rPr lang="en-US" dirty="0" smtClean="0"/>
              <a:t>8 Now Cain talked with Abel his brother; and it came to pass, when they were in the field, that Cain rose up against Abel his brother and killed him.</a:t>
            </a:r>
          </a:p>
          <a:p>
            <a:pPr>
              <a:lnSpc>
                <a:spcPts val="3000"/>
              </a:lnSpc>
            </a:pPr>
            <a:r>
              <a:rPr lang="en-US" dirty="0" smtClean="0"/>
              <a:t>Eph 4:26-27 "Be angry, and do not sin": do not let the sun go down on your wrath, 27 nor give place to the devil. </a:t>
            </a:r>
          </a:p>
          <a:p>
            <a:pPr>
              <a:lnSpc>
                <a:spcPts val="3000"/>
              </a:lnSpc>
              <a:buNone/>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867400" cy="1143000"/>
          </a:xfrm>
        </p:spPr>
        <p:txBody>
          <a:bodyPr/>
          <a:lstStyle/>
          <a:p>
            <a:r>
              <a:rPr lang="en-US" dirty="0" smtClean="0">
                <a:effectLst>
                  <a:outerShdw blurRad="50800" dist="38100" dir="2700000" algn="tl" rotWithShape="0">
                    <a:prstClr val="black">
                      <a:alpha val="40000"/>
                    </a:prstClr>
                  </a:outerShdw>
                </a:effectLst>
              </a:rPr>
              <a:t>The pursuit of God (4:9-16)</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648200"/>
          </a:xfrm>
        </p:spPr>
        <p:txBody>
          <a:bodyPr>
            <a:normAutofit/>
          </a:bodyPr>
          <a:lstStyle/>
          <a:p>
            <a:pPr>
              <a:lnSpc>
                <a:spcPts val="3000"/>
              </a:lnSpc>
            </a:pPr>
            <a:r>
              <a:rPr lang="en-US" dirty="0" smtClean="0"/>
              <a:t>9 Then the Lord said to Cain, "Where is Abel your brother?" He said, "I do not know. Am I my brother's keeper?" 10 And He said, "What have you done? The voice of your brother's blood cries out to Me from the ground. </a:t>
            </a:r>
          </a:p>
          <a:p>
            <a:pPr>
              <a:lnSpc>
                <a:spcPts val="3000"/>
              </a:lnSpc>
            </a:pPr>
            <a:r>
              <a:rPr lang="en-US" dirty="0" smtClean="0"/>
              <a:t> </a:t>
            </a:r>
          </a:p>
          <a:p>
            <a:pPr>
              <a:lnSpc>
                <a:spcPts val="3000"/>
              </a:lnSpc>
              <a:buNone/>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rk-red-wallpaper.jpg"/>
          <p:cNvPicPr>
            <a:picLocks noChangeAspect="1"/>
          </p:cNvPicPr>
          <p:nvPr/>
        </p:nvPicPr>
        <p:blipFill>
          <a:blip r:embed="rId3" cstate="print">
            <a:lum bright="-18000" contrast="10000"/>
          </a:blip>
          <a:stretch>
            <a:fillRect/>
          </a:stretch>
        </p:blipFill>
        <p:spPr>
          <a:xfrm>
            <a:off x="0" y="0"/>
            <a:ext cx="9144000" cy="6858000"/>
          </a:xfrm>
          <a:prstGeom prst="rect">
            <a:avLst/>
          </a:prstGeom>
        </p:spPr>
      </p:pic>
      <p:pic>
        <p:nvPicPr>
          <p:cNvPr id="9" name="Picture 8" descr="heavens-light.jpg"/>
          <p:cNvPicPr>
            <a:picLocks noChangeAspect="1"/>
          </p:cNvPicPr>
          <p:nvPr/>
        </p:nvPicPr>
        <p:blipFill>
          <a:blip r:embed="rId4" cstate="print">
            <a:lum bright="-3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a:solidFill>
            <a:schemeClr val="tx1">
              <a:alpha val="35000"/>
            </a:schemeClr>
          </a:solidFill>
        </p:spPr>
        <p:txBody>
          <a:bodyPr>
            <a:normAutofit/>
          </a:bodyPr>
          <a:lstStyle/>
          <a:p>
            <a:r>
              <a:rPr lang="en-US" sz="4200" dirty="0" smtClean="0">
                <a:effectLst>
                  <a:outerShdw blurRad="50800" dist="38100" dir="2700000" algn="tl" rotWithShape="0">
                    <a:prstClr val="black">
                      <a:alpha val="40000"/>
                    </a:prstClr>
                  </a:outerShdw>
                </a:effectLst>
              </a:rPr>
              <a:t>Cain and Abel</a:t>
            </a:r>
            <a:endParaRPr lang="en-US" sz="4200" dirty="0">
              <a:effectLst>
                <a:outerShdw blurRad="50800" dist="38100" dir="2700000" algn="tl" rotWithShape="0">
                  <a:prstClr val="black">
                    <a:alpha val="40000"/>
                  </a:prstClr>
                </a:outerShdw>
              </a:effectLst>
            </a:endParaRPr>
          </a:p>
        </p:txBody>
      </p:sp>
      <p:sp>
        <p:nvSpPr>
          <p:cNvPr id="7" name="Subtitle 6"/>
          <p:cNvSpPr>
            <a:spLocks noGrp="1"/>
          </p:cNvSpPr>
          <p:nvPr>
            <p:ph type="subTitle" idx="1"/>
          </p:nvPr>
        </p:nvSpPr>
        <p:spPr>
          <a:xfrm>
            <a:off x="1447800" y="5791200"/>
            <a:ext cx="6400800" cy="762000"/>
          </a:xfrm>
          <a:solidFill>
            <a:schemeClr val="tx1">
              <a:alpha val="35000"/>
            </a:schemeClr>
          </a:solidFill>
        </p:spPr>
        <p:txBody>
          <a:bodyPr/>
          <a:lstStyle/>
          <a:p>
            <a:r>
              <a:rPr lang="en-US" dirty="0" smtClean="0">
                <a:effectLst>
                  <a:outerShdw blurRad="50800" dist="38100" dir="2700000" algn="tl" rotWithShape="0">
                    <a:prstClr val="black">
                      <a:alpha val="40000"/>
                    </a:prstClr>
                  </a:outerShdw>
                </a:effectLst>
              </a:rPr>
              <a:t>Genesis 4:1-10</a:t>
            </a: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Book of beginnings..</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304800" y="1828800"/>
            <a:ext cx="8686800" cy="4267200"/>
          </a:xfrm>
        </p:spPr>
        <p:txBody>
          <a:bodyPr/>
          <a:lstStyle/>
          <a:p>
            <a:pPr>
              <a:lnSpc>
                <a:spcPts val="2800"/>
              </a:lnSpc>
            </a:pPr>
            <a:r>
              <a:rPr lang="en-US" dirty="0" smtClean="0">
                <a:solidFill>
                  <a:srgbClr val="FFC000"/>
                </a:solidFill>
                <a:effectLst>
                  <a:outerShdw blurRad="50800" dist="38100" dir="2700000" algn="tl" rotWithShape="0">
                    <a:prstClr val="black">
                      <a:alpha val="40000"/>
                    </a:prstClr>
                  </a:outerShdw>
                </a:effectLst>
              </a:rPr>
              <a:t>Gen 3:9-13 </a:t>
            </a:r>
            <a:r>
              <a:rPr lang="en-US" dirty="0" smtClean="0">
                <a:effectLst>
                  <a:outerShdw blurRad="50800" dist="38100" dir="2700000" algn="tl" rotWithShape="0">
                    <a:prstClr val="black">
                      <a:alpha val="40000"/>
                    </a:prstClr>
                  </a:outerShdw>
                </a:effectLst>
              </a:rPr>
              <a:t>Then the Lord God called to Adam and said to him, "Where are you?" 13 </a:t>
            </a:r>
            <a:r>
              <a:rPr lang="en-US" dirty="0" smtClean="0"/>
              <a:t>And the Lord God said to the woman, "What is this you have done?“..</a:t>
            </a:r>
          </a:p>
          <a:p>
            <a:pPr>
              <a:lnSpc>
                <a:spcPts val="2800"/>
              </a:lnSpc>
            </a:pPr>
            <a:r>
              <a:rPr lang="en-US" dirty="0" smtClean="0">
                <a:solidFill>
                  <a:srgbClr val="FFC000"/>
                </a:solidFill>
                <a:effectLst>
                  <a:outerShdw blurRad="50800" dist="38100" dir="2700000" algn="tl" rotWithShape="0">
                    <a:prstClr val="black">
                      <a:alpha val="40000"/>
                    </a:prstClr>
                  </a:outerShdw>
                </a:effectLst>
              </a:rPr>
              <a:t>Num 32:23 </a:t>
            </a:r>
            <a:r>
              <a:rPr lang="en-US" dirty="0" smtClean="0">
                <a:effectLst>
                  <a:outerShdw blurRad="50800" dist="38100" dir="2700000" algn="tl" rotWithShape="0">
                    <a:prstClr val="black">
                      <a:alpha val="40000"/>
                    </a:prstClr>
                  </a:outerShdw>
                </a:effectLst>
              </a:rPr>
              <a:t>be sure your sin will find you out.</a:t>
            </a:r>
          </a:p>
          <a:p>
            <a:pPr>
              <a:lnSpc>
                <a:spcPts val="2800"/>
              </a:lnSpc>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ulkjpg.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pic>
        <p:nvPicPr>
          <p:cNvPr id="3" name="Picture 2" descr="bixby-ferrigno.jpg"/>
          <p:cNvPicPr>
            <a:picLocks noChangeAspect="1"/>
          </p:cNvPicPr>
          <p:nvPr/>
        </p:nvPicPr>
        <p:blipFill>
          <a:blip r:embed="rId3" cstate="print"/>
          <a:stretch>
            <a:fillRect/>
          </a:stretch>
        </p:blipFill>
        <p:spPr>
          <a:xfrm>
            <a:off x="6858000" y="4114800"/>
            <a:ext cx="1864614" cy="2475151"/>
          </a:xfrm>
          <a:prstGeom prst="rect">
            <a:avLst/>
          </a:prstGeom>
        </p:spPr>
      </p:pic>
      <p:sp>
        <p:nvSpPr>
          <p:cNvPr id="4" name="Title 3"/>
          <p:cNvSpPr>
            <a:spLocks noGrp="1"/>
          </p:cNvSpPr>
          <p:nvPr>
            <p:ph type="title"/>
          </p:nvPr>
        </p:nvSpPr>
        <p:spPr>
          <a:solidFill>
            <a:schemeClr val="tx1">
              <a:alpha val="60000"/>
            </a:schemeClr>
          </a:solidFill>
        </p:spPr>
        <p:txBody>
          <a:bodyPr/>
          <a:lstStyle/>
          <a:p>
            <a:r>
              <a:rPr lang="en-US" dirty="0" smtClean="0"/>
              <a:t>The Incredible Hulk..</a:t>
            </a:r>
            <a:endParaRPr lang="en-US" dirty="0"/>
          </a:p>
        </p:txBody>
      </p:sp>
      <p:sp>
        <p:nvSpPr>
          <p:cNvPr id="6" name="Subtitle 6"/>
          <p:cNvSpPr txBox="1">
            <a:spLocks/>
          </p:cNvSpPr>
          <p:nvPr/>
        </p:nvSpPr>
        <p:spPr>
          <a:xfrm>
            <a:off x="685800" y="5257800"/>
            <a:ext cx="7924800" cy="1295400"/>
          </a:xfrm>
          <a:prstGeom prst="rect">
            <a:avLst/>
          </a:prstGeom>
          <a:solidFill>
            <a:schemeClr val="tx1">
              <a:alpha val="35000"/>
            </a:schemeClr>
          </a:solidFill>
        </p:spPr>
        <p:txBody>
          <a:bodyPr vert="horz" lIns="91440" tIns="45720" rIns="91440" bIns="45720" rtlCol="0" anchor="ctr">
            <a:normAutofit/>
          </a:bodyPr>
          <a:lstStyle/>
          <a:p>
            <a:pPr marL="342900" marR="0" lvl="0" indent="-342900" algn="ctr" defTabSz="914400" rtl="0" eaLnBrk="1" fontAlgn="auto" latinLnBrk="0" hangingPunct="1">
              <a:lnSpc>
                <a:spcPts val="3000"/>
              </a:lnSpc>
              <a:spcAft>
                <a:spcPts val="0"/>
              </a:spcAft>
              <a:buClrTx/>
              <a:buSzTx/>
              <a:tabLst/>
              <a:defRPr/>
            </a:pPr>
            <a:r>
              <a:rPr kumimoji="0" lang="en-US" sz="32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If you don’t deal with your temper</a:t>
            </a:r>
            <a:r>
              <a:rPr lang="en-US" sz="32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 </a:t>
            </a:r>
          </a:p>
          <a:p>
            <a:pPr marL="342900" marR="0" lvl="0" indent="-342900" algn="ctr" defTabSz="914400" rtl="0" eaLnBrk="1" fontAlgn="auto" latinLnBrk="0" hangingPunct="1">
              <a:lnSpc>
                <a:spcPts val="3000"/>
              </a:lnSpc>
              <a:spcAft>
                <a:spcPts val="0"/>
              </a:spcAft>
              <a:buClrTx/>
              <a:buSzTx/>
              <a:tabLst/>
              <a:defRPr/>
            </a:pPr>
            <a:r>
              <a:rPr lang="en-US" sz="32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it will turn you into a monster</a:t>
            </a:r>
            <a:endParaRPr kumimoji="0" lang="en-US" sz="32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Birth of two sons (4:1-2)</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lstStyle/>
          <a:p>
            <a:pPr>
              <a:lnSpc>
                <a:spcPts val="3000"/>
              </a:lnSpc>
            </a:pPr>
            <a:r>
              <a:rPr lang="en-US" dirty="0" smtClean="0">
                <a:effectLst>
                  <a:outerShdw blurRad="50800" dist="38100" dir="2700000" algn="tl" rotWithShape="0">
                    <a:prstClr val="black">
                      <a:alpha val="40000"/>
                    </a:prstClr>
                  </a:outerShdw>
                </a:effectLst>
              </a:rPr>
              <a:t>1 Now Adam knew Eve his wife, and she conceived and bore Cain, and said, "I have acquired a man from the Lord." 2 Then she bore again, this time his brother Abel…</a:t>
            </a: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562600" cy="1143000"/>
          </a:xfrm>
        </p:spPr>
        <p:txBody>
          <a:bodyPr/>
          <a:lstStyle/>
          <a:p>
            <a:r>
              <a:rPr lang="en-US" dirty="0" smtClean="0">
                <a:effectLst>
                  <a:outerShdw blurRad="50800" dist="38100" dir="2700000" algn="tl" rotWithShape="0">
                    <a:prstClr val="black">
                      <a:alpha val="40000"/>
                    </a:prstClr>
                  </a:outerShdw>
                </a:effectLst>
              </a:rPr>
              <a:t>Worship of two brothers (4:2-5)</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191000"/>
          </a:xfrm>
        </p:spPr>
        <p:txBody>
          <a:bodyPr>
            <a:normAutofit/>
          </a:bodyPr>
          <a:lstStyle/>
          <a:p>
            <a:pPr>
              <a:lnSpc>
                <a:spcPts val="3000"/>
              </a:lnSpc>
            </a:pPr>
            <a:r>
              <a:rPr lang="en-US" dirty="0" smtClean="0"/>
              <a:t>Now Abel was a keeper of sheep, but Cain was a tiller of the ground. 3 And in the process of time it came to pass that Cain brought an offering of the fruit of the ground to the Lord. 4 Abel also brought of the firstborn of his flock and of their fat. And the Lord respected Abel and his offering, 5 but He did not respect Cain and his offering.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562600" cy="1143000"/>
          </a:xfrm>
        </p:spPr>
        <p:txBody>
          <a:bodyPr/>
          <a:lstStyle/>
          <a:p>
            <a:r>
              <a:rPr lang="en-US" dirty="0" smtClean="0">
                <a:effectLst>
                  <a:outerShdw blurRad="50800" dist="38100" dir="2700000" algn="tl" rotWithShape="0">
                    <a:prstClr val="black">
                      <a:alpha val="40000"/>
                    </a:prstClr>
                  </a:outerShdw>
                </a:effectLst>
              </a:rPr>
              <a:t>Worship of two brothers (4:2-5)</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648200"/>
          </a:xfrm>
        </p:spPr>
        <p:txBody>
          <a:bodyPr>
            <a:normAutofit/>
          </a:bodyPr>
          <a:lstStyle/>
          <a:p>
            <a:pPr>
              <a:lnSpc>
                <a:spcPts val="3000"/>
              </a:lnSpc>
              <a:spcBef>
                <a:spcPts val="600"/>
              </a:spcBef>
            </a:pPr>
            <a:r>
              <a:rPr lang="en-US" dirty="0" smtClean="0">
                <a:solidFill>
                  <a:srgbClr val="FFC000"/>
                </a:solidFill>
                <a:effectLst>
                  <a:outerShdw blurRad="50800" dist="38100" dir="2700000" algn="tl" rotWithShape="0">
                    <a:prstClr val="black">
                      <a:alpha val="40000"/>
                    </a:prstClr>
                  </a:outerShdw>
                </a:effectLst>
              </a:rPr>
              <a:t>Hebrews 11:4</a:t>
            </a:r>
            <a:r>
              <a:rPr lang="en-US" b="1" dirty="0" smtClean="0">
                <a:solidFill>
                  <a:srgbClr val="FFC000"/>
                </a:solidFill>
                <a:effectLst>
                  <a:outerShdw blurRad="50800" dist="38100" dir="2700000" algn="tl" rotWithShape="0">
                    <a:prstClr val="black">
                      <a:alpha val="40000"/>
                    </a:prstClr>
                  </a:outerShdw>
                </a:effectLst>
              </a:rPr>
              <a:t> </a:t>
            </a:r>
            <a:r>
              <a:rPr lang="en-US" dirty="0" smtClean="0">
                <a:effectLst>
                  <a:outerShdw blurRad="50800" dist="38100" dir="2700000" algn="tl" rotWithShape="0">
                    <a:prstClr val="black">
                      <a:alpha val="40000"/>
                    </a:prstClr>
                  </a:outerShdw>
                </a:effectLst>
              </a:rPr>
              <a:t>By faith Abel offered to God a more excellent sacrifice than Cain, through which he obtained witness that he was righteous, God testifying of his gifts; and through it he being dead still speaks.</a:t>
            </a:r>
          </a:p>
          <a:p>
            <a:pPr>
              <a:lnSpc>
                <a:spcPts val="3000"/>
              </a:lnSpc>
              <a:spcBef>
                <a:spcPts val="600"/>
              </a:spcBef>
            </a:pPr>
            <a:r>
              <a:rPr lang="en-US" dirty="0" smtClean="0">
                <a:solidFill>
                  <a:srgbClr val="FFC000"/>
                </a:solidFill>
              </a:rPr>
              <a:t>Matt 15:8-9 </a:t>
            </a:r>
            <a:r>
              <a:rPr lang="en-US" dirty="0" smtClean="0"/>
              <a:t>'These people draw near to Me with their mouth, And honor Me with their lips, But their heart is far from Me. 9 And in vain they worship Me, Teaching as doctrines the commandments of men.' " </a:t>
            </a:r>
          </a:p>
          <a:p>
            <a:pPr>
              <a:lnSpc>
                <a:spcPts val="3000"/>
              </a:lnSpc>
              <a:spcBef>
                <a:spcPts val="600"/>
              </a:spcBef>
            </a:pPr>
            <a:endParaRPr lang="en-US" dirty="0" smtClean="0">
              <a:effectLst>
                <a:outerShdw blurRad="50800" dist="38100" dir="2700000" algn="tl" rotWithShape="0">
                  <a:prstClr val="black">
                    <a:alpha val="40000"/>
                  </a:prstClr>
                </a:outerShdw>
              </a:effectLst>
            </a:endParaRPr>
          </a:p>
          <a:p>
            <a:pPr>
              <a:lnSpc>
                <a:spcPts val="3000"/>
              </a:lnSpc>
              <a:spcBef>
                <a:spcPts val="600"/>
              </a:spcBef>
              <a:buNone/>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562600" cy="1143000"/>
          </a:xfrm>
        </p:spPr>
        <p:txBody>
          <a:bodyPr/>
          <a:lstStyle/>
          <a:p>
            <a:r>
              <a:rPr lang="en-US" dirty="0" smtClean="0">
                <a:effectLst>
                  <a:outerShdw blurRad="50800" dist="38100" dir="2700000" algn="tl" rotWithShape="0">
                    <a:prstClr val="black">
                      <a:alpha val="40000"/>
                    </a:prstClr>
                  </a:outerShdw>
                </a:effectLst>
              </a:rPr>
              <a:t>Worship of two brothers (4:2-5)</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648200"/>
          </a:xfrm>
        </p:spPr>
        <p:txBody>
          <a:bodyPr>
            <a:normAutofit/>
          </a:bodyPr>
          <a:lstStyle/>
          <a:p>
            <a:pPr>
              <a:lnSpc>
                <a:spcPts val="3000"/>
              </a:lnSpc>
              <a:spcBef>
                <a:spcPts val="600"/>
              </a:spcBef>
            </a:pPr>
            <a:r>
              <a:rPr lang="en-US" dirty="0" smtClean="0">
                <a:solidFill>
                  <a:srgbClr val="FFC000"/>
                </a:solidFill>
                <a:effectLst>
                  <a:outerShdw blurRad="50800" dist="38100" dir="2700000" algn="tl" rotWithShape="0">
                    <a:prstClr val="black">
                      <a:alpha val="40000"/>
                    </a:prstClr>
                  </a:outerShdw>
                </a:effectLst>
              </a:rPr>
              <a:t>1 John 3:11-12</a:t>
            </a:r>
            <a:r>
              <a:rPr lang="en-US" b="1" dirty="0" smtClean="0">
                <a:effectLst>
                  <a:outerShdw blurRad="50800" dist="38100" dir="2700000" algn="tl" rotWithShape="0">
                    <a:prstClr val="black">
                      <a:alpha val="40000"/>
                    </a:prstClr>
                  </a:outerShdw>
                </a:effectLst>
              </a:rPr>
              <a:t> </a:t>
            </a:r>
            <a:r>
              <a:rPr lang="en-US" dirty="0" smtClean="0">
                <a:effectLst>
                  <a:outerShdw blurRad="50800" dist="38100" dir="2700000" algn="tl" rotWithShape="0">
                    <a:prstClr val="black">
                      <a:alpha val="40000"/>
                    </a:prstClr>
                  </a:outerShdw>
                </a:effectLst>
              </a:rPr>
              <a:t>For this is the message that you heard from the beginning, that we should love one another, 12 not as Cain who was of the wicked one and murdered his brother. And why did he murder him? Because his works were evil and his brother's righteous.</a:t>
            </a:r>
          </a:p>
          <a:p>
            <a:pPr>
              <a:lnSpc>
                <a:spcPts val="3000"/>
              </a:lnSpc>
              <a:spcBef>
                <a:spcPts val="600"/>
              </a:spcBef>
            </a:pPr>
            <a:r>
              <a:rPr lang="en-US" dirty="0" smtClean="0">
                <a:solidFill>
                  <a:srgbClr val="FFC000"/>
                </a:solidFill>
                <a:effectLst>
                  <a:outerShdw blurRad="50800" dist="38100" dir="2700000" algn="tl" rotWithShape="0">
                    <a:prstClr val="black">
                      <a:alpha val="40000"/>
                    </a:prstClr>
                  </a:outerShdw>
                </a:effectLst>
              </a:rPr>
              <a:t>Jude 11</a:t>
            </a:r>
            <a:r>
              <a:rPr lang="en-US" b="1" dirty="0" smtClean="0">
                <a:solidFill>
                  <a:srgbClr val="FFC000"/>
                </a:solidFill>
              </a:rPr>
              <a:t> </a:t>
            </a:r>
            <a:r>
              <a:rPr lang="en-US" dirty="0" smtClean="0"/>
              <a:t>Woe to them! For they have gone in the way of Cain, have run greedily in the error of Balaam for profit, and perished in the rebellion of </a:t>
            </a:r>
            <a:r>
              <a:rPr lang="en-US" dirty="0" err="1" smtClean="0"/>
              <a:t>Korah</a:t>
            </a:r>
            <a:r>
              <a:rPr lang="en-US" dirty="0" smtClean="0"/>
              <a:t>.</a:t>
            </a:r>
            <a:endParaRPr lang="en-US" dirty="0" smtClean="0">
              <a:effectLst>
                <a:outerShdw blurRad="50800" dist="38100" dir="2700000" algn="tl" rotWithShape="0">
                  <a:prstClr val="black">
                    <a:alpha val="40000"/>
                  </a:prstClr>
                </a:outerShdw>
              </a:effectLst>
            </a:endParaRPr>
          </a:p>
          <a:p>
            <a:pPr>
              <a:lnSpc>
                <a:spcPts val="3000"/>
              </a:lnSpc>
              <a:spcBef>
                <a:spcPts val="600"/>
              </a:spcBef>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5867400" cy="1143000"/>
          </a:xfrm>
        </p:spPr>
        <p:txBody>
          <a:bodyPr/>
          <a:lstStyle/>
          <a:p>
            <a:r>
              <a:rPr lang="en-US" dirty="0" smtClean="0">
                <a:effectLst>
                  <a:outerShdw blurRad="50800" dist="38100" dir="2700000" algn="tl" rotWithShape="0">
                    <a:prstClr val="black">
                      <a:alpha val="40000"/>
                    </a:prstClr>
                  </a:outerShdw>
                </a:effectLst>
              </a:rPr>
              <a:t>The response of Cain (4:5-8)</a:t>
            </a:r>
            <a:endParaRPr lang="en-US"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57200" y="1905000"/>
            <a:ext cx="8382000" cy="4648200"/>
          </a:xfrm>
        </p:spPr>
        <p:txBody>
          <a:bodyPr>
            <a:normAutofit fontScale="92500"/>
          </a:bodyPr>
          <a:lstStyle/>
          <a:p>
            <a:pPr>
              <a:lnSpc>
                <a:spcPts val="3000"/>
              </a:lnSpc>
            </a:pPr>
            <a:r>
              <a:rPr lang="en-US" dirty="0" smtClean="0"/>
              <a:t>.. And Cain was very angry, and his </a:t>
            </a:r>
            <a:r>
              <a:rPr lang="en-US" dirty="0" err="1" smtClean="0"/>
              <a:t>coun-tenance</a:t>
            </a:r>
            <a:r>
              <a:rPr lang="en-US" dirty="0" smtClean="0"/>
              <a:t> fell. 6 So the Lord said to Cain, "Why are you angry? And why has your countenance fallen? 7 If you do well, will you not be accepted? And if you do not do well, sin lies at the door. And its desire is for you, but you should rule over it.“</a:t>
            </a:r>
          </a:p>
          <a:p>
            <a:pPr>
              <a:lnSpc>
                <a:spcPts val="2900"/>
              </a:lnSpc>
            </a:pPr>
            <a:r>
              <a:rPr lang="en-US" dirty="0" smtClean="0">
                <a:solidFill>
                  <a:srgbClr val="FFC000"/>
                </a:solidFill>
                <a:effectLst>
                  <a:outerShdw blurRad="50800" dist="38100" dir="2700000" algn="tl" rotWithShape="0">
                    <a:prstClr val="black">
                      <a:alpha val="40000"/>
                    </a:prstClr>
                  </a:outerShdw>
                </a:effectLst>
              </a:rPr>
              <a:t>1 John 1:9-10</a:t>
            </a:r>
            <a:r>
              <a:rPr lang="en-US" dirty="0" smtClean="0"/>
              <a:t>  If we confess our sins, He is faithful and just to forgive us our sins and to cleanse us from all unrighteousness. 10 If we say that we have not sinned, we make Him a liar, and His word is not in us. </a:t>
            </a:r>
          </a:p>
          <a:p>
            <a:pPr>
              <a:lnSpc>
                <a:spcPts val="3000"/>
              </a:lnSpc>
            </a:pPr>
            <a:endParaRPr lang="en-US"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26859-08032015-genesis-4-7-social.jpg"/>
          <p:cNvPicPr>
            <a:picLocks noChangeAspect="1"/>
          </p:cNvPicPr>
          <p:nvPr/>
        </p:nvPicPr>
        <p:blipFill>
          <a:blip r:embed="rId2" cstate="print">
            <a:lum bright="-10000" contrast="10000"/>
          </a:blip>
          <a:stretch>
            <a:fillRect/>
          </a:stretch>
        </p:blipFill>
        <p:spPr>
          <a:xfrm>
            <a:off x="0" y="457200"/>
            <a:ext cx="9155907" cy="5486400"/>
          </a:xfrm>
          <a:prstGeom prst="rect">
            <a:avLst/>
          </a:prstGeom>
        </p:spPr>
      </p:pic>
      <p:pic>
        <p:nvPicPr>
          <p:cNvPr id="1026" name="Picture 2" descr="Image result for Genesis 4:7"/>
          <p:cNvPicPr>
            <a:picLocks noChangeAspect="1" noChangeArrowheads="1"/>
          </p:cNvPicPr>
          <p:nvPr/>
        </p:nvPicPr>
        <p:blipFill>
          <a:blip r:embed="rId3" cstate="print">
            <a:lum bright="-10000" contrast="10000"/>
          </a:blip>
          <a:srcRect/>
          <a:stretch>
            <a:fillRect/>
          </a:stretch>
        </p:blipFill>
        <p:spPr bwMode="auto">
          <a:xfrm>
            <a:off x="6324600" y="4953000"/>
            <a:ext cx="2512877" cy="1666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TotalTime>
  <Words>664</Words>
  <Application>Microsoft Office PowerPoint</Application>
  <PresentationFormat>On-screen Show (4:3)</PresentationFormat>
  <Paragraphs>31</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Cain and Abel</vt:lpstr>
      <vt:lpstr>Book of beginnings..</vt:lpstr>
      <vt:lpstr>The Incredible Hulk..</vt:lpstr>
      <vt:lpstr>Birth of two sons (4:1-2)</vt:lpstr>
      <vt:lpstr>Worship of two brothers (4:2-5)</vt:lpstr>
      <vt:lpstr>Worship of two brothers (4:2-5)</vt:lpstr>
      <vt:lpstr>Worship of two brothers (4:2-5)</vt:lpstr>
      <vt:lpstr>The response of Cain (4:5-8)</vt:lpstr>
      <vt:lpstr>Slide 9</vt:lpstr>
      <vt:lpstr>The response of Cain..</vt:lpstr>
      <vt:lpstr>The pursuit of God (4:9-16)</vt:lpstr>
      <vt:lpstr>Cain and Abel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78</cp:revision>
  <dcterms:created xsi:type="dcterms:W3CDTF">2015-10-04T04:19:18Z</dcterms:created>
  <dcterms:modified xsi:type="dcterms:W3CDTF">2017-02-23T17:20:47Z</dcterms:modified>
</cp:coreProperties>
</file>