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74" r:id="rId3"/>
    <p:sldId id="275" r:id="rId4"/>
    <p:sldId id="276" r:id="rId5"/>
    <p:sldId id="277" r:id="rId6"/>
    <p:sldId id="278" r:id="rId7"/>
    <p:sldId id="279" r:id="rId8"/>
    <p:sldId id="280" r:id="rId9"/>
    <p:sldId id="281" r:id="rId10"/>
    <p:sldId id="282"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28C8DA-70EB-4B29-AE0B-06AF1DF154F7}" type="datetimeFigureOut">
              <a:rPr lang="en-US" smtClean="0"/>
              <a:pPr/>
              <a:t>3/31/2017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B3865C-1398-450D-9DEC-81A907FDE7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B3865C-1398-450D-9DEC-81A907FDE71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father and son.jpg"/>
          <p:cNvPicPr>
            <a:picLocks noChangeAspect="1"/>
          </p:cNvPicPr>
          <p:nvPr userDrawn="1"/>
        </p:nvPicPr>
        <p:blipFill>
          <a:blip r:embed="rId9" cstate="print">
            <a:lum bright="-10000" contrast="10000"/>
          </a:blip>
          <a:stretch>
            <a:fillRect/>
          </a:stretch>
        </p:blipFill>
        <p:spPr>
          <a:xfrm>
            <a:off x="0" y="0"/>
            <a:ext cx="9144000" cy="6858000"/>
          </a:xfrm>
          <a:prstGeom prst="rect">
            <a:avLst/>
          </a:prstGeom>
        </p:spPr>
      </p:pic>
      <p:pic>
        <p:nvPicPr>
          <p:cNvPr id="7" name="Picture 6" descr="dark-blue-background 02.jpg"/>
          <p:cNvPicPr>
            <a:picLocks noChangeAspect="1"/>
          </p:cNvPicPr>
          <p:nvPr userDrawn="1"/>
        </p:nvPicPr>
        <p:blipFill>
          <a:blip r:embed="rId10" cstate="print">
            <a:lum bright="-35000" contrast="10000"/>
          </a:blip>
          <a:srcRect r="14845" b="18000"/>
          <a:stretch>
            <a:fillRect/>
          </a:stretch>
        </p:blipFill>
        <p:spPr>
          <a:xfrm>
            <a:off x="-2" y="0"/>
            <a:ext cx="9144002" cy="6857963"/>
          </a:xfrm>
          <a:prstGeom prst="rect">
            <a:avLst/>
          </a:prstGeom>
        </p:spPr>
      </p:pic>
      <p:pic>
        <p:nvPicPr>
          <p:cNvPr id="9" name="Picture 8" descr="father correcting son.jpg"/>
          <p:cNvPicPr>
            <a:picLocks noChangeAspect="1"/>
          </p:cNvPicPr>
          <p:nvPr userDrawn="1"/>
        </p:nvPicPr>
        <p:blipFill>
          <a:blip r:embed="rId11" cstate="print">
            <a:lum bright="-5000" contrast="10000"/>
          </a:blip>
          <a:srcRect t="8276" b="4729"/>
          <a:stretch>
            <a:fillRect/>
          </a:stretch>
        </p:blipFill>
        <p:spPr>
          <a:xfrm>
            <a:off x="0" y="1676400"/>
            <a:ext cx="9144000" cy="4419600"/>
          </a:xfrm>
          <a:prstGeom prst="rect">
            <a:avLst/>
          </a:prstGeom>
        </p:spPr>
      </p:pic>
      <p:sp>
        <p:nvSpPr>
          <p:cNvPr id="6" name="Rectangle 5"/>
          <p:cNvSpPr/>
          <p:nvPr userDrawn="1"/>
        </p:nvSpPr>
        <p:spPr>
          <a:xfrm>
            <a:off x="0" y="1676400"/>
            <a:ext cx="9144000" cy="44958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828800"/>
            <a:ext cx="8229600" cy="4191000"/>
          </a:xfrm>
          <a:prstGeom prst="rect">
            <a:avLst/>
          </a:prstGeom>
          <a:solidFill>
            <a:schemeClr val="tx1">
              <a:alpha val="35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Disciplining Your Kids in Love</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Psalm 78:1-8</a:t>
            </a:r>
            <a:endParaRPr lang="en-US" dirty="0"/>
          </a:p>
        </p:txBody>
      </p:sp>
      <p:pic>
        <p:nvPicPr>
          <p:cNvPr id="9" name="Picture 8" descr="father correcting son.jpg"/>
          <p:cNvPicPr>
            <a:picLocks noChangeAspect="1"/>
          </p:cNvPicPr>
          <p:nvPr/>
        </p:nvPicPr>
        <p:blipFill>
          <a:blip r:embed="rId3" cstate="print">
            <a:lum bright="-5000" contrast="10000"/>
          </a:blip>
          <a:srcRect t="8276" b="4729"/>
          <a:stretch>
            <a:fillRect/>
          </a:stretch>
        </p:blipFill>
        <p:spPr>
          <a:xfrm>
            <a:off x="0" y="1676400"/>
            <a:ext cx="9144000" cy="4038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ther-with-kids-620x400.jpg"/>
          <p:cNvPicPr>
            <a:picLocks noChangeAspect="1"/>
          </p:cNvPicPr>
          <p:nvPr/>
        </p:nvPicPr>
        <p:blipFill>
          <a:blip r:embed="rId2" cstate="print">
            <a:lum bright="-15000" contrast="10000"/>
          </a:blip>
          <a:srcRect t="3600" b="19800"/>
          <a:stretch>
            <a:fillRect/>
          </a:stretch>
        </p:blipFill>
        <p:spPr>
          <a:xfrm>
            <a:off x="0" y="1676400"/>
            <a:ext cx="9144000" cy="4419600"/>
          </a:xfrm>
          <a:prstGeom prst="rect">
            <a:avLst/>
          </a:prstGeom>
        </p:spPr>
      </p:pic>
      <p:sp>
        <p:nvSpPr>
          <p:cNvPr id="2" name="Title 1"/>
          <p:cNvSpPr>
            <a:spLocks noGrp="1"/>
          </p:cNvSpPr>
          <p:nvPr>
            <p:ph type="title"/>
          </p:nvPr>
        </p:nvSpPr>
        <p:spPr/>
        <p:txBody>
          <a:bodyPr/>
          <a:lstStyle/>
          <a:p>
            <a:r>
              <a:rPr lang="en-US" dirty="0" smtClean="0"/>
              <a:t>What about my wayward child?</a:t>
            </a:r>
            <a:endParaRPr lang="en-US" dirty="0"/>
          </a:p>
        </p:txBody>
      </p:sp>
      <p:sp>
        <p:nvSpPr>
          <p:cNvPr id="3" name="Content Placeholder 2"/>
          <p:cNvSpPr>
            <a:spLocks noGrp="1"/>
          </p:cNvSpPr>
          <p:nvPr>
            <p:ph idx="1"/>
          </p:nvPr>
        </p:nvSpPr>
        <p:spPr>
          <a:solidFill>
            <a:schemeClr val="tx1">
              <a:alpha val="55000"/>
            </a:schemeClr>
          </a:solidFill>
        </p:spPr>
        <p:txBody>
          <a:bodyPr/>
          <a:lstStyle/>
          <a:p>
            <a:pPr>
              <a:buNone/>
            </a:pPr>
            <a:r>
              <a:rPr lang="en-US" dirty="0" smtClean="0">
                <a:solidFill>
                  <a:srgbClr val="FFC000"/>
                </a:solidFill>
              </a:rPr>
              <a:t>Luke 15:17-28 ..</a:t>
            </a:r>
          </a:p>
          <a:p>
            <a:r>
              <a:rPr lang="en-US" dirty="0" smtClean="0"/>
              <a:t>The father represents God</a:t>
            </a:r>
          </a:p>
          <a:p>
            <a:r>
              <a:rPr lang="en-US" dirty="0" smtClean="0"/>
              <a:t>His children go astray..</a:t>
            </a:r>
          </a:p>
          <a:p>
            <a:r>
              <a:rPr lang="en-US" dirty="0" smtClean="0"/>
              <a:t>We all make mistakes..</a:t>
            </a:r>
          </a:p>
          <a:p>
            <a:r>
              <a:rPr lang="en-US" dirty="0" smtClean="0"/>
              <a:t>Don’t give up on them..</a:t>
            </a:r>
          </a:p>
          <a:p>
            <a:r>
              <a:rPr lang="en-US" dirty="0" smtClean="0"/>
              <a:t>Be prepared to forgive (celebrate)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Disciplining Your Kids in Love</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Psalm 78:1-8</a:t>
            </a:r>
            <a:endParaRPr lang="en-US" dirty="0"/>
          </a:p>
        </p:txBody>
      </p:sp>
      <p:pic>
        <p:nvPicPr>
          <p:cNvPr id="9" name="Picture 8" descr="father correcting son.jpg"/>
          <p:cNvPicPr>
            <a:picLocks noChangeAspect="1"/>
          </p:cNvPicPr>
          <p:nvPr/>
        </p:nvPicPr>
        <p:blipFill>
          <a:blip r:embed="rId3" cstate="print">
            <a:lum bright="-5000" contrast="10000"/>
          </a:blip>
          <a:srcRect t="8276" b="4729"/>
          <a:stretch>
            <a:fillRect/>
          </a:stretch>
        </p:blipFill>
        <p:spPr>
          <a:xfrm>
            <a:off x="0" y="1676400"/>
            <a:ext cx="9144000" cy="4038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topics..</a:t>
            </a:r>
            <a:endParaRPr lang="en-US" dirty="0"/>
          </a:p>
        </p:txBody>
      </p:sp>
      <p:sp>
        <p:nvSpPr>
          <p:cNvPr id="3" name="Content Placeholder 2"/>
          <p:cNvSpPr>
            <a:spLocks noGrp="1"/>
          </p:cNvSpPr>
          <p:nvPr>
            <p:ph idx="1"/>
          </p:nvPr>
        </p:nvSpPr>
        <p:spPr>
          <a:xfrm>
            <a:off x="381000" y="1752600"/>
            <a:ext cx="8229600" cy="2438400"/>
          </a:xfrm>
          <a:solidFill>
            <a:schemeClr val="tx1">
              <a:alpha val="25000"/>
            </a:schemeClr>
          </a:solidFill>
        </p:spPr>
        <p:txBody>
          <a:bodyPr/>
          <a:lstStyle/>
          <a:p>
            <a:r>
              <a:rPr lang="en-US" dirty="0" smtClean="0"/>
              <a:t>Understand our kids will make mistakes..</a:t>
            </a:r>
          </a:p>
          <a:p>
            <a:r>
              <a:rPr lang="en-US" dirty="0" smtClean="0"/>
              <a:t>Difference between Reaction and Response..</a:t>
            </a:r>
          </a:p>
          <a:p>
            <a:r>
              <a:rPr lang="en-US" dirty="0" smtClean="0"/>
              <a:t>Consequences for sinful behavior..</a:t>
            </a:r>
          </a:p>
          <a:p>
            <a:r>
              <a:rPr lang="en-US" dirty="0" smtClean="0"/>
              <a:t>What about my wayward child?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Responsibility of parents..</a:t>
            </a:r>
            <a:endParaRPr lang="en-US" dirty="0"/>
          </a:p>
        </p:txBody>
      </p:sp>
      <p:sp>
        <p:nvSpPr>
          <p:cNvPr id="3" name="Content Placeholder 2"/>
          <p:cNvSpPr>
            <a:spLocks noGrp="1"/>
          </p:cNvSpPr>
          <p:nvPr>
            <p:ph idx="1"/>
          </p:nvPr>
        </p:nvSpPr>
        <p:spPr>
          <a:xfrm>
            <a:off x="609600" y="3886200"/>
            <a:ext cx="8229600" cy="2590800"/>
          </a:xfrm>
        </p:spPr>
        <p:txBody>
          <a:bodyPr/>
          <a:lstStyle/>
          <a:p>
            <a:pPr>
              <a:lnSpc>
                <a:spcPts val="2800"/>
              </a:lnSpc>
            </a:pPr>
            <a:r>
              <a:rPr lang="en-US" dirty="0" smtClean="0">
                <a:solidFill>
                  <a:srgbClr val="FFC000"/>
                </a:solidFill>
              </a:rPr>
              <a:t>Col 3:18-21 </a:t>
            </a:r>
            <a:r>
              <a:rPr lang="en-US" dirty="0" smtClean="0"/>
              <a:t>Wives, submit to your own husbands, as is fitting in the Lord.  19 Husbands, love your wives and do not be bitter toward them. 20 Children, obey your parents in all things, for this is well pleasing to the Lord. 21 Fathers, do not provoke your children, lest they become discouraged.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evel.jpg"/>
          <p:cNvPicPr>
            <a:picLocks noChangeAspect="1"/>
          </p:cNvPicPr>
          <p:nvPr/>
        </p:nvPicPr>
        <p:blipFill>
          <a:blip r:embed="rId3" cstate="print">
            <a:lum bright="-10000" contrast="10000"/>
          </a:blip>
          <a:srcRect t="30000" b="5625"/>
          <a:stretch>
            <a:fillRect/>
          </a:stretch>
        </p:blipFill>
        <p:spPr>
          <a:xfrm>
            <a:off x="0" y="1675928"/>
            <a:ext cx="9144000" cy="4496271"/>
          </a:xfrm>
          <a:prstGeom prst="rect">
            <a:avLst/>
          </a:prstGeom>
        </p:spPr>
      </p:pic>
      <p:sp>
        <p:nvSpPr>
          <p:cNvPr id="3" name="Title 2"/>
          <p:cNvSpPr>
            <a:spLocks noGrp="1"/>
          </p:cNvSpPr>
          <p:nvPr>
            <p:ph type="title"/>
          </p:nvPr>
        </p:nvSpPr>
        <p:spPr/>
        <p:txBody>
          <a:bodyPr/>
          <a:lstStyle/>
          <a:p>
            <a:r>
              <a:rPr lang="en-US" dirty="0" smtClean="0"/>
              <a:t>Proper balance in parenting..</a:t>
            </a:r>
            <a:endParaRPr lang="en-US" dirty="0"/>
          </a:p>
        </p:txBody>
      </p:sp>
      <p:sp>
        <p:nvSpPr>
          <p:cNvPr id="4" name="Content Placeholder 3"/>
          <p:cNvSpPr>
            <a:spLocks noGrp="1"/>
          </p:cNvSpPr>
          <p:nvPr>
            <p:ph idx="1"/>
          </p:nvPr>
        </p:nvSpPr>
        <p:spPr>
          <a:xfrm>
            <a:off x="457200" y="5410200"/>
            <a:ext cx="8229600" cy="1219200"/>
          </a:xfrm>
        </p:spPr>
        <p:txBody>
          <a:bodyPr/>
          <a:lstStyle/>
          <a:p>
            <a:r>
              <a:rPr lang="en-US" dirty="0" smtClean="0"/>
              <a:t>Discipline is controversial.. </a:t>
            </a:r>
          </a:p>
          <a:p>
            <a:r>
              <a:rPr lang="en-US" dirty="0" smtClean="0"/>
              <a:t>Avoid extremes.. Seek to please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isciplinejpg.jpg"/>
          <p:cNvPicPr>
            <a:picLocks noChangeAspect="1"/>
          </p:cNvPicPr>
          <p:nvPr/>
        </p:nvPicPr>
        <p:blipFill>
          <a:blip r:embed="rId2" cstate="print">
            <a:lum bright="-10000" contrast="10000"/>
          </a:blip>
          <a:srcRect t="15817" b="21090"/>
          <a:stretch>
            <a:fillRect/>
          </a:stretch>
        </p:blipFill>
        <p:spPr>
          <a:xfrm>
            <a:off x="0" y="1676400"/>
            <a:ext cx="9144000" cy="4430006"/>
          </a:xfrm>
          <a:prstGeom prst="rect">
            <a:avLst/>
          </a:prstGeom>
        </p:spPr>
      </p:pic>
      <p:sp>
        <p:nvSpPr>
          <p:cNvPr id="5" name="Rectangle 4"/>
          <p:cNvSpPr/>
          <p:nvPr/>
        </p:nvSpPr>
        <p:spPr>
          <a:xfrm>
            <a:off x="0" y="1676400"/>
            <a:ext cx="9144000" cy="4419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Understand they will make mistakes..</a:t>
            </a:r>
            <a:endParaRPr lang="en-US" dirty="0"/>
          </a:p>
        </p:txBody>
      </p:sp>
      <p:sp>
        <p:nvSpPr>
          <p:cNvPr id="3" name="Content Placeholder 2"/>
          <p:cNvSpPr>
            <a:spLocks noGrp="1"/>
          </p:cNvSpPr>
          <p:nvPr>
            <p:ph idx="1"/>
          </p:nvPr>
        </p:nvSpPr>
        <p:spPr>
          <a:xfrm>
            <a:off x="457200" y="5410200"/>
            <a:ext cx="8229600" cy="1143000"/>
          </a:xfrm>
        </p:spPr>
        <p:txBody>
          <a:bodyPr/>
          <a:lstStyle/>
          <a:p>
            <a:r>
              <a:rPr lang="en-US" dirty="0" smtClean="0"/>
              <a:t>They are kids.. They will make mistakes..</a:t>
            </a:r>
          </a:p>
          <a:p>
            <a:r>
              <a:rPr lang="en-US" dirty="0" smtClean="0"/>
              <a:t>Just like we aren’t perfect..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ving discipline that works.jpg"/>
          <p:cNvPicPr>
            <a:picLocks noChangeAspect="1"/>
          </p:cNvPicPr>
          <p:nvPr/>
        </p:nvPicPr>
        <p:blipFill>
          <a:blip r:embed="rId2" cstate="print">
            <a:lum bright="-15000" contrast="10000"/>
          </a:blip>
          <a:stretch>
            <a:fillRect/>
          </a:stretch>
        </p:blipFill>
        <p:spPr>
          <a:xfrm>
            <a:off x="0" y="1676399"/>
            <a:ext cx="9144000" cy="4419601"/>
          </a:xfrm>
          <a:prstGeom prst="rect">
            <a:avLst/>
          </a:prstGeom>
        </p:spPr>
      </p:pic>
      <p:sp>
        <p:nvSpPr>
          <p:cNvPr id="2" name="Title 1"/>
          <p:cNvSpPr>
            <a:spLocks noGrp="1"/>
          </p:cNvSpPr>
          <p:nvPr>
            <p:ph type="title"/>
          </p:nvPr>
        </p:nvSpPr>
        <p:spPr/>
        <p:txBody>
          <a:bodyPr/>
          <a:lstStyle/>
          <a:p>
            <a:r>
              <a:rPr lang="en-US" dirty="0" smtClean="0"/>
              <a:t>Response </a:t>
            </a:r>
            <a:r>
              <a:rPr lang="en-US" dirty="0" err="1" smtClean="0"/>
              <a:t>vs</a:t>
            </a:r>
            <a:r>
              <a:rPr lang="en-US" dirty="0" smtClean="0"/>
              <a:t> Reaction..</a:t>
            </a:r>
            <a:endParaRPr lang="en-US" dirty="0"/>
          </a:p>
        </p:txBody>
      </p:sp>
      <p:sp>
        <p:nvSpPr>
          <p:cNvPr id="3" name="Content Placeholder 2"/>
          <p:cNvSpPr>
            <a:spLocks noGrp="1"/>
          </p:cNvSpPr>
          <p:nvPr>
            <p:ph idx="1"/>
          </p:nvPr>
        </p:nvSpPr>
        <p:spPr>
          <a:xfrm>
            <a:off x="457200" y="1828800"/>
            <a:ext cx="8229600" cy="3505200"/>
          </a:xfrm>
          <a:solidFill>
            <a:schemeClr val="tx1">
              <a:alpha val="60000"/>
            </a:schemeClr>
          </a:solidFill>
        </p:spPr>
        <p:txBody>
          <a:bodyPr>
            <a:normAutofit/>
          </a:bodyPr>
          <a:lstStyle/>
          <a:p>
            <a:pPr>
              <a:lnSpc>
                <a:spcPts val="2800"/>
              </a:lnSpc>
            </a:pPr>
            <a:r>
              <a:rPr lang="en-US" dirty="0" smtClean="0">
                <a:solidFill>
                  <a:srgbClr val="FFC000"/>
                </a:solidFill>
              </a:rPr>
              <a:t>Luke 15:18-20</a:t>
            </a:r>
            <a:r>
              <a:rPr lang="en-US" dirty="0" smtClean="0"/>
              <a:t> 18 I will arise and go to my father, and will say to him, "Father, I have sinned against heaven and before you, 19 and I am no longer worthy to be called your son. Make me like one of your hired servants." ' </a:t>
            </a:r>
          </a:p>
          <a:p>
            <a:pPr>
              <a:lnSpc>
                <a:spcPts val="2800"/>
              </a:lnSpc>
            </a:pPr>
            <a:r>
              <a:rPr lang="en-US" dirty="0" smtClean="0"/>
              <a:t>20 And he arose and came to his father. But when he was still a great way off, his father saw him and had compassion, and ran and fell on his neck and kissed him. </a:t>
            </a:r>
          </a:p>
          <a:p>
            <a:pPr>
              <a:buNone/>
            </a:pPr>
            <a:endParaRPr lang="en-US" dirty="0"/>
          </a:p>
        </p:txBody>
      </p:sp>
      <p:sp>
        <p:nvSpPr>
          <p:cNvPr id="4" name="Content Placeholder 2"/>
          <p:cNvSpPr txBox="1">
            <a:spLocks/>
          </p:cNvSpPr>
          <p:nvPr/>
        </p:nvSpPr>
        <p:spPr>
          <a:xfrm>
            <a:off x="457200" y="5410200"/>
            <a:ext cx="8229600" cy="1143000"/>
          </a:xfrm>
          <a:prstGeom prst="rect">
            <a:avLst/>
          </a:prstGeom>
          <a:solidFill>
            <a:schemeClr val="tx1">
              <a:alpha val="35000"/>
            </a:schemeClr>
          </a:solidFill>
        </p:spPr>
        <p:txBody>
          <a:bodyPr vert="horz" lIns="91440" tIns="45720" rIns="91440" bIns="45720" rtlCol="0" anchor="ctr">
            <a:normAutofit/>
          </a:bodyPr>
          <a:lstStyle/>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Avoid</a:t>
            </a:r>
            <a:r>
              <a:rPr kumimoji="0" lang="en-US" sz="29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condemnation</a:t>
            </a: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p>
          <a:p>
            <a:pPr marL="342900" marR="0" lvl="0" indent="-342900" algn="l" defTabSz="914400" rtl="0" eaLnBrk="1" fontAlgn="auto" latinLnBrk="0" hangingPunct="1">
              <a:lnSpc>
                <a:spcPts val="3000"/>
              </a:lnSpc>
              <a:spcBef>
                <a:spcPct val="20000"/>
              </a:spcBef>
              <a:spcAft>
                <a:spcPts val="0"/>
              </a:spcAft>
              <a:buClrTx/>
              <a:buSzTx/>
              <a:buFont typeface="Arial" pitchFamily="34" charset="0"/>
              <a:buChar char="•"/>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Respond with love and grace.. </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ssolv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dissolve">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for sinful behavior..</a:t>
            </a:r>
            <a:endParaRPr lang="en-US" dirty="0"/>
          </a:p>
        </p:txBody>
      </p:sp>
      <p:sp>
        <p:nvSpPr>
          <p:cNvPr id="3" name="Content Placeholder 2"/>
          <p:cNvSpPr>
            <a:spLocks noGrp="1"/>
          </p:cNvSpPr>
          <p:nvPr>
            <p:ph idx="1"/>
          </p:nvPr>
        </p:nvSpPr>
        <p:spPr>
          <a:xfrm>
            <a:off x="304800" y="1828800"/>
            <a:ext cx="8382000" cy="4191000"/>
          </a:xfrm>
        </p:spPr>
        <p:txBody>
          <a:bodyPr/>
          <a:lstStyle/>
          <a:p>
            <a:pPr>
              <a:lnSpc>
                <a:spcPts val="3000"/>
              </a:lnSpc>
            </a:pPr>
            <a:r>
              <a:rPr lang="en-US" dirty="0" smtClean="0">
                <a:solidFill>
                  <a:srgbClr val="FFC000"/>
                </a:solidFill>
              </a:rPr>
              <a:t>Heb 12:5-11 </a:t>
            </a:r>
            <a:r>
              <a:rPr lang="en-US" dirty="0" smtClean="0"/>
              <a:t>And you have forgotten the exhortation which speaks to you as to sons: "My son, do not despise the chastening of the Lord, Nor be discouraged when you are rebuked by Him;  6 For whom the Lord loves He chastens, And scourges every son whom He receives."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for sinful behavior..</a:t>
            </a:r>
            <a:endParaRPr lang="en-US" dirty="0"/>
          </a:p>
        </p:txBody>
      </p:sp>
      <p:sp>
        <p:nvSpPr>
          <p:cNvPr id="3" name="Content Placeholder 2"/>
          <p:cNvSpPr>
            <a:spLocks noGrp="1"/>
          </p:cNvSpPr>
          <p:nvPr>
            <p:ph idx="1"/>
          </p:nvPr>
        </p:nvSpPr>
        <p:spPr>
          <a:xfrm>
            <a:off x="304800" y="1828800"/>
            <a:ext cx="8610600" cy="4191000"/>
          </a:xfrm>
        </p:spPr>
        <p:txBody>
          <a:bodyPr>
            <a:normAutofit/>
          </a:bodyPr>
          <a:lstStyle/>
          <a:p>
            <a:pPr>
              <a:lnSpc>
                <a:spcPts val="2800"/>
              </a:lnSpc>
            </a:pPr>
            <a:r>
              <a:rPr lang="en-US" sz="2800" dirty="0" smtClean="0"/>
              <a:t>9 Furthermore, we have had human fathers who corrected us, and we paid them respect. Shall we not much more readily be in subjection to the Father of spirits and live? 10 For they indeed for a few days chastened us as seemed best to them, but He for our profit, that we may be partakers of His holiness. 11 Now no chastening seems to be joyful for the present, but painful; nevertheless, afterward it yields the peaceable fruit of righteousness to those who have been trained by it.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corporal punishment..</a:t>
            </a:r>
            <a:endParaRPr lang="en-US" dirty="0"/>
          </a:p>
        </p:txBody>
      </p:sp>
      <p:sp>
        <p:nvSpPr>
          <p:cNvPr id="3" name="Content Placeholder 2"/>
          <p:cNvSpPr>
            <a:spLocks noGrp="1"/>
          </p:cNvSpPr>
          <p:nvPr>
            <p:ph idx="1"/>
          </p:nvPr>
        </p:nvSpPr>
        <p:spPr>
          <a:xfrm>
            <a:off x="304800" y="1828800"/>
            <a:ext cx="8610600" cy="4191000"/>
          </a:xfrm>
        </p:spPr>
        <p:txBody>
          <a:bodyPr>
            <a:normAutofit/>
          </a:bodyPr>
          <a:lstStyle/>
          <a:p>
            <a:r>
              <a:rPr lang="en-US" sz="2800" dirty="0" err="1" smtClean="0">
                <a:solidFill>
                  <a:srgbClr val="FFC000"/>
                </a:solidFill>
              </a:rPr>
              <a:t>Prov</a:t>
            </a:r>
            <a:r>
              <a:rPr lang="en-US" sz="2800" dirty="0" smtClean="0">
                <a:solidFill>
                  <a:srgbClr val="FFC000"/>
                </a:solidFill>
              </a:rPr>
              <a:t> 22:15 </a:t>
            </a:r>
            <a:r>
              <a:rPr lang="en-US" sz="2800" dirty="0" smtClean="0"/>
              <a:t>Foolishness is bound up in the heart of a child; The rod of correction will drive it far from him. </a:t>
            </a:r>
          </a:p>
          <a:p>
            <a:r>
              <a:rPr lang="en-US" sz="2800" dirty="0" err="1" smtClean="0">
                <a:solidFill>
                  <a:srgbClr val="FFC000"/>
                </a:solidFill>
              </a:rPr>
              <a:t>Prov</a:t>
            </a:r>
            <a:r>
              <a:rPr lang="en-US" sz="2800" dirty="0" smtClean="0">
                <a:solidFill>
                  <a:srgbClr val="FFC000"/>
                </a:solidFill>
              </a:rPr>
              <a:t> 29:15 </a:t>
            </a:r>
            <a:r>
              <a:rPr lang="en-US" sz="2800" dirty="0" smtClean="0"/>
              <a:t>The rod and rebuke give wisdom, But a child left to himself brings shame to his mother.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504</Words>
  <Application>Microsoft Office PowerPoint</Application>
  <PresentationFormat>On-screen Show (4:3)</PresentationFormat>
  <Paragraphs>37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Disciplining Your Kids in Love</vt:lpstr>
      <vt:lpstr>Main topics..</vt:lpstr>
      <vt:lpstr>Responsibility of parents..</vt:lpstr>
      <vt:lpstr>Proper balance in parenting..</vt:lpstr>
      <vt:lpstr>Understand they will make mistakes..</vt:lpstr>
      <vt:lpstr>Response vs Reaction..</vt:lpstr>
      <vt:lpstr>Consequences for sinful behavior..</vt:lpstr>
      <vt:lpstr>Consequences for sinful behavior..</vt:lpstr>
      <vt:lpstr>What about corporal punishment..</vt:lpstr>
      <vt:lpstr>What about my wayward child?</vt:lpstr>
      <vt:lpstr>Disciplining Your Kids in Love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67</cp:revision>
  <dcterms:created xsi:type="dcterms:W3CDTF">2015-10-04T04:19:18Z</dcterms:created>
  <dcterms:modified xsi:type="dcterms:W3CDTF">2017-03-31T14:54:18Z</dcterms:modified>
</cp:coreProperties>
</file>