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5" r:id="rId3"/>
    <p:sldId id="276" r:id="rId4"/>
    <p:sldId id="277" r:id="rId5"/>
    <p:sldId id="278" r:id="rId6"/>
    <p:sldId id="279" r:id="rId7"/>
    <p:sldId id="280" r:id="rId8"/>
    <p:sldId id="281" r:id="rId9"/>
    <p:sldId id="282" r:id="rId10"/>
    <p:sldId id="283" r:id="rId11"/>
    <p:sldId id="284" r:id="rId12"/>
    <p:sldId id="285" r:id="rId13"/>
    <p:sldId id="28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82" autoAdjust="0"/>
    <p:restoredTop sz="94660"/>
  </p:normalViewPr>
  <p:slideViewPr>
    <p:cSldViewPr>
      <p:cViewPr varScale="1">
        <p:scale>
          <a:sx n="100" d="100"/>
          <a:sy n="100" d="100"/>
        </p:scale>
        <p:origin x="-23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6858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150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9" cstate="print">
            <a:lum bright="-35000" contrast="10000"/>
          </a:blip>
          <a:srcRect r="14845" b="18000"/>
          <a:stretch>
            <a:fillRect/>
          </a:stretch>
        </p:blipFill>
        <p:spPr>
          <a:xfrm>
            <a:off x="-2" y="0"/>
            <a:ext cx="9144002" cy="6857963"/>
          </a:xfrm>
          <a:prstGeom prst="rect">
            <a:avLst/>
          </a:prstGeom>
        </p:spPr>
      </p:pic>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pic>
        <p:nvPicPr>
          <p:cNvPr id="5" name="Picture 4" descr="knowing God 01.jpg"/>
          <p:cNvPicPr>
            <a:picLocks noChangeAspect="1"/>
          </p:cNvPicPr>
          <p:nvPr userDrawn="1"/>
        </p:nvPicPr>
        <p:blipFill>
          <a:blip r:embed="rId10" cstate="print"/>
          <a:stretch>
            <a:fillRect/>
          </a:stretch>
        </p:blipFill>
        <p:spPr>
          <a:xfrm>
            <a:off x="0" y="1676400"/>
            <a:ext cx="9144000" cy="4114800"/>
          </a:xfrm>
          <a:prstGeom prst="rect">
            <a:avLst/>
          </a:prstGeom>
        </p:spPr>
      </p:pic>
      <p:sp>
        <p:nvSpPr>
          <p:cNvPr id="6" name="Rectangle 5"/>
          <p:cNvSpPr/>
          <p:nvPr userDrawn="1"/>
        </p:nvSpPr>
        <p:spPr>
          <a:xfrm>
            <a:off x="0" y="1676400"/>
            <a:ext cx="9144000" cy="4114800"/>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1910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800" kern="1200">
          <a:solidFill>
            <a:srgbClr val="FFC000"/>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7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outerShdw blurRad="50800" dist="38100" dir="2700000" algn="tl" rotWithShape="0">
              <a:prstClr val="black">
                <a:alpha val="40000"/>
              </a:prstClr>
            </a:outerShdw>
          </a:effectLst>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sz="4200" dirty="0" smtClean="0"/>
              <a:t>Raising Kids the Way God Does</a:t>
            </a:r>
            <a:endParaRPr lang="en-US" sz="4200" dirty="0"/>
          </a:p>
        </p:txBody>
      </p:sp>
      <p:sp>
        <p:nvSpPr>
          <p:cNvPr id="7" name="Subtitle 6"/>
          <p:cNvSpPr>
            <a:spLocks noGrp="1"/>
          </p:cNvSpPr>
          <p:nvPr>
            <p:ph type="subTitle" idx="1"/>
          </p:nvPr>
        </p:nvSpPr>
        <p:spPr>
          <a:xfrm>
            <a:off x="1447800" y="5791200"/>
            <a:ext cx="6400800" cy="762000"/>
          </a:xfrm>
        </p:spPr>
        <p:txBody>
          <a:bodyPr/>
          <a:lstStyle/>
          <a:p>
            <a:r>
              <a:rPr lang="en-US" dirty="0" smtClean="0"/>
              <a:t>Ephesians 6:1-4</a:t>
            </a:r>
            <a:endParaRPr lang="en-US" dirty="0"/>
          </a:p>
        </p:txBody>
      </p:sp>
      <p:pic>
        <p:nvPicPr>
          <p:cNvPr id="5" name="Picture 4" descr="knowing God 01.jpg"/>
          <p:cNvPicPr>
            <a:picLocks noChangeAspect="1"/>
          </p:cNvPicPr>
          <p:nvPr/>
        </p:nvPicPr>
        <p:blipFill>
          <a:blip r:embed="rId3" cstate="print">
            <a:lum bright="-10000" contrast="10000"/>
          </a:blip>
          <a:stretch>
            <a:fillRect/>
          </a:stretch>
        </p:blipFill>
        <p:spPr>
          <a:xfrm>
            <a:off x="0" y="1752600"/>
            <a:ext cx="9144000" cy="3962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ach child is unique.jpg"/>
          <p:cNvPicPr>
            <a:picLocks noChangeAspect="1"/>
          </p:cNvPicPr>
          <p:nvPr/>
        </p:nvPicPr>
        <p:blipFill>
          <a:blip r:embed="rId2" cstate="print">
            <a:lum bright="-6000" contrast="10000"/>
          </a:blip>
          <a:stretch>
            <a:fillRect/>
          </a:stretch>
        </p:blipFill>
        <p:spPr>
          <a:xfrm>
            <a:off x="0" y="1676400"/>
            <a:ext cx="9144000" cy="4114800"/>
          </a:xfrm>
          <a:prstGeom prst="rect">
            <a:avLst/>
          </a:prstGeom>
        </p:spPr>
      </p:pic>
      <p:sp>
        <p:nvSpPr>
          <p:cNvPr id="5" name="Rectangle 4"/>
          <p:cNvSpPr/>
          <p:nvPr/>
        </p:nvSpPr>
        <p:spPr>
          <a:xfrm>
            <a:off x="0" y="1676400"/>
            <a:ext cx="9144000" cy="41148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How God Raises His Children..</a:t>
            </a:r>
            <a:endParaRPr lang="en-US" dirty="0"/>
          </a:p>
        </p:txBody>
      </p:sp>
      <p:sp>
        <p:nvSpPr>
          <p:cNvPr id="3" name="Content Placeholder 2"/>
          <p:cNvSpPr>
            <a:spLocks noGrp="1"/>
          </p:cNvSpPr>
          <p:nvPr>
            <p:ph idx="1"/>
          </p:nvPr>
        </p:nvSpPr>
        <p:spPr>
          <a:xfrm>
            <a:off x="457200" y="5791200"/>
            <a:ext cx="8229600" cy="914400"/>
          </a:xfrm>
        </p:spPr>
        <p:txBody>
          <a:bodyPr>
            <a:normAutofit fontScale="85000" lnSpcReduction="10000"/>
          </a:bodyPr>
          <a:lstStyle/>
          <a:p>
            <a:pPr>
              <a:lnSpc>
                <a:spcPts val="3000"/>
              </a:lnSpc>
            </a:pPr>
            <a:r>
              <a:rPr lang="en-US" dirty="0" smtClean="0">
                <a:solidFill>
                  <a:srgbClr val="FFC000"/>
                </a:solidFill>
              </a:rPr>
              <a:t>Proverbs 22:6 </a:t>
            </a:r>
            <a:r>
              <a:rPr lang="en-US" dirty="0" smtClean="0"/>
              <a:t>Train up a child in the way he should go,  and when he is old he will not depart from it.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Grace based parenting..</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Unconditional love..</a:t>
            </a:r>
          </a:p>
          <a:p>
            <a:r>
              <a:rPr lang="en-US" dirty="0" smtClean="0"/>
              <a:t>Total acceptance.. </a:t>
            </a:r>
          </a:p>
          <a:p>
            <a:pPr marL="742950" lvl="2" indent="-342900"/>
            <a:r>
              <a:rPr lang="en-US" sz="2700" dirty="0" smtClean="0">
                <a:solidFill>
                  <a:srgbClr val="FFC000"/>
                </a:solidFill>
              </a:rPr>
              <a:t>Romans 15:7 </a:t>
            </a:r>
            <a:r>
              <a:rPr lang="en-US" sz="2700" dirty="0" smtClean="0"/>
              <a:t>Therefore receive one another, just as Christ also received us, to the glory of God. </a:t>
            </a:r>
          </a:p>
          <a:p>
            <a:r>
              <a:rPr lang="en-US" dirty="0" smtClean="0"/>
              <a:t>Constant encouragement – </a:t>
            </a:r>
            <a:r>
              <a:rPr lang="en-US" dirty="0" smtClean="0">
                <a:solidFill>
                  <a:srgbClr val="FFC000"/>
                </a:solidFill>
              </a:rPr>
              <a:t>1 </a:t>
            </a:r>
            <a:r>
              <a:rPr lang="en-US" dirty="0" err="1" smtClean="0">
                <a:solidFill>
                  <a:srgbClr val="FFC000"/>
                </a:solidFill>
              </a:rPr>
              <a:t>Thess</a:t>
            </a:r>
            <a:r>
              <a:rPr lang="en-US" dirty="0" smtClean="0">
                <a:solidFill>
                  <a:srgbClr val="FFC000"/>
                </a:solidFill>
              </a:rPr>
              <a:t> 5:11</a:t>
            </a:r>
          </a:p>
          <a:p>
            <a:r>
              <a:rPr lang="en-US" dirty="0" smtClean="0"/>
              <a:t>Loving discipline – </a:t>
            </a:r>
            <a:r>
              <a:rPr lang="en-US" dirty="0" smtClean="0">
                <a:solidFill>
                  <a:srgbClr val="FFC000"/>
                </a:solidFill>
              </a:rPr>
              <a:t>Heb 12:11</a:t>
            </a:r>
          </a:p>
          <a:p>
            <a:r>
              <a:rPr lang="en-US" dirty="0" smtClean="0">
                <a:solidFill>
                  <a:schemeClr val="bg2"/>
                </a:solidFill>
              </a:rPr>
              <a:t>Spiritual priorities – </a:t>
            </a:r>
            <a:r>
              <a:rPr lang="en-US" dirty="0" smtClean="0">
                <a:solidFill>
                  <a:srgbClr val="FFC000"/>
                </a:solidFill>
              </a:rPr>
              <a:t>Mark 8:36 </a:t>
            </a:r>
          </a:p>
          <a:p>
            <a:r>
              <a:rPr lang="en-US" dirty="0" smtClean="0">
                <a:solidFill>
                  <a:schemeClr val="bg2"/>
                </a:solidFill>
              </a:rPr>
              <a:t>Imparting hope  </a:t>
            </a:r>
            <a:r>
              <a:rPr lang="en-US" dirty="0" smtClean="0">
                <a:solidFill>
                  <a:srgbClr val="FFC000"/>
                </a:solidFill>
              </a:rPr>
              <a:t>– 2 </a:t>
            </a:r>
            <a:r>
              <a:rPr lang="en-US" dirty="0" err="1" smtClean="0">
                <a:solidFill>
                  <a:srgbClr val="FFC000"/>
                </a:solidFill>
              </a:rPr>
              <a:t>Thess</a:t>
            </a:r>
            <a:r>
              <a:rPr lang="en-US" dirty="0" smtClean="0">
                <a:solidFill>
                  <a:srgbClr val="FFC000"/>
                </a:solidFill>
              </a:rPr>
              <a:t> 2:16-17</a:t>
            </a:r>
          </a:p>
          <a:p>
            <a:endParaRPr lang="en-US" dirty="0" smtClean="0">
              <a:solidFill>
                <a:srgbClr val="FFC000"/>
              </a:solidFill>
            </a:endParaRPr>
          </a:p>
          <a:p>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uzzle pieces.jpg"/>
          <p:cNvPicPr>
            <a:picLocks noChangeAspect="1"/>
          </p:cNvPicPr>
          <p:nvPr/>
        </p:nvPicPr>
        <p:blipFill>
          <a:blip r:embed="rId2" cstate="print">
            <a:lum bright="-5000" contrast="10000"/>
          </a:blip>
          <a:stretch>
            <a:fillRect/>
          </a:stretch>
        </p:blipFill>
        <p:spPr>
          <a:xfrm>
            <a:off x="0" y="1676400"/>
            <a:ext cx="9144000" cy="4114800"/>
          </a:xfrm>
          <a:prstGeom prst="rect">
            <a:avLst/>
          </a:prstGeom>
        </p:spPr>
      </p:pic>
      <p:sp>
        <p:nvSpPr>
          <p:cNvPr id="4" name="Rectangle 3"/>
          <p:cNvSpPr/>
          <p:nvPr/>
        </p:nvSpPr>
        <p:spPr>
          <a:xfrm>
            <a:off x="0" y="1676400"/>
            <a:ext cx="9144000" cy="41148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normAutofit fontScale="90000"/>
          </a:bodyPr>
          <a:lstStyle/>
          <a:p>
            <a:r>
              <a:rPr lang="en-US" dirty="0" smtClean="0"/>
              <a:t>What will you do with your piece of history..</a:t>
            </a:r>
            <a:endParaRPr lang="en-US" dirty="0"/>
          </a:p>
        </p:txBody>
      </p:sp>
      <p:sp>
        <p:nvSpPr>
          <p:cNvPr id="6" name="Content Placeholder 5"/>
          <p:cNvSpPr>
            <a:spLocks noGrp="1"/>
          </p:cNvSpPr>
          <p:nvPr>
            <p:ph idx="1"/>
          </p:nvPr>
        </p:nvSpPr>
        <p:spPr>
          <a:xfrm>
            <a:off x="533400" y="5867400"/>
            <a:ext cx="8229600" cy="762000"/>
          </a:xfrm>
        </p:spPr>
        <p:txBody>
          <a:bodyPr anchor="ctr">
            <a:normAutofit fontScale="77500" lnSpcReduction="20000"/>
          </a:bodyPr>
          <a:lstStyle/>
          <a:p>
            <a:pPr algn="ctr">
              <a:buNone/>
            </a:pPr>
            <a:r>
              <a:rPr lang="en-US" sz="3400" dirty="0" smtClean="0">
                <a:solidFill>
                  <a:srgbClr val="FFC000"/>
                </a:solidFill>
              </a:rPr>
              <a:t>Psalm 127:4-5 </a:t>
            </a:r>
            <a:r>
              <a:rPr lang="en-US" sz="3400" dirty="0" smtClean="0"/>
              <a:t>children are a heritage from the Lord </a:t>
            </a:r>
            <a:endParaRPr 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ark-blue-background 02.jpg"/>
          <p:cNvPicPr>
            <a:picLocks noChangeAspect="1"/>
          </p:cNvPicPr>
          <p:nvPr/>
        </p:nvPicPr>
        <p:blipFill>
          <a:blip r:embed="rId2" cstate="print">
            <a:lum bright="-35000" contrast="10000"/>
          </a:blip>
          <a:srcRect r="14845" b="18000"/>
          <a:stretch>
            <a:fillRect/>
          </a:stretch>
        </p:blipFill>
        <p:spPr>
          <a:xfrm>
            <a:off x="0" y="0"/>
            <a:ext cx="9144002" cy="6858000"/>
          </a:xfrm>
          <a:prstGeom prst="rect">
            <a:avLst/>
          </a:prstGeom>
        </p:spPr>
      </p:pic>
      <p:sp>
        <p:nvSpPr>
          <p:cNvPr id="6" name="Title 5"/>
          <p:cNvSpPr>
            <a:spLocks noGrp="1"/>
          </p:cNvSpPr>
          <p:nvPr>
            <p:ph type="ctrTitle"/>
          </p:nvPr>
        </p:nvSpPr>
        <p:spPr>
          <a:xfrm>
            <a:off x="685800" y="381000"/>
            <a:ext cx="7772400" cy="1066800"/>
          </a:xfrm>
        </p:spPr>
        <p:txBody>
          <a:bodyPr>
            <a:normAutofit/>
          </a:bodyPr>
          <a:lstStyle/>
          <a:p>
            <a:r>
              <a:rPr lang="en-US" sz="4200" dirty="0" smtClean="0"/>
              <a:t>Raising Kids the Way God Does</a:t>
            </a:r>
            <a:endParaRPr lang="en-US" sz="4200" dirty="0"/>
          </a:p>
        </p:txBody>
      </p:sp>
      <p:sp>
        <p:nvSpPr>
          <p:cNvPr id="7" name="Subtitle 6"/>
          <p:cNvSpPr>
            <a:spLocks noGrp="1"/>
          </p:cNvSpPr>
          <p:nvPr>
            <p:ph type="subTitle" idx="1"/>
          </p:nvPr>
        </p:nvSpPr>
        <p:spPr>
          <a:xfrm>
            <a:off x="1447800" y="5791200"/>
            <a:ext cx="6400800" cy="762000"/>
          </a:xfrm>
        </p:spPr>
        <p:txBody>
          <a:bodyPr/>
          <a:lstStyle/>
          <a:p>
            <a:r>
              <a:rPr lang="en-US" dirty="0" smtClean="0"/>
              <a:t>Ephesians 6:1-4</a:t>
            </a:r>
            <a:endParaRPr lang="en-US" dirty="0"/>
          </a:p>
        </p:txBody>
      </p:sp>
      <p:pic>
        <p:nvPicPr>
          <p:cNvPr id="5" name="Picture 4" descr="knowing God 01.jpg"/>
          <p:cNvPicPr>
            <a:picLocks noChangeAspect="1"/>
          </p:cNvPicPr>
          <p:nvPr/>
        </p:nvPicPr>
        <p:blipFill>
          <a:blip r:embed="rId3" cstate="print">
            <a:lum bright="-10000" contrast="10000"/>
          </a:blip>
          <a:stretch>
            <a:fillRect/>
          </a:stretch>
        </p:blipFill>
        <p:spPr>
          <a:xfrm>
            <a:off x="0" y="1752600"/>
            <a:ext cx="9144000" cy="39624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uzzle pieces.jpg"/>
          <p:cNvPicPr>
            <a:picLocks noChangeAspect="1"/>
          </p:cNvPicPr>
          <p:nvPr/>
        </p:nvPicPr>
        <p:blipFill>
          <a:blip r:embed="rId2" cstate="print">
            <a:lum bright="-5000" contrast="10000"/>
          </a:blip>
          <a:stretch>
            <a:fillRect/>
          </a:stretch>
        </p:blipFill>
        <p:spPr>
          <a:xfrm>
            <a:off x="0" y="1676400"/>
            <a:ext cx="9144000" cy="4114800"/>
          </a:xfrm>
          <a:prstGeom prst="rect">
            <a:avLst/>
          </a:prstGeom>
        </p:spPr>
      </p:pic>
      <p:sp>
        <p:nvSpPr>
          <p:cNvPr id="4" name="Rectangle 3"/>
          <p:cNvSpPr/>
          <p:nvPr/>
        </p:nvSpPr>
        <p:spPr>
          <a:xfrm>
            <a:off x="0" y="1676400"/>
            <a:ext cx="9144000" cy="41148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Solving the puzzle..</a:t>
            </a:r>
            <a:endParaRPr lang="en-US" dirty="0"/>
          </a:p>
        </p:txBody>
      </p:sp>
      <p:sp>
        <p:nvSpPr>
          <p:cNvPr id="6" name="Content Placeholder 5"/>
          <p:cNvSpPr>
            <a:spLocks noGrp="1"/>
          </p:cNvSpPr>
          <p:nvPr>
            <p:ph idx="1"/>
          </p:nvPr>
        </p:nvSpPr>
        <p:spPr>
          <a:xfrm>
            <a:off x="533400" y="5867400"/>
            <a:ext cx="8229600" cy="762000"/>
          </a:xfrm>
        </p:spPr>
        <p:txBody>
          <a:bodyPr anchor="ctr">
            <a:normAutofit/>
          </a:bodyPr>
          <a:lstStyle/>
          <a:p>
            <a:pPr algn="ctr">
              <a:buNone/>
            </a:pPr>
            <a:r>
              <a:rPr lang="en-US" sz="3400" dirty="0" smtClean="0"/>
              <a:t>Welcome to parenting..</a:t>
            </a:r>
            <a:endParaRPr 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 great blessing..</a:t>
            </a:r>
            <a:endParaRPr lang="en-US" dirty="0"/>
          </a:p>
        </p:txBody>
      </p:sp>
      <p:sp>
        <p:nvSpPr>
          <p:cNvPr id="3" name="Content Placeholder 2"/>
          <p:cNvSpPr>
            <a:spLocks noGrp="1"/>
          </p:cNvSpPr>
          <p:nvPr>
            <p:ph idx="1"/>
          </p:nvPr>
        </p:nvSpPr>
        <p:spPr>
          <a:xfrm>
            <a:off x="381000" y="2133600"/>
            <a:ext cx="8458200" cy="2819400"/>
          </a:xfrm>
        </p:spPr>
        <p:txBody>
          <a:bodyPr/>
          <a:lstStyle/>
          <a:p>
            <a:pPr>
              <a:lnSpc>
                <a:spcPts val="3000"/>
              </a:lnSpc>
              <a:buNone/>
            </a:pPr>
            <a:r>
              <a:rPr lang="en-US" dirty="0" smtClean="0">
                <a:solidFill>
                  <a:srgbClr val="FFC000"/>
                </a:solidFill>
              </a:rPr>
              <a:t>    </a:t>
            </a:r>
            <a:r>
              <a:rPr lang="en-US" sz="3200" dirty="0" smtClean="0">
                <a:solidFill>
                  <a:srgbClr val="FFC000"/>
                </a:solidFill>
              </a:rPr>
              <a:t>Psalm 127:3-5  </a:t>
            </a:r>
            <a:r>
              <a:rPr lang="en-US" sz="3200" dirty="0" smtClean="0"/>
              <a:t>Behold, children are a heritage from the Lord, The fruit of the womb is a reward. 4 Like arrows in the hand of a warrior, So are the children of one's youth. 5 Happy is the man who has his quiver full of them.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 need a plan..</a:t>
            </a:r>
            <a:endParaRPr lang="en-US" dirty="0"/>
          </a:p>
        </p:txBody>
      </p:sp>
      <p:sp>
        <p:nvSpPr>
          <p:cNvPr id="3" name="Content Placeholder 2"/>
          <p:cNvSpPr>
            <a:spLocks noGrp="1"/>
          </p:cNvSpPr>
          <p:nvPr>
            <p:ph idx="1"/>
          </p:nvPr>
        </p:nvSpPr>
        <p:spPr>
          <a:xfrm>
            <a:off x="381000" y="1905000"/>
            <a:ext cx="8229600" cy="3352800"/>
          </a:xfrm>
        </p:spPr>
        <p:txBody>
          <a:bodyPr>
            <a:normAutofit/>
          </a:bodyPr>
          <a:lstStyle/>
          <a:p>
            <a:pPr>
              <a:lnSpc>
                <a:spcPts val="2900"/>
              </a:lnSpc>
            </a:pPr>
            <a:r>
              <a:rPr lang="en-US" dirty="0" smtClean="0">
                <a:solidFill>
                  <a:srgbClr val="FFC000"/>
                </a:solidFill>
              </a:rPr>
              <a:t>Eph 6:1-4  </a:t>
            </a:r>
            <a:r>
              <a:rPr lang="en-US" dirty="0" smtClean="0"/>
              <a:t>Children, obey your parents in the Lord, for this is right. 2 "Honor your father and mother," which is the first command-</a:t>
            </a:r>
            <a:r>
              <a:rPr lang="en-US" dirty="0" err="1" smtClean="0"/>
              <a:t>ment</a:t>
            </a:r>
            <a:r>
              <a:rPr lang="en-US" dirty="0" smtClean="0"/>
              <a:t> with promise: 3 "that it may be well with you and you may live long on the earth." 4 And you, fathers, do not provoke your children to wrath, but bring them up in the training and admonition of the Lord.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renting.jpg"/>
          <p:cNvPicPr>
            <a:picLocks noChangeAspect="1"/>
          </p:cNvPicPr>
          <p:nvPr/>
        </p:nvPicPr>
        <p:blipFill>
          <a:blip r:embed="rId2" cstate="print">
            <a:lum bright="-5000" contrast="10000"/>
          </a:blip>
          <a:srcRect b="18736"/>
          <a:stretch>
            <a:fillRect/>
          </a:stretch>
        </p:blipFill>
        <p:spPr>
          <a:xfrm>
            <a:off x="0" y="1676400"/>
            <a:ext cx="9144000" cy="4164309"/>
          </a:xfrm>
          <a:prstGeom prst="rect">
            <a:avLst/>
          </a:prstGeom>
        </p:spPr>
      </p:pic>
      <p:sp>
        <p:nvSpPr>
          <p:cNvPr id="3" name="Title 2"/>
          <p:cNvSpPr>
            <a:spLocks noGrp="1"/>
          </p:cNvSpPr>
          <p:nvPr>
            <p:ph type="title"/>
          </p:nvPr>
        </p:nvSpPr>
        <p:spPr/>
        <p:txBody>
          <a:bodyPr/>
          <a:lstStyle/>
          <a:p>
            <a:r>
              <a:rPr lang="en-US" dirty="0" smtClean="0"/>
              <a:t>Extreme parenting..</a:t>
            </a:r>
            <a:endParaRPr lang="en-US" dirty="0"/>
          </a:p>
        </p:txBody>
      </p:sp>
      <p:sp>
        <p:nvSpPr>
          <p:cNvPr id="5" name="Rectangle 4"/>
          <p:cNvSpPr/>
          <p:nvPr/>
        </p:nvSpPr>
        <p:spPr>
          <a:xfrm>
            <a:off x="0" y="1676400"/>
            <a:ext cx="9144000" cy="4191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p:cNvSpPr>
            <a:spLocks noGrp="1"/>
          </p:cNvSpPr>
          <p:nvPr>
            <p:ph idx="1"/>
          </p:nvPr>
        </p:nvSpPr>
        <p:spPr/>
        <p:txBody>
          <a:bodyPr/>
          <a:lstStyle/>
          <a:p>
            <a:r>
              <a:rPr lang="en-US" dirty="0" smtClean="0"/>
              <a:t>The Everything Goes Parent..</a:t>
            </a:r>
          </a:p>
          <a:p>
            <a:pPr lvl="1"/>
            <a:r>
              <a:rPr lang="en-US" dirty="0" smtClean="0"/>
              <a:t>No boundaries/No expectations</a:t>
            </a:r>
          </a:p>
          <a:p>
            <a:pPr lvl="1"/>
            <a:r>
              <a:rPr lang="en-US" dirty="0" smtClean="0"/>
              <a:t>Accommodate all desires</a:t>
            </a:r>
          </a:p>
          <a:p>
            <a:pPr lvl="1"/>
            <a:r>
              <a:rPr lang="en-US" dirty="0" smtClean="0"/>
              <a:t>More concerned what others think</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extreme parenting.jpg"/>
          <p:cNvPicPr>
            <a:picLocks noChangeAspect="1"/>
          </p:cNvPicPr>
          <p:nvPr/>
        </p:nvPicPr>
        <p:blipFill>
          <a:blip r:embed="rId2" cstate="print"/>
          <a:srcRect t="1326" b="17238"/>
          <a:stretch>
            <a:fillRect/>
          </a:stretch>
        </p:blipFill>
        <p:spPr>
          <a:xfrm>
            <a:off x="0" y="1668245"/>
            <a:ext cx="9144000" cy="4179788"/>
          </a:xfrm>
          <a:prstGeom prst="rect">
            <a:avLst/>
          </a:prstGeom>
        </p:spPr>
      </p:pic>
      <p:sp>
        <p:nvSpPr>
          <p:cNvPr id="5" name="Rectangle 4"/>
          <p:cNvSpPr/>
          <p:nvPr/>
        </p:nvSpPr>
        <p:spPr>
          <a:xfrm>
            <a:off x="0" y="1676400"/>
            <a:ext cx="9144000" cy="4191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Extreme parenting..</a:t>
            </a:r>
            <a:endParaRPr lang="en-US" dirty="0"/>
          </a:p>
        </p:txBody>
      </p:sp>
      <p:sp>
        <p:nvSpPr>
          <p:cNvPr id="4" name="Content Placeholder 3"/>
          <p:cNvSpPr>
            <a:spLocks noGrp="1"/>
          </p:cNvSpPr>
          <p:nvPr>
            <p:ph idx="1"/>
          </p:nvPr>
        </p:nvSpPr>
        <p:spPr/>
        <p:txBody>
          <a:bodyPr/>
          <a:lstStyle/>
          <a:p>
            <a:r>
              <a:rPr lang="en-US" sz="3200" dirty="0" smtClean="0"/>
              <a:t>The Over Controlling Parent..</a:t>
            </a:r>
          </a:p>
          <a:p>
            <a:pPr lvl="1"/>
            <a:r>
              <a:rPr lang="en-US" dirty="0" smtClean="0"/>
              <a:t>Assumes strictness produces better behavior</a:t>
            </a:r>
          </a:p>
          <a:p>
            <a:pPr lvl="1"/>
            <a:r>
              <a:rPr lang="en-US" dirty="0" smtClean="0"/>
              <a:t>Leads to fear based parenting</a:t>
            </a:r>
          </a:p>
          <a:p>
            <a:pPr lvl="1"/>
            <a:r>
              <a:rPr lang="en-US" dirty="0" smtClean="0"/>
              <a:t>Control outward w/o inward attitude</a:t>
            </a:r>
          </a:p>
          <a:p>
            <a:pPr lvl="1">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be goal?</a:t>
            </a:r>
            <a:endParaRPr lang="en-US" dirty="0"/>
          </a:p>
        </p:txBody>
      </p:sp>
      <p:sp>
        <p:nvSpPr>
          <p:cNvPr id="3" name="Content Placeholder 2"/>
          <p:cNvSpPr>
            <a:spLocks noGrp="1"/>
          </p:cNvSpPr>
          <p:nvPr>
            <p:ph idx="1"/>
          </p:nvPr>
        </p:nvSpPr>
        <p:spPr>
          <a:xfrm>
            <a:off x="457200" y="2209800"/>
            <a:ext cx="8229600" cy="2590800"/>
          </a:xfrm>
        </p:spPr>
        <p:txBody>
          <a:bodyPr/>
          <a:lstStyle/>
          <a:p>
            <a:pPr>
              <a:lnSpc>
                <a:spcPts val="3000"/>
              </a:lnSpc>
            </a:pPr>
            <a:r>
              <a:rPr lang="en-US" dirty="0" smtClean="0">
                <a:solidFill>
                  <a:srgbClr val="FFC000"/>
                </a:solidFill>
              </a:rPr>
              <a:t>Phil 2:14-15  </a:t>
            </a:r>
            <a:r>
              <a:rPr lang="en-US" dirty="0" smtClean="0"/>
              <a:t>Do all things without complaining and disputing, 15 that you may become blameless and harmless, children of God without fault in the midst of a crooked and perverse generation, among whom you shine as lights in the world..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God Raises His Children..</a:t>
            </a:r>
            <a:endParaRPr lang="en-US" dirty="0"/>
          </a:p>
        </p:txBody>
      </p:sp>
      <p:sp>
        <p:nvSpPr>
          <p:cNvPr id="3" name="Content Placeholder 2"/>
          <p:cNvSpPr>
            <a:spLocks noGrp="1"/>
          </p:cNvSpPr>
          <p:nvPr>
            <p:ph idx="1"/>
          </p:nvPr>
        </p:nvSpPr>
        <p:spPr>
          <a:xfrm>
            <a:off x="457200" y="2133600"/>
            <a:ext cx="8229600" cy="2514600"/>
          </a:xfrm>
        </p:spPr>
        <p:txBody>
          <a:bodyPr>
            <a:normAutofit/>
          </a:bodyPr>
          <a:lstStyle/>
          <a:p>
            <a:pPr>
              <a:lnSpc>
                <a:spcPts val="3000"/>
              </a:lnSpc>
            </a:pPr>
            <a:r>
              <a:rPr lang="en-US" dirty="0" smtClean="0">
                <a:solidFill>
                  <a:srgbClr val="FFC000"/>
                </a:solidFill>
              </a:rPr>
              <a:t>Titus 2:11-12 </a:t>
            </a:r>
            <a:r>
              <a:rPr lang="en-US" dirty="0" smtClean="0"/>
              <a:t>For the grace of God that brings salvation has appeared to all men, 12 teaching us that, denying ungodliness and worldly lusts, we should live soberly, righteously, and godly in the present age.. </a:t>
            </a:r>
          </a:p>
          <a:p>
            <a:pPr>
              <a:lnSpc>
                <a:spcPts val="3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God Raises His Children..</a:t>
            </a:r>
            <a:endParaRPr lang="en-US" dirty="0"/>
          </a:p>
        </p:txBody>
      </p:sp>
      <p:sp>
        <p:nvSpPr>
          <p:cNvPr id="3" name="Content Placeholder 2"/>
          <p:cNvSpPr>
            <a:spLocks noGrp="1"/>
          </p:cNvSpPr>
          <p:nvPr>
            <p:ph idx="1"/>
          </p:nvPr>
        </p:nvSpPr>
        <p:spPr>
          <a:xfrm>
            <a:off x="457200" y="2133600"/>
            <a:ext cx="8229600" cy="2514600"/>
          </a:xfrm>
        </p:spPr>
        <p:txBody>
          <a:bodyPr>
            <a:normAutofit fontScale="92500" lnSpcReduction="10000"/>
          </a:bodyPr>
          <a:lstStyle/>
          <a:p>
            <a:r>
              <a:rPr lang="en-US" dirty="0" smtClean="0">
                <a:solidFill>
                  <a:srgbClr val="FFC000"/>
                </a:solidFill>
              </a:rPr>
              <a:t>Heb 4:15-16 </a:t>
            </a:r>
            <a:r>
              <a:rPr lang="en-US" dirty="0" smtClean="0"/>
              <a:t>For we do not have a High Priest who cannot sympathize with our weaknesses, but was in all points tempted as we are, yet without sin. 16 Let us therefore come boldly to the throne of grace, that we may obtain mercy and find grace to help in time of need. </a:t>
            </a:r>
          </a:p>
          <a:p>
            <a:pPr>
              <a:lnSpc>
                <a:spcPts val="3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1971</TotalTime>
  <Words>467</Words>
  <Application>Microsoft Office PowerPoint</Application>
  <PresentationFormat>On-screen Show (4:3)</PresentationFormat>
  <Paragraphs>39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Raising Kids the Way God Does</vt:lpstr>
      <vt:lpstr>Solving the puzzle..</vt:lpstr>
      <vt:lpstr>A great blessing..</vt:lpstr>
      <vt:lpstr>We need a plan..</vt:lpstr>
      <vt:lpstr>Extreme parenting..</vt:lpstr>
      <vt:lpstr>Extreme parenting..</vt:lpstr>
      <vt:lpstr>What should be goal?</vt:lpstr>
      <vt:lpstr>How God Raises His Children..</vt:lpstr>
      <vt:lpstr>How God Raises His Children..</vt:lpstr>
      <vt:lpstr>How God Raises His Children..</vt:lpstr>
      <vt:lpstr>Grace based parenting..</vt:lpstr>
      <vt:lpstr>What will you do with your piece of history..</vt:lpstr>
      <vt:lpstr>Raising Kids the Way God Does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61</cp:revision>
  <dcterms:created xsi:type="dcterms:W3CDTF">2015-10-04T04:19:18Z</dcterms:created>
  <dcterms:modified xsi:type="dcterms:W3CDTF">2017-03-07T17:13:54Z</dcterms:modified>
</cp:coreProperties>
</file>