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75" r:id="rId4"/>
    <p:sldId id="276" r:id="rId5"/>
    <p:sldId id="277" r:id="rId6"/>
    <p:sldId id="278" r:id="rId7"/>
    <p:sldId id="280" r:id="rId8"/>
    <p:sldId id="279" r:id="rId9"/>
    <p:sldId id="28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2" autoAdjust="0"/>
    <p:restoredTop sz="94660"/>
  </p:normalViewPr>
  <p:slideViewPr>
    <p:cSldViewPr>
      <p:cViewPr varScale="1">
        <p:scale>
          <a:sx n="100" d="100"/>
          <a:sy n="100" d="100"/>
        </p:scale>
        <p:origin x="-23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35000" contrast="10000"/>
          </a:blip>
          <a:srcRect r="14845" b="18000"/>
          <a:stretch>
            <a:fillRect/>
          </a:stretch>
        </p:blipFill>
        <p:spPr>
          <a:xfrm>
            <a:off x="-2" y="0"/>
            <a:ext cx="9144002" cy="6857963"/>
          </a:xfrm>
          <a:prstGeom prst="rect">
            <a:avLst/>
          </a:prstGeom>
        </p:spPr>
      </p:pic>
      <p:pic>
        <p:nvPicPr>
          <p:cNvPr id="11" name="Picture 10" descr="empty graveclothes.jpg"/>
          <p:cNvPicPr>
            <a:picLocks noChangeAspect="1"/>
          </p:cNvPicPr>
          <p:nvPr userDrawn="1"/>
        </p:nvPicPr>
        <p:blipFill>
          <a:blip r:embed="rId10" cstate="print">
            <a:lum bright="-10000" contrast="10000"/>
          </a:blip>
          <a:stretch>
            <a:fillRect/>
          </a:stretch>
        </p:blipFill>
        <p:spPr>
          <a:xfrm>
            <a:off x="0" y="1600200"/>
            <a:ext cx="9144000" cy="4572000"/>
          </a:xfrm>
          <a:prstGeom prst="rect">
            <a:avLst/>
          </a:prstGeom>
        </p:spPr>
      </p:pic>
      <p:sp>
        <p:nvSpPr>
          <p:cNvPr id="6" name="Rectangle 5"/>
          <p:cNvSpPr/>
          <p:nvPr userDrawn="1"/>
        </p:nvSpPr>
        <p:spPr>
          <a:xfrm>
            <a:off x="0" y="1600200"/>
            <a:ext cx="9144000" cy="45720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828800"/>
            <a:ext cx="8229600" cy="4191000"/>
          </a:xfrm>
          <a:prstGeom prst="rect">
            <a:avLst/>
          </a:prstGeom>
          <a:solidFill>
            <a:schemeClr val="tx1">
              <a:alpha val="35000"/>
            </a:schemeClr>
          </a:solidFill>
        </p:spPr>
        <p:txBody>
          <a:bodyPr vert="horz" lIns="91440" tIns="45720" rIns="91440" bIns="45720" rtlCol="0">
            <a:normAutofit/>
          </a:bodyPr>
          <a:lstStyle/>
          <a:p>
            <a:pPr lvl="0"/>
            <a:endParaRPr lang="en-US"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lang="en-US" sz="3000" b="0" kern="120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7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pic>
        <p:nvPicPr>
          <p:cNvPr id="12" name="Picture 11" descr="Seeing is Believing 01.jpg"/>
          <p:cNvPicPr>
            <a:picLocks noChangeAspect="1"/>
          </p:cNvPicPr>
          <p:nvPr/>
        </p:nvPicPr>
        <p:blipFill>
          <a:blip r:embed="rId3" cstate="print">
            <a:lum bright="-8000" contrast="10000"/>
          </a:blip>
          <a:stretch>
            <a:fillRect/>
          </a:stretch>
        </p:blipFill>
        <p:spPr>
          <a:xfrm>
            <a:off x="0" y="0"/>
            <a:ext cx="9144000" cy="6858000"/>
          </a:xfrm>
          <a:prstGeom prst="rect">
            <a:avLst/>
          </a:prstGeom>
        </p:spPr>
      </p:pic>
      <p:sp>
        <p:nvSpPr>
          <p:cNvPr id="7" name="Subtitle 6"/>
          <p:cNvSpPr>
            <a:spLocks noGrp="1"/>
          </p:cNvSpPr>
          <p:nvPr>
            <p:ph type="subTitle" idx="1"/>
          </p:nvPr>
        </p:nvSpPr>
        <p:spPr>
          <a:xfrm>
            <a:off x="1371600" y="5791200"/>
            <a:ext cx="6400800" cy="762000"/>
          </a:xfrm>
        </p:spPr>
        <p:txBody>
          <a:bodyPr/>
          <a:lstStyle/>
          <a:p>
            <a:r>
              <a:rPr lang="en-US" dirty="0" smtClean="0"/>
              <a:t>John 20:1-18</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96000" cy="1143000"/>
          </a:xfrm>
        </p:spPr>
        <p:txBody>
          <a:bodyPr/>
          <a:lstStyle/>
          <a:p>
            <a:r>
              <a:rPr lang="en-US" dirty="0" smtClean="0"/>
              <a:t>The key to our faith..</a:t>
            </a:r>
            <a:endParaRPr lang="en-US" dirty="0"/>
          </a:p>
        </p:txBody>
      </p:sp>
      <p:sp>
        <p:nvSpPr>
          <p:cNvPr id="3" name="Content Placeholder 2"/>
          <p:cNvSpPr>
            <a:spLocks noGrp="1"/>
          </p:cNvSpPr>
          <p:nvPr>
            <p:ph idx="1"/>
          </p:nvPr>
        </p:nvSpPr>
        <p:spPr/>
        <p:txBody>
          <a:bodyPr>
            <a:normAutofit/>
          </a:bodyPr>
          <a:lstStyle/>
          <a:p>
            <a:pPr>
              <a:lnSpc>
                <a:spcPts val="2800"/>
              </a:lnSpc>
            </a:pPr>
            <a:r>
              <a:rPr lang="en-US" dirty="0" smtClean="0">
                <a:solidFill>
                  <a:srgbClr val="FFC000"/>
                </a:solidFill>
              </a:rPr>
              <a:t>1 </a:t>
            </a:r>
            <a:r>
              <a:rPr lang="en-US" dirty="0" err="1" smtClean="0">
                <a:solidFill>
                  <a:srgbClr val="FFC000"/>
                </a:solidFill>
              </a:rPr>
              <a:t>Cor</a:t>
            </a:r>
            <a:r>
              <a:rPr lang="en-US" dirty="0" smtClean="0">
                <a:solidFill>
                  <a:srgbClr val="FFC000"/>
                </a:solidFill>
              </a:rPr>
              <a:t> 15:14 </a:t>
            </a:r>
            <a:r>
              <a:rPr lang="en-US" dirty="0" smtClean="0"/>
              <a:t>And </a:t>
            </a:r>
            <a:r>
              <a:rPr lang="en-US" dirty="0" smtClean="0">
                <a:solidFill>
                  <a:srgbClr val="FFC000"/>
                </a:solidFill>
              </a:rPr>
              <a:t>if Christ is not risen</a:t>
            </a:r>
            <a:r>
              <a:rPr lang="en-US" dirty="0" smtClean="0"/>
              <a:t>, then our preaching is empty and </a:t>
            </a:r>
            <a:r>
              <a:rPr lang="en-US" dirty="0" smtClean="0">
                <a:solidFill>
                  <a:srgbClr val="FFC000"/>
                </a:solidFill>
              </a:rPr>
              <a:t>your faith is also empty</a:t>
            </a:r>
            <a:r>
              <a:rPr lang="en-US" dirty="0" smtClean="0"/>
              <a:t>.. 16 For if the dead do not rise, then Christ is not risen. 17 And </a:t>
            </a:r>
            <a:r>
              <a:rPr lang="en-US" dirty="0" smtClean="0">
                <a:solidFill>
                  <a:srgbClr val="FFC000"/>
                </a:solidFill>
              </a:rPr>
              <a:t>if Christ is not risen, your faith is futile; you are still in your sins</a:t>
            </a:r>
            <a:r>
              <a:rPr lang="en-US"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ry sees the open tomb.jpg"/>
          <p:cNvPicPr>
            <a:picLocks noChangeAspect="1"/>
          </p:cNvPicPr>
          <p:nvPr/>
        </p:nvPicPr>
        <p:blipFill>
          <a:blip r:embed="rId2" cstate="print">
            <a:lum bright="-20000"/>
          </a:blip>
          <a:stretch>
            <a:fillRect/>
          </a:stretch>
        </p:blipFill>
        <p:spPr>
          <a:xfrm>
            <a:off x="0" y="0"/>
            <a:ext cx="9144000" cy="6858000"/>
          </a:xfrm>
          <a:prstGeom prst="rect">
            <a:avLst/>
          </a:prstGeom>
        </p:spPr>
      </p:pic>
      <p:sp>
        <p:nvSpPr>
          <p:cNvPr id="3" name="Title 2"/>
          <p:cNvSpPr>
            <a:spLocks noGrp="1"/>
          </p:cNvSpPr>
          <p:nvPr>
            <p:ph type="title"/>
          </p:nvPr>
        </p:nvSpPr>
        <p:spPr/>
        <p:txBody>
          <a:bodyPr/>
          <a:lstStyle/>
          <a:p>
            <a:r>
              <a:rPr lang="en-US" sz="4000" b="1" dirty="0" smtClean="0">
                <a:solidFill>
                  <a:srgbClr val="FF0000"/>
                </a:solidFill>
              </a:rPr>
              <a:t>1</a:t>
            </a:r>
            <a:r>
              <a:rPr lang="en-US" sz="4400" dirty="0" smtClean="0"/>
              <a:t> </a:t>
            </a:r>
            <a:r>
              <a:rPr lang="en-US" dirty="0" smtClean="0"/>
              <a:t> The Empty Tomb </a:t>
            </a:r>
            <a:endParaRPr lang="en-US" dirty="0"/>
          </a:p>
        </p:txBody>
      </p:sp>
      <p:sp>
        <p:nvSpPr>
          <p:cNvPr id="4" name="Content Placeholder 3"/>
          <p:cNvSpPr>
            <a:spLocks noGrp="1"/>
          </p:cNvSpPr>
          <p:nvPr>
            <p:ph idx="1"/>
          </p:nvPr>
        </p:nvSpPr>
        <p:spPr>
          <a:xfrm>
            <a:off x="304800" y="1828800"/>
            <a:ext cx="8534400" cy="4191000"/>
          </a:xfrm>
        </p:spPr>
        <p:txBody>
          <a:bodyPr>
            <a:normAutofit/>
          </a:bodyPr>
          <a:lstStyle/>
          <a:p>
            <a:pPr>
              <a:lnSpc>
                <a:spcPts val="2800"/>
              </a:lnSpc>
            </a:pPr>
            <a:r>
              <a:rPr lang="en-US" sz="2800" dirty="0" smtClean="0">
                <a:solidFill>
                  <a:srgbClr val="FFC000"/>
                </a:solidFill>
              </a:rPr>
              <a:t>John 20:1 </a:t>
            </a:r>
            <a:r>
              <a:rPr lang="en-US" sz="2800" dirty="0" smtClean="0"/>
              <a:t>Now on the first day of the week Mary Magdalene went to the tomb early, while it was still dark, and saw that the stone had been taken away from the tomb. 2 Then she ran and came to Simon Peter, and to the other disciple, whom Jesus loved, and said to them, "They have taken away the Lord out of the tomb, and we do not know where they have laid Him."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eter-and-john-burnand.jpg"/>
          <p:cNvPicPr>
            <a:picLocks noChangeAspect="1"/>
          </p:cNvPicPr>
          <p:nvPr/>
        </p:nvPicPr>
        <p:blipFill>
          <a:blip r:embed="rId2" cstate="print">
            <a:lum bright="-15000" contrast="10000"/>
          </a:blip>
          <a:stretch>
            <a:fillRect/>
          </a:stretch>
        </p:blipFill>
        <p:spPr>
          <a:xfrm>
            <a:off x="0" y="0"/>
            <a:ext cx="9182501" cy="6858000"/>
          </a:xfrm>
          <a:prstGeom prst="rect">
            <a:avLst/>
          </a:prstGeom>
        </p:spPr>
      </p:pic>
      <p:sp>
        <p:nvSpPr>
          <p:cNvPr id="5" name="Rectangle 4"/>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z="4000" b="1" dirty="0" smtClean="0">
                <a:solidFill>
                  <a:srgbClr val="FF0000"/>
                </a:solidFill>
              </a:rPr>
              <a:t>2</a:t>
            </a:r>
            <a:r>
              <a:rPr lang="en-US" dirty="0" smtClean="0"/>
              <a:t>  The Empty </a:t>
            </a:r>
            <a:r>
              <a:rPr lang="en-US" dirty="0" err="1" smtClean="0"/>
              <a:t>Graveclothes</a:t>
            </a:r>
            <a:endParaRPr lang="en-US" dirty="0"/>
          </a:p>
        </p:txBody>
      </p:sp>
      <p:sp>
        <p:nvSpPr>
          <p:cNvPr id="3" name="Content Placeholder 2"/>
          <p:cNvSpPr>
            <a:spLocks noGrp="1"/>
          </p:cNvSpPr>
          <p:nvPr>
            <p:ph idx="1"/>
          </p:nvPr>
        </p:nvSpPr>
        <p:spPr/>
        <p:txBody>
          <a:bodyPr/>
          <a:lstStyle/>
          <a:p>
            <a:pPr>
              <a:lnSpc>
                <a:spcPts val="2900"/>
              </a:lnSpc>
            </a:pPr>
            <a:r>
              <a:rPr lang="en-US" dirty="0" smtClean="0"/>
              <a:t>3 Peter therefore went out, and the other disciple, and were going to the tomb. 4 So they both ran together, and the other disciple outran Peter and came to the tomb first. 5 And he, </a:t>
            </a:r>
            <a:r>
              <a:rPr lang="en-US" dirty="0" smtClean="0">
                <a:solidFill>
                  <a:srgbClr val="FFC000"/>
                </a:solidFill>
              </a:rPr>
              <a:t>stooping down and looking in, saw the linen cloths lying there;</a:t>
            </a:r>
            <a:r>
              <a:rPr lang="en-US" dirty="0" smtClean="0"/>
              <a:t> yet he did not go 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FF0000"/>
                </a:solidFill>
              </a:rPr>
              <a:t>2</a:t>
            </a:r>
            <a:r>
              <a:rPr lang="en-US" dirty="0" smtClean="0"/>
              <a:t>  The Empty </a:t>
            </a:r>
            <a:r>
              <a:rPr lang="en-US" dirty="0" err="1" smtClean="0"/>
              <a:t>Graveclothes</a:t>
            </a:r>
            <a:endParaRPr lang="en-US" dirty="0"/>
          </a:p>
        </p:txBody>
      </p:sp>
      <p:sp>
        <p:nvSpPr>
          <p:cNvPr id="3" name="Content Placeholder 2"/>
          <p:cNvSpPr>
            <a:spLocks noGrp="1"/>
          </p:cNvSpPr>
          <p:nvPr>
            <p:ph idx="1"/>
          </p:nvPr>
        </p:nvSpPr>
        <p:spPr/>
        <p:txBody>
          <a:bodyPr/>
          <a:lstStyle/>
          <a:p>
            <a:pPr>
              <a:lnSpc>
                <a:spcPts val="2800"/>
              </a:lnSpc>
            </a:pPr>
            <a:r>
              <a:rPr lang="en-US" sz="2800" dirty="0" smtClean="0"/>
              <a:t>6 Then Simon Peter came, following him, and went into the tomb; and he </a:t>
            </a:r>
            <a:r>
              <a:rPr lang="en-US" sz="2800" dirty="0" smtClean="0">
                <a:solidFill>
                  <a:srgbClr val="FFC000"/>
                </a:solidFill>
              </a:rPr>
              <a:t>saw the linen cloths lying there, 7 and the handkerchief that had been around His head, not lying with the linen cloths, but folded together in a place by itself</a:t>
            </a:r>
            <a:r>
              <a:rPr lang="en-US" sz="2800" dirty="0" smtClean="0"/>
              <a:t>. 8 Then the other disciple, who came to the tomb first, went in also; and </a:t>
            </a:r>
            <a:r>
              <a:rPr lang="en-US" sz="2800" dirty="0" smtClean="0">
                <a:solidFill>
                  <a:srgbClr val="FFC000"/>
                </a:solidFill>
              </a:rPr>
              <a:t>he saw and believed</a:t>
            </a:r>
            <a:r>
              <a:rPr lang="en-US" sz="2800" dirty="0" smtClean="0"/>
              <a:t>. 9 For as yet they did not know the Scripture, that He must rise again from the dead.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5" descr="Jesus-Resurrection-Mary-Tomb-Picture.jpg"/>
          <p:cNvPicPr>
            <a:picLocks noChangeAspect="1"/>
          </p:cNvPicPr>
          <p:nvPr/>
        </p:nvPicPr>
        <p:blipFill>
          <a:blip r:embed="rId2" cstate="print">
            <a:lum bright="-20000" contrast="15000"/>
          </a:blip>
          <a:stretch>
            <a:fillRect/>
          </a:stretch>
        </p:blipFill>
        <p:spPr>
          <a:xfrm>
            <a:off x="0" y="0"/>
            <a:ext cx="9144000" cy="6858000"/>
          </a:xfrm>
          <a:prstGeom prst="rect">
            <a:avLst/>
          </a:prstGeom>
          <a:solidFill>
            <a:schemeClr val="tx1">
              <a:alpha val="35000"/>
            </a:schemeClr>
          </a:solidFill>
        </p:spPr>
      </p:pic>
      <p:sp>
        <p:nvSpPr>
          <p:cNvPr id="2" name="Title 1"/>
          <p:cNvSpPr>
            <a:spLocks noGrp="1"/>
          </p:cNvSpPr>
          <p:nvPr>
            <p:ph type="title"/>
          </p:nvPr>
        </p:nvSpPr>
        <p:spPr>
          <a:solidFill>
            <a:schemeClr val="tx1">
              <a:alpha val="55000"/>
            </a:schemeClr>
          </a:solidFill>
        </p:spPr>
        <p:txBody>
          <a:bodyPr/>
          <a:lstStyle/>
          <a:p>
            <a:r>
              <a:rPr lang="en-US" sz="4000" b="1" dirty="0" smtClean="0">
                <a:solidFill>
                  <a:srgbClr val="FF0000"/>
                </a:solidFill>
              </a:rPr>
              <a:t>3</a:t>
            </a:r>
            <a:r>
              <a:rPr lang="en-US" dirty="0" smtClean="0"/>
              <a:t>  Eyewitness appearances</a:t>
            </a:r>
            <a:endParaRPr lang="en-US" dirty="0"/>
          </a:p>
        </p:txBody>
      </p:sp>
      <p:sp>
        <p:nvSpPr>
          <p:cNvPr id="7" name="Content Placeholder 6"/>
          <p:cNvSpPr>
            <a:spLocks noGrp="1"/>
          </p:cNvSpPr>
          <p:nvPr>
            <p:ph idx="1"/>
          </p:nvPr>
        </p:nvSpPr>
        <p:spPr>
          <a:xfrm>
            <a:off x="457200" y="1676400"/>
            <a:ext cx="8229600" cy="4191000"/>
          </a:xfrm>
          <a:solidFill>
            <a:schemeClr val="tx1">
              <a:alpha val="50000"/>
            </a:schemeClr>
          </a:solidFill>
        </p:spPr>
        <p:txBody>
          <a:bodyPr>
            <a:normAutofit/>
          </a:bodyPr>
          <a:lstStyle/>
          <a:p>
            <a:pPr>
              <a:lnSpc>
                <a:spcPts val="2800"/>
              </a:lnSpc>
            </a:pPr>
            <a:r>
              <a:rPr lang="en-US" sz="2800" dirty="0" smtClean="0"/>
              <a:t>10 Then the disciples went away again to their own homes. 11 But Mary stood outside by the tomb weeping, and as she wept she stooped down and looked into the tomb. 12 And she saw two angels in white sitting, one at the head and the other at the feet, where the body of Jesus had lain. 13 Then they said to her, "Woman, why are you weeping?" She said to them, "Because they have taken away my Lord, and I do not know where they have laid Him."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5" descr="Jesus-Resurrection-Mary-Tomb-Picture.jpg"/>
          <p:cNvPicPr>
            <a:picLocks noChangeAspect="1"/>
          </p:cNvPicPr>
          <p:nvPr/>
        </p:nvPicPr>
        <p:blipFill>
          <a:blip r:embed="rId2" cstate="print">
            <a:lum bright="-20000" contrast="15000"/>
          </a:blip>
          <a:stretch>
            <a:fillRect/>
          </a:stretch>
        </p:blipFill>
        <p:spPr>
          <a:xfrm>
            <a:off x="0" y="0"/>
            <a:ext cx="9144000" cy="6858000"/>
          </a:xfrm>
          <a:prstGeom prst="rect">
            <a:avLst/>
          </a:prstGeom>
          <a:solidFill>
            <a:schemeClr val="tx1">
              <a:alpha val="35000"/>
            </a:schemeClr>
          </a:solidFill>
        </p:spPr>
      </p:pic>
      <p:sp>
        <p:nvSpPr>
          <p:cNvPr id="2" name="Title 1"/>
          <p:cNvSpPr>
            <a:spLocks noGrp="1"/>
          </p:cNvSpPr>
          <p:nvPr>
            <p:ph type="title"/>
          </p:nvPr>
        </p:nvSpPr>
        <p:spPr>
          <a:xfrm>
            <a:off x="457200" y="274638"/>
            <a:ext cx="6629400" cy="1143000"/>
          </a:xfrm>
          <a:solidFill>
            <a:schemeClr val="tx1">
              <a:alpha val="55000"/>
            </a:schemeClr>
          </a:solidFill>
        </p:spPr>
        <p:txBody>
          <a:bodyPr/>
          <a:lstStyle/>
          <a:p>
            <a:r>
              <a:rPr lang="en-US" sz="4000" b="1" dirty="0" smtClean="0">
                <a:solidFill>
                  <a:srgbClr val="FF0000"/>
                </a:solidFill>
              </a:rPr>
              <a:t>4</a:t>
            </a:r>
            <a:r>
              <a:rPr lang="en-US" dirty="0" smtClean="0"/>
              <a:t>  Changed lives..</a:t>
            </a:r>
            <a:endParaRPr lang="en-US" dirty="0"/>
          </a:p>
        </p:txBody>
      </p:sp>
      <p:sp>
        <p:nvSpPr>
          <p:cNvPr id="7" name="Content Placeholder 6"/>
          <p:cNvSpPr>
            <a:spLocks noGrp="1"/>
          </p:cNvSpPr>
          <p:nvPr>
            <p:ph idx="1"/>
          </p:nvPr>
        </p:nvSpPr>
        <p:spPr>
          <a:xfrm>
            <a:off x="457200" y="1676400"/>
            <a:ext cx="8229600" cy="4191000"/>
          </a:xfrm>
          <a:solidFill>
            <a:schemeClr val="tx1">
              <a:alpha val="50000"/>
            </a:schemeClr>
          </a:solidFill>
        </p:spPr>
        <p:txBody>
          <a:bodyPr>
            <a:normAutofit fontScale="85000" lnSpcReduction="20000"/>
          </a:bodyPr>
          <a:lstStyle/>
          <a:p>
            <a:r>
              <a:rPr lang="en-US" sz="2800" dirty="0" smtClean="0"/>
              <a:t>14 Now when she had said this, she turned around and saw Jesus standing there, and did not know that it was Jesus. 15 Jesus said to her, "Woman, why are you weeping? Whom are you seeking?" She, supposing Him to be the gardener, said to Him, "Sir, if You have carried Him away, tell me where You have laid Him, and I will take Him away." 16 </a:t>
            </a:r>
            <a:r>
              <a:rPr lang="en-US" sz="2800" dirty="0" smtClean="0">
                <a:solidFill>
                  <a:srgbClr val="FFC000"/>
                </a:solidFill>
              </a:rPr>
              <a:t>Jesus said to her, "Mary!" She turned and said to Him, "</a:t>
            </a:r>
            <a:r>
              <a:rPr lang="en-US" sz="2800" dirty="0" err="1" smtClean="0">
                <a:solidFill>
                  <a:srgbClr val="FFC000"/>
                </a:solidFill>
              </a:rPr>
              <a:t>Rabboni</a:t>
            </a:r>
            <a:r>
              <a:rPr lang="en-US" sz="2800" dirty="0" smtClean="0">
                <a:solidFill>
                  <a:srgbClr val="FFC000"/>
                </a:solidFill>
              </a:rPr>
              <a:t>!" (which is to say, Teacher). 17 Jesus said to her, "Do not cling to Me, for I have not yet ascended to My Father; but go to My brethren and say to them, 'I am ascending to My Father and your Father, and to My God and your God.' </a:t>
            </a:r>
            <a:r>
              <a:rPr lang="en-US" sz="2800" dirty="0" smtClean="0"/>
              <a:t>" 18 Mary Magdalene came and told the disciples that she had seen the Lord, and that He had spoken these things to her.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5" name="Content Placeholder 4"/>
          <p:cNvSpPr>
            <a:spLocks noGrp="1"/>
          </p:cNvSpPr>
          <p:nvPr>
            <p:ph idx="1"/>
          </p:nvPr>
        </p:nvSpPr>
        <p:spPr>
          <a:xfrm>
            <a:off x="228600" y="1828800"/>
            <a:ext cx="8686800" cy="4191000"/>
          </a:xfrm>
        </p:spPr>
        <p:txBody>
          <a:bodyPr/>
          <a:lstStyle/>
          <a:p>
            <a:r>
              <a:rPr lang="en-US" dirty="0" smtClean="0"/>
              <a:t>Our faith in Christ is based on </a:t>
            </a:r>
            <a:r>
              <a:rPr lang="en-US" dirty="0" smtClean="0">
                <a:solidFill>
                  <a:srgbClr val="FFC000"/>
                </a:solidFill>
              </a:rPr>
              <a:t>solid evidence</a:t>
            </a:r>
            <a:r>
              <a:rPr lang="en-US" dirty="0" smtClean="0"/>
              <a:t>..</a:t>
            </a:r>
          </a:p>
          <a:p>
            <a:r>
              <a:rPr lang="en-US" dirty="0" smtClean="0"/>
              <a:t>Our faith must include </a:t>
            </a:r>
            <a:r>
              <a:rPr lang="en-US" dirty="0" smtClean="0">
                <a:solidFill>
                  <a:srgbClr val="FFC000"/>
                </a:solidFill>
              </a:rPr>
              <a:t>obedience to Him as Lord</a:t>
            </a:r>
            <a:r>
              <a:rPr lang="en-US" dirty="0" smtClean="0">
                <a:solidFill>
                  <a:schemeClr val="bg2">
                    <a:lumMod val="90000"/>
                  </a:schemeClr>
                </a:solidFill>
              </a:rPr>
              <a:t>.</a:t>
            </a:r>
          </a:p>
          <a:p>
            <a:r>
              <a:rPr lang="en-US" dirty="0" smtClean="0"/>
              <a:t>Be encouraged </a:t>
            </a:r>
            <a:r>
              <a:rPr lang="en-US" dirty="0" smtClean="0">
                <a:solidFill>
                  <a:srgbClr val="FFC000"/>
                </a:solidFill>
              </a:rPr>
              <a:t>our Lord does not cast us off when our faith and understanding is weak</a:t>
            </a:r>
            <a:r>
              <a:rPr lang="en-US" dirty="0" smtClean="0"/>
              <a:t>.</a:t>
            </a:r>
          </a:p>
          <a:p>
            <a:r>
              <a:rPr lang="en-US" dirty="0" smtClean="0"/>
              <a:t>His resurrection </a:t>
            </a:r>
            <a:r>
              <a:rPr lang="en-US" dirty="0" smtClean="0">
                <a:solidFill>
                  <a:srgbClr val="FFC000"/>
                </a:solidFill>
              </a:rPr>
              <a:t>guarantees our future hope</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pic>
        <p:nvPicPr>
          <p:cNvPr id="12" name="Picture 11" descr="Seeing is Believing 01.jpg"/>
          <p:cNvPicPr>
            <a:picLocks noChangeAspect="1"/>
          </p:cNvPicPr>
          <p:nvPr/>
        </p:nvPicPr>
        <p:blipFill>
          <a:blip r:embed="rId3" cstate="print">
            <a:lum bright="-8000" contrast="10000"/>
          </a:blip>
          <a:stretch>
            <a:fillRect/>
          </a:stretch>
        </p:blipFill>
        <p:spPr>
          <a:xfrm>
            <a:off x="0" y="0"/>
            <a:ext cx="9144000" cy="6858000"/>
          </a:xfrm>
          <a:prstGeom prst="rect">
            <a:avLst/>
          </a:prstGeom>
        </p:spPr>
      </p:pic>
      <p:sp>
        <p:nvSpPr>
          <p:cNvPr id="7" name="Subtitle 6"/>
          <p:cNvSpPr>
            <a:spLocks noGrp="1"/>
          </p:cNvSpPr>
          <p:nvPr>
            <p:ph type="subTitle" idx="1"/>
          </p:nvPr>
        </p:nvSpPr>
        <p:spPr>
          <a:xfrm>
            <a:off x="1371600" y="5791200"/>
            <a:ext cx="6400800" cy="762000"/>
          </a:xfrm>
        </p:spPr>
        <p:txBody>
          <a:bodyPr/>
          <a:lstStyle/>
          <a:p>
            <a:r>
              <a:rPr lang="en-US" dirty="0" smtClean="0"/>
              <a:t>John 20:1-18</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1540</TotalTime>
  <Words>664</Words>
  <Application>Microsoft Office PowerPoint</Application>
  <PresentationFormat>On-screen Show (4:3)</PresentationFormat>
  <Paragraphs>19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The key to our faith..</vt:lpstr>
      <vt:lpstr>1  The Empty Tomb </vt:lpstr>
      <vt:lpstr>2  The Empty Graveclothes</vt:lpstr>
      <vt:lpstr>2  The Empty Graveclothes</vt:lpstr>
      <vt:lpstr>3  Eyewitness appearances</vt:lpstr>
      <vt:lpstr>4  Changed lives..</vt:lpstr>
      <vt:lpstr>Conclusion..</vt:lpstr>
      <vt:lpstr>Slide 9</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71</cp:revision>
  <dcterms:created xsi:type="dcterms:W3CDTF">2015-10-04T04:19:18Z</dcterms:created>
  <dcterms:modified xsi:type="dcterms:W3CDTF">2017-04-19T18:17:21Z</dcterms:modified>
</cp:coreProperties>
</file>