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274" r:id="rId3"/>
    <p:sldId id="276" r:id="rId4"/>
    <p:sldId id="275" r:id="rId5"/>
    <p:sldId id="278" r:id="rId6"/>
    <p:sldId id="277" r:id="rId7"/>
    <p:sldId id="280" r:id="rId8"/>
    <p:sldId id="279" r:id="rId9"/>
    <p:sldId id="281" r:id="rId10"/>
    <p:sldId id="282" r:id="rId11"/>
    <p:sldId id="286" r:id="rId12"/>
    <p:sldId id="285" r:id="rId13"/>
    <p:sldId id="283" r:id="rId14"/>
    <p:sldId id="284" r:id="rId15"/>
    <p:sldId id="287" r:id="rId16"/>
    <p:sldId id="288" r:id="rId17"/>
    <p:sldId id="289" r:id="rId18"/>
    <p:sldId id="290"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2" autoAdjust="0"/>
    <p:restoredTop sz="94660"/>
  </p:normalViewPr>
  <p:slideViewPr>
    <p:cSldViewPr>
      <p:cViewPr varScale="1">
        <p:scale>
          <a:sx n="100" d="100"/>
          <a:sy n="100" d="100"/>
        </p:scale>
        <p:origin x="-23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CC069-7317-465B-974D-B6433B37A50A}" type="datetimeFigureOut">
              <a:rPr lang="en-US" smtClean="0"/>
              <a:pPr/>
              <a:t>5/26/2017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93F04-81A1-4F66-939E-853FBDDE87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93F04-81A1-4F66-939E-853FBDDE878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93F04-81A1-4F66-939E-853FBDDE878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334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912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noAutofit/>
          </a:bodyPr>
          <a:lstStyle>
            <a:lvl1pPr>
              <a:defRPr sz="3200"/>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2900"/>
            </a:lvl1pPr>
            <a:lvl2pPr>
              <a:defRPr sz="2600"/>
            </a:lvl2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9" cstate="print">
            <a:lum bright="-35000" contrast="10000"/>
          </a:blip>
          <a:srcRect r="14845" b="18000"/>
          <a:stretch>
            <a:fillRect/>
          </a:stretch>
        </p:blipFill>
        <p:spPr>
          <a:xfrm>
            <a:off x="0" y="0"/>
            <a:ext cx="9144002" cy="6857963"/>
          </a:xfrm>
          <a:prstGeom prst="rect">
            <a:avLst/>
          </a:prstGeom>
        </p:spPr>
      </p:pic>
      <p:pic>
        <p:nvPicPr>
          <p:cNvPr id="10" name="Picture 9" descr="Abraham by faith.jpg"/>
          <p:cNvPicPr>
            <a:picLocks noChangeAspect="1"/>
          </p:cNvPicPr>
          <p:nvPr userDrawn="1"/>
        </p:nvPicPr>
        <p:blipFill>
          <a:blip r:embed="rId10" cstate="print">
            <a:lum bright="-12000" contrast="10000"/>
          </a:blip>
          <a:srcRect l="5538" r="4431" b="20571"/>
          <a:stretch>
            <a:fillRect/>
          </a:stretch>
        </p:blipFill>
        <p:spPr>
          <a:xfrm>
            <a:off x="506468" y="1752600"/>
            <a:ext cx="8232333" cy="3733800"/>
          </a:xfrm>
          <a:prstGeom prst="rect">
            <a:avLst/>
          </a:prstGeom>
        </p:spPr>
      </p:pic>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smtClean="0"/>
              <a:t>Master title style</a:t>
            </a:r>
            <a:endParaRPr lang="en-US" dirty="0"/>
          </a:p>
        </p:txBody>
      </p:sp>
      <p:sp>
        <p:nvSpPr>
          <p:cNvPr id="6" name="Rectangle 5"/>
          <p:cNvSpPr/>
          <p:nvPr userDrawn="1"/>
        </p:nvSpPr>
        <p:spPr>
          <a:xfrm>
            <a:off x="457200" y="1752600"/>
            <a:ext cx="8686800" cy="3733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458200" cy="4419600"/>
          </a:xfrm>
          <a:prstGeom prst="rect">
            <a:avLst/>
          </a:prstGeom>
          <a:solidFill>
            <a:schemeClr val="tx1">
              <a:alpha val="30000"/>
            </a:schemeClr>
          </a:solidFill>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3600" kern="120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7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3" cstate="print">
            <a:lum bright="-35000" contrast="10000"/>
          </a:blip>
          <a:srcRect r="14845" b="18000"/>
          <a:stretch>
            <a:fillRect/>
          </a:stretch>
        </p:blipFill>
        <p:spPr>
          <a:xfrm>
            <a:off x="0" y="0"/>
            <a:ext cx="9144002" cy="6858000"/>
          </a:xfrm>
          <a:prstGeom prst="rect">
            <a:avLst/>
          </a:prstGeom>
        </p:spPr>
      </p:pic>
      <p:sp>
        <p:nvSpPr>
          <p:cNvPr id="6" name="Title 5"/>
          <p:cNvSpPr>
            <a:spLocks noGrp="1"/>
          </p:cNvSpPr>
          <p:nvPr>
            <p:ph type="ctrTitle"/>
          </p:nvPr>
        </p:nvSpPr>
        <p:spPr>
          <a:xfrm>
            <a:off x="685800" y="381000"/>
            <a:ext cx="7772400" cy="1066800"/>
          </a:xfrm>
        </p:spPr>
        <p:txBody>
          <a:bodyPr>
            <a:normAutofit/>
          </a:bodyPr>
          <a:lstStyle/>
          <a:p>
            <a:r>
              <a:rPr lang="en-US" sz="4200" dirty="0" smtClean="0"/>
              <a:t>By Faith Abraham</a:t>
            </a:r>
            <a:endParaRPr lang="en-US" sz="4200" dirty="0"/>
          </a:p>
        </p:txBody>
      </p:sp>
      <p:sp>
        <p:nvSpPr>
          <p:cNvPr id="7" name="Subtitle 6"/>
          <p:cNvSpPr>
            <a:spLocks noGrp="1"/>
          </p:cNvSpPr>
          <p:nvPr>
            <p:ph type="subTitle" idx="1"/>
          </p:nvPr>
        </p:nvSpPr>
        <p:spPr>
          <a:xfrm>
            <a:off x="1524000" y="5867400"/>
            <a:ext cx="6400800" cy="762000"/>
          </a:xfrm>
        </p:spPr>
        <p:txBody>
          <a:bodyPr>
            <a:normAutofit/>
          </a:bodyPr>
          <a:lstStyle/>
          <a:p>
            <a:r>
              <a:rPr lang="en-US" sz="3200" dirty="0" smtClean="0"/>
              <a:t>Hebrews 11:8-10</a:t>
            </a:r>
            <a:endParaRPr lang="en-US" sz="3200" dirty="0"/>
          </a:p>
        </p:txBody>
      </p:sp>
      <p:pic>
        <p:nvPicPr>
          <p:cNvPr id="8" name="Picture 7" descr="Abraham by faith.jpg"/>
          <p:cNvPicPr>
            <a:picLocks noChangeAspect="1"/>
          </p:cNvPicPr>
          <p:nvPr/>
        </p:nvPicPr>
        <p:blipFill>
          <a:blip r:embed="rId4" cstate="print">
            <a:lum bright="-6000" contrast="10000"/>
          </a:blip>
          <a:stretch>
            <a:fillRect/>
          </a:stretch>
        </p:blipFill>
        <p:spPr>
          <a:xfrm>
            <a:off x="762000" y="1676400"/>
            <a:ext cx="7651102" cy="4191000"/>
          </a:xfrm>
          <a:prstGeom prst="rect">
            <a:avLst/>
          </a:prstGeom>
        </p:spPr>
      </p:pic>
      <p:pic>
        <p:nvPicPr>
          <p:cNvPr id="10" name="Picture 9" descr="Abraham by faith background.jpg"/>
          <p:cNvPicPr>
            <a:picLocks noChangeAspect="1"/>
          </p:cNvPicPr>
          <p:nvPr/>
        </p:nvPicPr>
        <p:blipFill>
          <a:blip r:embed="rId5" cstate="print">
            <a:lum bright="-6000" contrast="10000"/>
          </a:blip>
          <a:stretch>
            <a:fillRect/>
          </a:stretch>
        </p:blipFill>
        <p:spPr>
          <a:xfrm>
            <a:off x="1" y="1676400"/>
            <a:ext cx="762000" cy="4191001"/>
          </a:xfrm>
          <a:prstGeom prst="rect">
            <a:avLst/>
          </a:prstGeom>
        </p:spPr>
      </p:pic>
      <p:pic>
        <p:nvPicPr>
          <p:cNvPr id="12" name="Picture 11" descr="Abraham by faith background 02.jpg"/>
          <p:cNvPicPr>
            <a:picLocks noChangeAspect="1"/>
          </p:cNvPicPr>
          <p:nvPr/>
        </p:nvPicPr>
        <p:blipFill>
          <a:blip r:embed="rId6" cstate="print">
            <a:lum bright="-6000" contrast="10000"/>
          </a:blip>
          <a:stretch>
            <a:fillRect/>
          </a:stretch>
        </p:blipFill>
        <p:spPr>
          <a:xfrm>
            <a:off x="8407400" y="1676400"/>
            <a:ext cx="736600" cy="419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douins-tent.jpg"/>
          <p:cNvPicPr>
            <a:picLocks noChangeAspect="1"/>
          </p:cNvPicPr>
          <p:nvPr/>
        </p:nvPicPr>
        <p:blipFill>
          <a:blip r:embed="rId2" cstate="print">
            <a:lum bright="-15000" contrast="10000"/>
          </a:blip>
          <a:srcRect r="8000" b="20645"/>
          <a:stretch>
            <a:fillRect/>
          </a:stretch>
        </p:blipFill>
        <p:spPr>
          <a:xfrm>
            <a:off x="381000" y="1752600"/>
            <a:ext cx="8412480" cy="4267200"/>
          </a:xfrm>
          <a:prstGeom prst="rect">
            <a:avLst/>
          </a:prstGeom>
        </p:spPr>
      </p:pic>
      <p:sp>
        <p:nvSpPr>
          <p:cNvPr id="3" name="Title 2"/>
          <p:cNvSpPr>
            <a:spLocks noGrp="1"/>
          </p:cNvSpPr>
          <p:nvPr>
            <p:ph type="title"/>
          </p:nvPr>
        </p:nvSpPr>
        <p:spPr/>
        <p:txBody>
          <a:bodyPr/>
          <a:lstStyle/>
          <a:p>
            <a:r>
              <a:rPr lang="en-US" dirty="0" smtClean="0"/>
              <a:t>Dwelling in tents..</a:t>
            </a:r>
            <a:endParaRPr lang="en-US" dirty="0"/>
          </a:p>
        </p:txBody>
      </p:sp>
      <p:sp>
        <p:nvSpPr>
          <p:cNvPr id="4" name="Content Placeholder 3"/>
          <p:cNvSpPr>
            <a:spLocks noGrp="1"/>
          </p:cNvSpPr>
          <p:nvPr>
            <p:ph idx="1"/>
          </p:nvPr>
        </p:nvSpPr>
        <p:spPr>
          <a:xfrm>
            <a:off x="381000" y="1828800"/>
            <a:ext cx="8458200" cy="914400"/>
          </a:xfrm>
          <a:solidFill>
            <a:schemeClr val="tx1">
              <a:alpha val="55000"/>
            </a:schemeClr>
          </a:solidFill>
        </p:spPr>
        <p:txBody>
          <a:bodyPr/>
          <a:lstStyle/>
          <a:p>
            <a:pPr>
              <a:lnSpc>
                <a:spcPts val="3000"/>
              </a:lnSpc>
            </a:pPr>
            <a:r>
              <a:rPr lang="en-US" dirty="0" smtClean="0"/>
              <a:t>Abraham, Isaac, Jacob all lived as sojourners and pilgrims with no permanent home..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_Eternal_View_of_Circumstances.jpg"/>
          <p:cNvPicPr>
            <a:picLocks noChangeAspect="1"/>
          </p:cNvPicPr>
          <p:nvPr/>
        </p:nvPicPr>
        <p:blipFill>
          <a:blip r:embed="rId2" cstate="print">
            <a:lum bright="-15000" contrast="10000"/>
          </a:blip>
          <a:srcRect b="9664"/>
          <a:stretch>
            <a:fillRect/>
          </a:stretch>
        </p:blipFill>
        <p:spPr>
          <a:xfrm>
            <a:off x="457199" y="1752600"/>
            <a:ext cx="8315297" cy="4267200"/>
          </a:xfrm>
          <a:prstGeom prst="rect">
            <a:avLst/>
          </a:prstGeom>
        </p:spPr>
      </p:pic>
      <p:sp>
        <p:nvSpPr>
          <p:cNvPr id="3" name="Title 2"/>
          <p:cNvSpPr>
            <a:spLocks noGrp="1"/>
          </p:cNvSpPr>
          <p:nvPr>
            <p:ph type="title"/>
          </p:nvPr>
        </p:nvSpPr>
        <p:spPr>
          <a:xfrm>
            <a:off x="457200" y="274638"/>
            <a:ext cx="5943600" cy="1143000"/>
          </a:xfrm>
        </p:spPr>
        <p:txBody>
          <a:bodyPr/>
          <a:lstStyle/>
          <a:p>
            <a:r>
              <a:rPr lang="en-US" dirty="0" smtClean="0"/>
              <a:t>We are pilgrims in this world..</a:t>
            </a:r>
            <a:endParaRPr lang="en-US" dirty="0"/>
          </a:p>
        </p:txBody>
      </p:sp>
      <p:sp>
        <p:nvSpPr>
          <p:cNvPr id="4" name="Content Placeholder 3"/>
          <p:cNvSpPr>
            <a:spLocks noGrp="1"/>
          </p:cNvSpPr>
          <p:nvPr>
            <p:ph idx="1"/>
          </p:nvPr>
        </p:nvSpPr>
        <p:spPr>
          <a:xfrm>
            <a:off x="381000" y="1752600"/>
            <a:ext cx="8458200" cy="1447800"/>
          </a:xfrm>
          <a:solidFill>
            <a:schemeClr val="tx1">
              <a:alpha val="55000"/>
            </a:schemeClr>
          </a:solidFill>
        </p:spPr>
        <p:txBody>
          <a:bodyPr anchor="t">
            <a:normAutofit/>
          </a:bodyPr>
          <a:lstStyle/>
          <a:p>
            <a:pPr>
              <a:lnSpc>
                <a:spcPts val="2600"/>
              </a:lnSpc>
            </a:pPr>
            <a:r>
              <a:rPr lang="en-US" dirty="0" smtClean="0"/>
              <a:t>1 Peter 1:1 Peter, an apostle of Jesus </a:t>
            </a:r>
            <a:r>
              <a:rPr lang="en-US" dirty="0" err="1" smtClean="0"/>
              <a:t>Christ,To</a:t>
            </a:r>
            <a:r>
              <a:rPr lang="en-US" dirty="0" smtClean="0"/>
              <a:t> the pilgrims of the Dispersion in Pontus, Galatia, Cappadocia, Asia, and Bithynia,  2 elect according to the foreknowledge of God…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s hold on us.jpg"/>
          <p:cNvPicPr>
            <a:picLocks noChangeAspect="1"/>
          </p:cNvPicPr>
          <p:nvPr/>
        </p:nvPicPr>
        <p:blipFill>
          <a:blip r:embed="rId2" cstate="print">
            <a:lum bright="-10000" contrast="10000"/>
          </a:blip>
          <a:stretch>
            <a:fillRect/>
          </a:stretch>
        </p:blipFill>
        <p:spPr>
          <a:xfrm>
            <a:off x="457200" y="1676400"/>
            <a:ext cx="8312150" cy="3886200"/>
          </a:xfrm>
          <a:prstGeom prst="rect">
            <a:avLst/>
          </a:prstGeom>
        </p:spPr>
      </p:pic>
      <p:sp>
        <p:nvSpPr>
          <p:cNvPr id="3" name="Title 2"/>
          <p:cNvSpPr>
            <a:spLocks noGrp="1"/>
          </p:cNvSpPr>
          <p:nvPr>
            <p:ph type="title"/>
          </p:nvPr>
        </p:nvSpPr>
        <p:spPr/>
        <p:txBody>
          <a:bodyPr/>
          <a:lstStyle/>
          <a:p>
            <a:r>
              <a:rPr lang="en-US" dirty="0" smtClean="0"/>
              <a:t>How much does the world have a grip on us?</a:t>
            </a:r>
            <a:endParaRPr lang="en-US" dirty="0"/>
          </a:p>
        </p:txBody>
      </p:sp>
      <p:sp>
        <p:nvSpPr>
          <p:cNvPr id="4" name="Content Placeholder 3"/>
          <p:cNvSpPr>
            <a:spLocks noGrp="1"/>
          </p:cNvSpPr>
          <p:nvPr>
            <p:ph idx="1"/>
          </p:nvPr>
        </p:nvSpPr>
        <p:spPr/>
        <p:txBody>
          <a:bodyPr/>
          <a:lstStyle/>
          <a:p>
            <a:r>
              <a:rPr lang="en-US" dirty="0" smtClean="0"/>
              <a:t>1 John 2:15 Love not the world, neither the things that are in the world..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3</a:t>
            </a:r>
            <a:r>
              <a:rPr lang="en-US" dirty="0" smtClean="0"/>
              <a:t> Looking for a city..</a:t>
            </a:r>
            <a:endParaRPr lang="en-US" dirty="0"/>
          </a:p>
        </p:txBody>
      </p:sp>
      <p:sp>
        <p:nvSpPr>
          <p:cNvPr id="3" name="Content Placeholder 2"/>
          <p:cNvSpPr>
            <a:spLocks noGrp="1"/>
          </p:cNvSpPr>
          <p:nvPr>
            <p:ph idx="1"/>
          </p:nvPr>
        </p:nvSpPr>
        <p:spPr>
          <a:xfrm>
            <a:off x="457200" y="1828800"/>
            <a:ext cx="8458200" cy="1295400"/>
          </a:xfrm>
        </p:spPr>
        <p:txBody>
          <a:bodyPr>
            <a:normAutofit/>
          </a:bodyPr>
          <a:lstStyle/>
          <a:p>
            <a:pPr>
              <a:lnSpc>
                <a:spcPts val="2900"/>
              </a:lnSpc>
            </a:pPr>
            <a:r>
              <a:rPr lang="en-US" dirty="0" smtClean="0">
                <a:solidFill>
                  <a:srgbClr val="FF0000"/>
                </a:solidFill>
              </a:rPr>
              <a:t>9-10</a:t>
            </a:r>
            <a:r>
              <a:rPr lang="en-US" dirty="0" smtClean="0"/>
              <a:t> heirs with him of the same promise; 10 for </a:t>
            </a:r>
            <a:r>
              <a:rPr lang="en-US" dirty="0" smtClean="0">
                <a:solidFill>
                  <a:schemeClr val="bg2"/>
                </a:solidFill>
              </a:rPr>
              <a:t>he waited for </a:t>
            </a:r>
            <a:r>
              <a:rPr lang="en-US" dirty="0" smtClean="0">
                <a:solidFill>
                  <a:srgbClr val="FFC000"/>
                </a:solidFill>
              </a:rPr>
              <a:t>the city </a:t>
            </a:r>
            <a:r>
              <a:rPr lang="en-US" dirty="0" smtClean="0">
                <a:solidFill>
                  <a:schemeClr val="bg2"/>
                </a:solidFill>
              </a:rPr>
              <a:t>which has foundations</a:t>
            </a:r>
            <a:r>
              <a:rPr lang="en-US" dirty="0" smtClean="0">
                <a:solidFill>
                  <a:srgbClr val="FFC000"/>
                </a:solidFill>
              </a:rPr>
              <a:t>, whose builder and maker is God</a:t>
            </a:r>
            <a:r>
              <a:rPr lang="en-US" dirty="0" smtClean="0"/>
              <a:t>. </a:t>
            </a:r>
          </a:p>
          <a:p>
            <a:pPr lvl="1"/>
            <a:endParaRPr lang="en-US" dirty="0"/>
          </a:p>
        </p:txBody>
      </p:sp>
      <p:sp>
        <p:nvSpPr>
          <p:cNvPr id="4" name="Content Placeholder 2"/>
          <p:cNvSpPr txBox="1">
            <a:spLocks/>
          </p:cNvSpPr>
          <p:nvPr/>
        </p:nvSpPr>
        <p:spPr>
          <a:xfrm>
            <a:off x="762000" y="3200400"/>
            <a:ext cx="5867400" cy="609600"/>
          </a:xfrm>
          <a:prstGeom prst="rect">
            <a:avLst/>
          </a:prstGeom>
          <a:solidFill>
            <a:schemeClr val="tx1">
              <a:alpha val="30000"/>
            </a:schemeClr>
          </a:solidFill>
        </p:spPr>
        <p:txBody>
          <a:bodyPr vert="horz" lIns="91440" tIns="45720" rIns="91440" bIns="45720" rtlCol="0">
            <a:normAutofit/>
          </a:bodyPr>
          <a:lstStyle/>
          <a:p>
            <a:pPr marL="342900" marR="0" lvl="0" indent="-342900" algn="l" defTabSz="914400" rtl="0" eaLnBrk="1" fontAlgn="auto" latinLnBrk="0" hangingPunct="1">
              <a:lnSpc>
                <a:spcPts val="2900"/>
              </a:lnSpc>
              <a:spcBef>
                <a:spcPct val="20000"/>
              </a:spcBef>
              <a:spcAft>
                <a:spcPts val="0"/>
              </a:spcAft>
              <a:buClrTx/>
              <a:buSzTx/>
              <a:buFont typeface="Arial" pitchFamily="34" charset="0"/>
              <a:buChar char="•"/>
              <a:tabLst/>
              <a:defRPr/>
            </a:pPr>
            <a:r>
              <a:rPr lang="en-US" sz="29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Explains what kept him going..</a:t>
            </a:r>
            <a:endParaRPr kumimoji="0" lang="en-US" sz="29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
        <p:nvSpPr>
          <p:cNvPr id="5" name="Content Placeholder 2"/>
          <p:cNvSpPr txBox="1">
            <a:spLocks/>
          </p:cNvSpPr>
          <p:nvPr/>
        </p:nvSpPr>
        <p:spPr>
          <a:xfrm>
            <a:off x="762000" y="3810000"/>
            <a:ext cx="5791200" cy="609600"/>
          </a:xfrm>
          <a:prstGeom prst="rect">
            <a:avLst/>
          </a:prstGeom>
          <a:solidFill>
            <a:schemeClr val="tx1">
              <a:alpha val="30000"/>
            </a:schemeClr>
          </a:solidFill>
        </p:spPr>
        <p:txBody>
          <a:bodyPr vert="horz" lIns="91440" tIns="45720" rIns="91440" bIns="45720" rtlCol="0">
            <a:normAutofit/>
          </a:bodyPr>
          <a:lstStyle/>
          <a:p>
            <a:pPr marL="342900" marR="0" lvl="0" indent="-342900" algn="l" defTabSz="914400" rtl="0" eaLnBrk="1" fontAlgn="auto" latinLnBrk="0" hangingPunct="1">
              <a:lnSpc>
                <a:spcPts val="2900"/>
              </a:lnSpc>
              <a:spcBef>
                <a:spcPct val="20000"/>
              </a:spcBef>
              <a:spcAft>
                <a:spcPts val="0"/>
              </a:spcAft>
              <a:buClrTx/>
              <a:buSzTx/>
              <a:buFont typeface="Arial" pitchFamily="34" charset="0"/>
              <a:buChar char="•"/>
              <a:tabLst/>
              <a:defRPr/>
            </a:pPr>
            <a:r>
              <a:rPr lang="en-US" sz="29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He looked beyond this world..</a:t>
            </a:r>
            <a:endParaRPr kumimoji="0" lang="en-US" sz="29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ofthechaldees04.jpg"/>
          <p:cNvPicPr>
            <a:picLocks noChangeAspect="1"/>
          </p:cNvPicPr>
          <p:nvPr/>
        </p:nvPicPr>
        <p:blipFill>
          <a:blip r:embed="rId2" cstate="print">
            <a:lum bright="-10000" contrast="10000"/>
          </a:blip>
          <a:stretch>
            <a:fillRect/>
          </a:stretch>
        </p:blipFill>
        <p:spPr>
          <a:xfrm>
            <a:off x="533399" y="1752601"/>
            <a:ext cx="8229601" cy="4038599"/>
          </a:xfrm>
          <a:prstGeom prst="rect">
            <a:avLst/>
          </a:prstGeom>
        </p:spPr>
      </p:pic>
      <p:sp>
        <p:nvSpPr>
          <p:cNvPr id="2" name="Title 1"/>
          <p:cNvSpPr>
            <a:spLocks noGrp="1"/>
          </p:cNvSpPr>
          <p:nvPr>
            <p:ph type="title"/>
          </p:nvPr>
        </p:nvSpPr>
        <p:spPr/>
        <p:txBody>
          <a:bodyPr/>
          <a:lstStyle/>
          <a:p>
            <a:r>
              <a:rPr lang="en-US" dirty="0" smtClean="0"/>
              <a:t>Did Abraham yearn for the comforts of this life?..</a:t>
            </a:r>
            <a:endParaRPr lang="en-US" dirty="0"/>
          </a:p>
        </p:txBody>
      </p:sp>
      <p:sp>
        <p:nvSpPr>
          <p:cNvPr id="3" name="Content Placeholder 2"/>
          <p:cNvSpPr>
            <a:spLocks noGrp="1"/>
          </p:cNvSpPr>
          <p:nvPr>
            <p:ph idx="1"/>
          </p:nvPr>
        </p:nvSpPr>
        <p:spPr>
          <a:xfrm>
            <a:off x="457200" y="1752600"/>
            <a:ext cx="8458200" cy="1143000"/>
          </a:xfrm>
          <a:solidFill>
            <a:schemeClr val="tx1">
              <a:alpha val="55000"/>
            </a:schemeClr>
          </a:solidFill>
        </p:spPr>
        <p:txBody>
          <a:bodyPr/>
          <a:lstStyle/>
          <a:p>
            <a:pPr>
              <a:lnSpc>
                <a:spcPts val="3000"/>
              </a:lnSpc>
            </a:pPr>
            <a:r>
              <a:rPr lang="en-US" dirty="0" smtClean="0"/>
              <a:t>He longed to settle down and live in peace..</a:t>
            </a:r>
          </a:p>
          <a:p>
            <a:pPr>
              <a:lnSpc>
                <a:spcPts val="3000"/>
              </a:lnSpc>
            </a:pPr>
            <a:r>
              <a:rPr lang="en-US" dirty="0" smtClean="0"/>
              <a:t>By faith he lifted his eyes up to better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looking-for-the-city-of-god.jpg"/>
          <p:cNvPicPr>
            <a:picLocks noChangeAspect="1"/>
          </p:cNvPicPr>
          <p:nvPr/>
        </p:nvPicPr>
        <p:blipFill>
          <a:blip r:embed="rId2" cstate="print">
            <a:lum bright="-20000" contrast="10000"/>
          </a:blip>
          <a:stretch>
            <a:fillRect/>
          </a:stretch>
        </p:blipFill>
        <p:spPr>
          <a:xfrm>
            <a:off x="533400" y="1752600"/>
            <a:ext cx="8229600" cy="3733800"/>
          </a:xfrm>
          <a:prstGeom prst="rect">
            <a:avLst/>
          </a:prstGeom>
          <a:solidFill>
            <a:schemeClr val="tx1">
              <a:alpha val="30000"/>
            </a:schemeClr>
          </a:solidFill>
        </p:spPr>
      </p:pic>
      <p:sp>
        <p:nvSpPr>
          <p:cNvPr id="2" name="Title 1"/>
          <p:cNvSpPr>
            <a:spLocks noGrp="1"/>
          </p:cNvSpPr>
          <p:nvPr>
            <p:ph type="title"/>
          </p:nvPr>
        </p:nvSpPr>
        <p:spPr/>
        <p:txBody>
          <a:bodyPr/>
          <a:lstStyle/>
          <a:p>
            <a:r>
              <a:rPr lang="en-US" dirty="0" smtClean="0"/>
              <a:t>What makes us willing to sacrifice?</a:t>
            </a:r>
            <a:endParaRPr lang="en-US" dirty="0"/>
          </a:p>
        </p:txBody>
      </p:sp>
      <p:sp>
        <p:nvSpPr>
          <p:cNvPr id="5" name="Content Placeholder 4"/>
          <p:cNvSpPr>
            <a:spLocks noGrp="1"/>
          </p:cNvSpPr>
          <p:nvPr>
            <p:ph idx="1"/>
          </p:nvPr>
        </p:nvSpPr>
        <p:spPr>
          <a:xfrm>
            <a:off x="381000" y="5181600"/>
            <a:ext cx="8458200" cy="1447800"/>
          </a:xfrm>
          <a:solidFill>
            <a:schemeClr val="tx1">
              <a:alpha val="55000"/>
            </a:schemeClr>
          </a:solidFill>
        </p:spPr>
        <p:txBody>
          <a:bodyPr/>
          <a:lstStyle/>
          <a:p>
            <a:pPr>
              <a:lnSpc>
                <a:spcPts val="2900"/>
              </a:lnSpc>
            </a:pPr>
            <a:r>
              <a:rPr lang="en-US" dirty="0" smtClean="0"/>
              <a:t>Romans 8:18 “I consider that the sufferings of this present time are not worthy to be compared with the glory that is to be revealed in us.”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2" y="0"/>
            <a:ext cx="9144002" cy="6858000"/>
          </a:xfrm>
          <a:prstGeom prst="rect">
            <a:avLst/>
          </a:prstGeom>
        </p:spPr>
      </p:pic>
      <p:sp>
        <p:nvSpPr>
          <p:cNvPr id="2" name="Title 1"/>
          <p:cNvSpPr>
            <a:spLocks noGrp="1"/>
          </p:cNvSpPr>
          <p:nvPr>
            <p:ph type="title"/>
          </p:nvPr>
        </p:nvSpPr>
        <p:spPr/>
        <p:txBody>
          <a:bodyPr/>
          <a:lstStyle/>
          <a:p>
            <a:r>
              <a:rPr lang="en-US" dirty="0" smtClean="0"/>
              <a:t>Pilgrim’s Progress..</a:t>
            </a:r>
            <a:endParaRPr lang="en-US" dirty="0"/>
          </a:p>
        </p:txBody>
      </p:sp>
      <p:sp>
        <p:nvSpPr>
          <p:cNvPr id="8" name="Content Placeholder 7"/>
          <p:cNvSpPr>
            <a:spLocks noGrp="1"/>
          </p:cNvSpPr>
          <p:nvPr>
            <p:ph idx="1"/>
          </p:nvPr>
        </p:nvSpPr>
        <p:spPr>
          <a:xfrm>
            <a:off x="457200" y="5257800"/>
            <a:ext cx="8458200" cy="1295400"/>
          </a:xfrm>
        </p:spPr>
        <p:txBody>
          <a:bodyPr/>
          <a:lstStyle/>
          <a:p>
            <a:r>
              <a:rPr lang="en-US" dirty="0" smtClean="0"/>
              <a:t>Christian is sustained in his journey by the vision of the celestial city..</a:t>
            </a:r>
            <a:endParaRPr lang="en-US" dirty="0"/>
          </a:p>
        </p:txBody>
      </p:sp>
      <p:pic>
        <p:nvPicPr>
          <p:cNvPr id="5" name="Picture 4" descr="Pilgrims Progress.jpg"/>
          <p:cNvPicPr>
            <a:picLocks noChangeAspect="1"/>
          </p:cNvPicPr>
          <p:nvPr/>
        </p:nvPicPr>
        <p:blipFill>
          <a:blip r:embed="rId3" cstate="print">
            <a:lum bright="-10000" contrast="10000"/>
          </a:blip>
          <a:srcRect l="2857"/>
          <a:stretch>
            <a:fillRect/>
          </a:stretch>
        </p:blipFill>
        <p:spPr>
          <a:xfrm>
            <a:off x="382524" y="1676400"/>
            <a:ext cx="2642616" cy="3352800"/>
          </a:xfrm>
          <a:prstGeom prst="rect">
            <a:avLst/>
          </a:prstGeom>
        </p:spPr>
      </p:pic>
      <p:pic>
        <p:nvPicPr>
          <p:cNvPr id="6" name="Picture 5" descr="69fbd614c7d81cbb55b55cd18a5edf07.jpg"/>
          <p:cNvPicPr>
            <a:picLocks noChangeAspect="1"/>
          </p:cNvPicPr>
          <p:nvPr/>
        </p:nvPicPr>
        <p:blipFill>
          <a:blip r:embed="rId4" cstate="print">
            <a:lum bright="-10000" contrast="10000"/>
          </a:blip>
          <a:stretch>
            <a:fillRect/>
          </a:stretch>
        </p:blipFill>
        <p:spPr>
          <a:xfrm>
            <a:off x="3124200" y="1676400"/>
            <a:ext cx="2743200" cy="3352800"/>
          </a:xfrm>
          <a:prstGeom prst="rect">
            <a:avLst/>
          </a:prstGeom>
        </p:spPr>
      </p:pic>
      <p:pic>
        <p:nvPicPr>
          <p:cNvPr id="7" name="Picture 6" descr="celestial-city-21.jpg"/>
          <p:cNvPicPr>
            <a:picLocks noChangeAspect="1"/>
          </p:cNvPicPr>
          <p:nvPr/>
        </p:nvPicPr>
        <p:blipFill>
          <a:blip r:embed="rId5" cstate="print">
            <a:lum bright="-10000" contrast="10000"/>
          </a:blip>
          <a:stretch>
            <a:fillRect/>
          </a:stretch>
        </p:blipFill>
        <p:spPr>
          <a:xfrm>
            <a:off x="6019800" y="1676400"/>
            <a:ext cx="2590800" cy="3352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ingForTheCityWithFoundation.jpg"/>
          <p:cNvPicPr>
            <a:picLocks noChangeAspect="1"/>
          </p:cNvPicPr>
          <p:nvPr/>
        </p:nvPicPr>
        <p:blipFill>
          <a:blip r:embed="rId2" cstate="print"/>
          <a:stretch>
            <a:fillRect/>
          </a:stretch>
        </p:blipFill>
        <p:spPr>
          <a:xfrm>
            <a:off x="457200" y="1752600"/>
            <a:ext cx="8305800" cy="3810000"/>
          </a:xfrm>
          <a:prstGeom prst="rect">
            <a:avLst/>
          </a:prstGeom>
        </p:spPr>
      </p:pic>
      <p:sp>
        <p:nvSpPr>
          <p:cNvPr id="3" name="Title 2"/>
          <p:cNvSpPr>
            <a:spLocks noGrp="1"/>
          </p:cNvSpPr>
          <p:nvPr>
            <p:ph type="title"/>
          </p:nvPr>
        </p:nvSpPr>
        <p:spPr/>
        <p:txBody>
          <a:bodyPr/>
          <a:lstStyle/>
          <a:p>
            <a:r>
              <a:rPr lang="en-US" dirty="0" smtClean="0"/>
              <a:t>John’s vision from Patmos..</a:t>
            </a:r>
            <a:endParaRPr lang="en-US" dirty="0"/>
          </a:p>
        </p:txBody>
      </p:sp>
      <p:sp>
        <p:nvSpPr>
          <p:cNvPr id="4" name="Content Placeholder 3"/>
          <p:cNvSpPr>
            <a:spLocks noGrp="1"/>
          </p:cNvSpPr>
          <p:nvPr>
            <p:ph idx="1"/>
          </p:nvPr>
        </p:nvSpPr>
        <p:spPr>
          <a:xfrm>
            <a:off x="304800" y="1600200"/>
            <a:ext cx="8610600" cy="4419600"/>
          </a:xfrm>
          <a:solidFill>
            <a:schemeClr val="tx1">
              <a:alpha val="50000"/>
            </a:schemeClr>
          </a:solidFill>
        </p:spPr>
        <p:txBody>
          <a:bodyPr/>
          <a:lstStyle/>
          <a:p>
            <a:pPr>
              <a:lnSpc>
                <a:spcPts val="2700"/>
              </a:lnSpc>
            </a:pPr>
            <a:r>
              <a:rPr lang="en-US" dirty="0" smtClean="0"/>
              <a:t>Rev 21:10-11 "mountain great and high" to see the Holy City, Jerusalem, coming down out of heaven from God and its brilliance was like that of a very precious jewel, like jasper, clear as crystal“..</a:t>
            </a:r>
          </a:p>
          <a:p>
            <a:pPr>
              <a:lnSpc>
                <a:spcPts val="2700"/>
              </a:lnSpc>
            </a:pPr>
            <a:r>
              <a:rPr lang="en-US" dirty="0" smtClean="0"/>
              <a:t>21:23 "The city does not need the sun or the moon to shine on it, for the glory of God gives it light, and the Lamb is its lamp" </a:t>
            </a:r>
          </a:p>
          <a:p>
            <a:pPr>
              <a:lnSpc>
                <a:spcPts val="27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ingForTheCityWithFoundation.jpg"/>
          <p:cNvPicPr>
            <a:picLocks noChangeAspect="1"/>
          </p:cNvPicPr>
          <p:nvPr/>
        </p:nvPicPr>
        <p:blipFill>
          <a:blip r:embed="rId2" cstate="print"/>
          <a:stretch>
            <a:fillRect/>
          </a:stretch>
        </p:blipFill>
        <p:spPr>
          <a:xfrm>
            <a:off x="457200" y="1752600"/>
            <a:ext cx="8305800" cy="3810000"/>
          </a:xfrm>
          <a:prstGeom prst="rect">
            <a:avLst/>
          </a:prstGeom>
        </p:spPr>
      </p:pic>
      <p:sp>
        <p:nvSpPr>
          <p:cNvPr id="3" name="Title 2"/>
          <p:cNvSpPr>
            <a:spLocks noGrp="1"/>
          </p:cNvSpPr>
          <p:nvPr>
            <p:ph type="title"/>
          </p:nvPr>
        </p:nvSpPr>
        <p:spPr/>
        <p:txBody>
          <a:bodyPr/>
          <a:lstStyle/>
          <a:p>
            <a:r>
              <a:rPr lang="en-US" dirty="0" smtClean="0"/>
              <a:t>John’s vision from Patmos..</a:t>
            </a:r>
            <a:endParaRPr lang="en-US" dirty="0"/>
          </a:p>
        </p:txBody>
      </p:sp>
      <p:sp>
        <p:nvSpPr>
          <p:cNvPr id="4" name="Content Placeholder 3"/>
          <p:cNvSpPr>
            <a:spLocks noGrp="1"/>
          </p:cNvSpPr>
          <p:nvPr>
            <p:ph idx="1"/>
          </p:nvPr>
        </p:nvSpPr>
        <p:spPr>
          <a:xfrm>
            <a:off x="304800" y="1600200"/>
            <a:ext cx="8610600" cy="4419600"/>
          </a:xfrm>
          <a:solidFill>
            <a:schemeClr val="tx1">
              <a:alpha val="50000"/>
            </a:schemeClr>
          </a:solidFill>
        </p:spPr>
        <p:txBody>
          <a:bodyPr/>
          <a:lstStyle/>
          <a:p>
            <a:pPr>
              <a:lnSpc>
                <a:spcPts val="2700"/>
              </a:lnSpc>
            </a:pPr>
            <a:r>
              <a:rPr lang="en-US" dirty="0" smtClean="0"/>
              <a:t>22:2-5 "The leaves of the tree are for the healing of the nations. No longer will there be any curse. The throne of God and of the Lamb will be in the city, and his servants will serve Him. They will see His face, and His name will be on their foreheads. There will be no more night. They will not need the light of a lamp or the light of the sun, for the Lord God will give them light. And they will reign for ever and ever..</a:t>
            </a:r>
          </a:p>
          <a:p>
            <a:pPr>
              <a:lnSpc>
                <a:spcPts val="2700"/>
              </a:lnSpc>
            </a:pPr>
            <a:r>
              <a:rPr lang="en-US" dirty="0" smtClean="0"/>
              <a:t>22:14 Blessed are those who wash their robes, that they may have the right to the tree of life and may enter through the gates into the city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3" cstate="print">
            <a:lum bright="-35000" contrast="10000"/>
          </a:blip>
          <a:srcRect r="14845" b="18000"/>
          <a:stretch>
            <a:fillRect/>
          </a:stretch>
        </p:blipFill>
        <p:spPr>
          <a:xfrm>
            <a:off x="0" y="0"/>
            <a:ext cx="9144002" cy="6858000"/>
          </a:xfrm>
          <a:prstGeom prst="rect">
            <a:avLst/>
          </a:prstGeom>
        </p:spPr>
      </p:pic>
      <p:sp>
        <p:nvSpPr>
          <p:cNvPr id="6" name="Title 5"/>
          <p:cNvSpPr>
            <a:spLocks noGrp="1"/>
          </p:cNvSpPr>
          <p:nvPr>
            <p:ph type="ctrTitle"/>
          </p:nvPr>
        </p:nvSpPr>
        <p:spPr>
          <a:xfrm>
            <a:off x="685800" y="381000"/>
            <a:ext cx="7772400" cy="1066800"/>
          </a:xfrm>
        </p:spPr>
        <p:txBody>
          <a:bodyPr>
            <a:normAutofit/>
          </a:bodyPr>
          <a:lstStyle/>
          <a:p>
            <a:r>
              <a:rPr lang="en-US" sz="4200" dirty="0" smtClean="0"/>
              <a:t>By Faith Abraham</a:t>
            </a:r>
            <a:endParaRPr lang="en-US" sz="4200" dirty="0"/>
          </a:p>
        </p:txBody>
      </p:sp>
      <p:sp>
        <p:nvSpPr>
          <p:cNvPr id="7" name="Subtitle 6"/>
          <p:cNvSpPr>
            <a:spLocks noGrp="1"/>
          </p:cNvSpPr>
          <p:nvPr>
            <p:ph type="subTitle" idx="1"/>
          </p:nvPr>
        </p:nvSpPr>
        <p:spPr>
          <a:xfrm>
            <a:off x="1524000" y="5867400"/>
            <a:ext cx="6400800" cy="762000"/>
          </a:xfrm>
        </p:spPr>
        <p:txBody>
          <a:bodyPr>
            <a:normAutofit/>
          </a:bodyPr>
          <a:lstStyle/>
          <a:p>
            <a:r>
              <a:rPr lang="en-US" sz="3200" dirty="0" smtClean="0"/>
              <a:t>Hebrews 11:8-10</a:t>
            </a:r>
            <a:endParaRPr lang="en-US" sz="3200" dirty="0"/>
          </a:p>
        </p:txBody>
      </p:sp>
      <p:pic>
        <p:nvPicPr>
          <p:cNvPr id="8" name="Picture 7" descr="Abraham by faith.jpg"/>
          <p:cNvPicPr>
            <a:picLocks noChangeAspect="1"/>
          </p:cNvPicPr>
          <p:nvPr/>
        </p:nvPicPr>
        <p:blipFill>
          <a:blip r:embed="rId4" cstate="print">
            <a:lum bright="-6000" contrast="10000"/>
          </a:blip>
          <a:stretch>
            <a:fillRect/>
          </a:stretch>
        </p:blipFill>
        <p:spPr>
          <a:xfrm>
            <a:off x="762000" y="1676400"/>
            <a:ext cx="7651102" cy="4191000"/>
          </a:xfrm>
          <a:prstGeom prst="rect">
            <a:avLst/>
          </a:prstGeom>
        </p:spPr>
      </p:pic>
      <p:pic>
        <p:nvPicPr>
          <p:cNvPr id="10" name="Picture 9" descr="Abraham by faith background.jpg"/>
          <p:cNvPicPr>
            <a:picLocks noChangeAspect="1"/>
          </p:cNvPicPr>
          <p:nvPr/>
        </p:nvPicPr>
        <p:blipFill>
          <a:blip r:embed="rId5" cstate="print">
            <a:lum bright="-6000" contrast="10000"/>
          </a:blip>
          <a:stretch>
            <a:fillRect/>
          </a:stretch>
        </p:blipFill>
        <p:spPr>
          <a:xfrm>
            <a:off x="1" y="1676400"/>
            <a:ext cx="762000" cy="4191001"/>
          </a:xfrm>
          <a:prstGeom prst="rect">
            <a:avLst/>
          </a:prstGeom>
        </p:spPr>
      </p:pic>
      <p:pic>
        <p:nvPicPr>
          <p:cNvPr id="12" name="Picture 11" descr="Abraham by faith background 02.jpg"/>
          <p:cNvPicPr>
            <a:picLocks noChangeAspect="1"/>
          </p:cNvPicPr>
          <p:nvPr/>
        </p:nvPicPr>
        <p:blipFill>
          <a:blip r:embed="rId6" cstate="print">
            <a:lum bright="-6000" contrast="10000"/>
          </a:blip>
          <a:stretch>
            <a:fillRect/>
          </a:stretch>
        </p:blipFill>
        <p:spPr>
          <a:xfrm>
            <a:off x="8407400" y="1676400"/>
            <a:ext cx="736600" cy="4191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0000"/>
                </a:solidFill>
              </a:rPr>
              <a:t>1 </a:t>
            </a:r>
            <a:r>
              <a:rPr lang="en-US" dirty="0" smtClean="0"/>
              <a:t> Obeying God’s call..</a:t>
            </a:r>
            <a:endParaRPr lang="en-US" dirty="0"/>
          </a:p>
        </p:txBody>
      </p:sp>
      <p:sp>
        <p:nvSpPr>
          <p:cNvPr id="5" name="Content Placeholder 4"/>
          <p:cNvSpPr>
            <a:spLocks noGrp="1"/>
          </p:cNvSpPr>
          <p:nvPr>
            <p:ph idx="1"/>
          </p:nvPr>
        </p:nvSpPr>
        <p:spPr>
          <a:xfrm>
            <a:off x="457200" y="1828800"/>
            <a:ext cx="8153400" cy="1752600"/>
          </a:xfrm>
        </p:spPr>
        <p:txBody>
          <a:bodyPr/>
          <a:lstStyle/>
          <a:p>
            <a:pPr>
              <a:lnSpc>
                <a:spcPts val="2900"/>
              </a:lnSpc>
              <a:spcBef>
                <a:spcPts val="1200"/>
              </a:spcBef>
            </a:pPr>
            <a:r>
              <a:rPr lang="en-US" dirty="0" smtClean="0">
                <a:solidFill>
                  <a:srgbClr val="FF0000"/>
                </a:solidFill>
              </a:rPr>
              <a:t>Vs 8 </a:t>
            </a:r>
            <a:r>
              <a:rPr lang="en-US" dirty="0" smtClean="0">
                <a:solidFill>
                  <a:srgbClr val="FFC000"/>
                </a:solidFill>
              </a:rPr>
              <a:t>By faith Abraham obeyed</a:t>
            </a:r>
            <a:r>
              <a:rPr lang="en-US" dirty="0" smtClean="0"/>
              <a:t> when he was called to go out to the place which he would receive as an inheritance.  And he went out, not knowing where he was going.</a:t>
            </a:r>
            <a:endParaRPr lang="en-US" dirty="0"/>
          </a:p>
        </p:txBody>
      </p:sp>
      <p:sp>
        <p:nvSpPr>
          <p:cNvPr id="6" name="Content Placeholder 4"/>
          <p:cNvSpPr txBox="1">
            <a:spLocks/>
          </p:cNvSpPr>
          <p:nvPr/>
        </p:nvSpPr>
        <p:spPr>
          <a:xfrm>
            <a:off x="533400" y="3581400"/>
            <a:ext cx="6781800" cy="685800"/>
          </a:xfrm>
          <a:prstGeom prst="rect">
            <a:avLst/>
          </a:prstGeom>
          <a:solidFill>
            <a:schemeClr val="tx1">
              <a:alpha val="30000"/>
            </a:schemeClr>
          </a:solidFill>
        </p:spPr>
        <p:txBody>
          <a:bodyPr vert="horz" lIns="91440" tIns="45720" rIns="91440" bIns="45720" rtlCol="0">
            <a:normAutofit/>
          </a:bodyPr>
          <a:lstStyle/>
          <a:p>
            <a:pPr marL="800100" lvl="1" indent="-342900">
              <a:lnSpc>
                <a:spcPts val="2900"/>
              </a:lnSpc>
              <a:spcBef>
                <a:spcPts val="1200"/>
              </a:spcBef>
            </a:pPr>
            <a:r>
              <a:rPr kumimoji="0" lang="en-US" sz="29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Faith demands decisive action..</a:t>
            </a:r>
            <a:endParaRPr kumimoji="0" lang="en-US" sz="29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
        <p:nvSpPr>
          <p:cNvPr id="7" name="Content Placeholder 4"/>
          <p:cNvSpPr txBox="1">
            <a:spLocks/>
          </p:cNvSpPr>
          <p:nvPr/>
        </p:nvSpPr>
        <p:spPr>
          <a:xfrm>
            <a:off x="533400" y="4114800"/>
            <a:ext cx="7239000" cy="685800"/>
          </a:xfrm>
          <a:prstGeom prst="rect">
            <a:avLst/>
          </a:prstGeom>
          <a:solidFill>
            <a:schemeClr val="tx1">
              <a:alpha val="30000"/>
            </a:schemeClr>
          </a:solidFill>
        </p:spPr>
        <p:txBody>
          <a:bodyPr vert="horz" lIns="91440" tIns="45720" rIns="91440" bIns="45720" rtlCol="0">
            <a:normAutofit/>
          </a:bodyPr>
          <a:lstStyle/>
          <a:p>
            <a:pPr marL="800100" lvl="1" indent="-342900">
              <a:lnSpc>
                <a:spcPts val="2900"/>
              </a:lnSpc>
              <a:spcBef>
                <a:spcPts val="1200"/>
              </a:spcBef>
            </a:pPr>
            <a:r>
              <a:rPr kumimoji="0" lang="en-US" sz="29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Always manifests</a:t>
            </a:r>
            <a:r>
              <a:rPr kumimoji="0" lang="en-US" sz="29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itself in obedience</a:t>
            </a:r>
            <a:r>
              <a:rPr kumimoji="0" lang="en-US" sz="29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a:t>
            </a:r>
            <a:endParaRPr kumimoji="0" lang="en-US" sz="29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raham-sermon.jpg"/>
          <p:cNvPicPr>
            <a:picLocks noChangeAspect="1"/>
          </p:cNvPicPr>
          <p:nvPr/>
        </p:nvPicPr>
        <p:blipFill>
          <a:blip r:embed="rId2" cstate="print">
            <a:lum bright="-10000" contrast="10000"/>
          </a:blip>
          <a:stretch>
            <a:fillRect/>
          </a:stretch>
        </p:blipFill>
        <p:spPr>
          <a:xfrm>
            <a:off x="0" y="1295400"/>
            <a:ext cx="9144000" cy="5562600"/>
          </a:xfrm>
          <a:prstGeom prst="rect">
            <a:avLst/>
          </a:prstGeom>
        </p:spPr>
      </p:pic>
      <p:sp>
        <p:nvSpPr>
          <p:cNvPr id="5" name="Title 4"/>
          <p:cNvSpPr>
            <a:spLocks noGrp="1"/>
          </p:cNvSpPr>
          <p:nvPr>
            <p:ph type="title"/>
          </p:nvPr>
        </p:nvSpPr>
        <p:spPr>
          <a:xfrm>
            <a:off x="457200" y="274638"/>
            <a:ext cx="5867400" cy="1143000"/>
          </a:xfrm>
        </p:spPr>
        <p:txBody>
          <a:bodyPr/>
          <a:lstStyle/>
          <a:p>
            <a:r>
              <a:rPr lang="en-US" dirty="0" smtClean="0"/>
              <a:t>Faith acts in response..</a:t>
            </a:r>
            <a:endParaRPr lang="en-US" dirty="0"/>
          </a:p>
        </p:txBody>
      </p:sp>
      <p:sp>
        <p:nvSpPr>
          <p:cNvPr id="4" name="Content Placeholder 3"/>
          <p:cNvSpPr>
            <a:spLocks noGrp="1"/>
          </p:cNvSpPr>
          <p:nvPr>
            <p:ph idx="1"/>
          </p:nvPr>
        </p:nvSpPr>
        <p:spPr>
          <a:xfrm>
            <a:off x="381000" y="1600200"/>
            <a:ext cx="8610600" cy="1524000"/>
          </a:xfrm>
        </p:spPr>
        <p:txBody>
          <a:bodyPr/>
          <a:lstStyle/>
          <a:p>
            <a:r>
              <a:rPr lang="en-US" sz="2800" dirty="0" smtClean="0">
                <a:solidFill>
                  <a:srgbClr val="FFC000"/>
                </a:solidFill>
              </a:rPr>
              <a:t>Genesis 12:1 </a:t>
            </a:r>
            <a:r>
              <a:rPr lang="en-US" sz="2800" dirty="0" smtClean="0"/>
              <a:t>Now the Lord had said to Abram: "Get out of your country, from your family and from your father's house, To a land that I will show you.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r-Nassiriyah.jpg"/>
          <p:cNvPicPr>
            <a:picLocks noChangeAspect="1"/>
          </p:cNvPicPr>
          <p:nvPr/>
        </p:nvPicPr>
        <p:blipFill>
          <a:blip r:embed="rId2" cstate="print">
            <a:lum bright="-15000" contrast="15000"/>
          </a:blip>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Faith requires separation..</a:t>
            </a:r>
            <a:endParaRPr lang="en-US" dirty="0"/>
          </a:p>
        </p:txBody>
      </p:sp>
      <p:sp>
        <p:nvSpPr>
          <p:cNvPr id="7" name="Content Placeholder 6"/>
          <p:cNvSpPr>
            <a:spLocks noGrp="1"/>
          </p:cNvSpPr>
          <p:nvPr>
            <p:ph idx="1"/>
          </p:nvPr>
        </p:nvSpPr>
        <p:spPr>
          <a:xfrm>
            <a:off x="457200" y="1676400"/>
            <a:ext cx="8458200" cy="2057400"/>
          </a:xfrm>
        </p:spPr>
        <p:txBody>
          <a:bodyPr/>
          <a:lstStyle/>
          <a:p>
            <a:pPr>
              <a:lnSpc>
                <a:spcPts val="2800"/>
              </a:lnSpc>
            </a:pPr>
            <a:r>
              <a:rPr lang="en-US" dirty="0" smtClean="0">
                <a:solidFill>
                  <a:srgbClr val="FFC000"/>
                </a:solidFill>
              </a:rPr>
              <a:t>Joshua 24:2 </a:t>
            </a:r>
            <a:r>
              <a:rPr lang="en-US" dirty="0" smtClean="0"/>
              <a:t>And Joshua said to all the people, "Thus says the Lord God of Israel: 'Your fathers, including </a:t>
            </a:r>
            <a:r>
              <a:rPr lang="en-US" dirty="0" err="1" smtClean="0"/>
              <a:t>Terah</a:t>
            </a:r>
            <a:r>
              <a:rPr lang="en-US" dirty="0" smtClean="0"/>
              <a:t>, the father of Abraham and the father of </a:t>
            </a:r>
            <a:r>
              <a:rPr lang="en-US" dirty="0" err="1" smtClean="0"/>
              <a:t>Nahor</a:t>
            </a:r>
            <a:r>
              <a:rPr lang="en-US" dirty="0" smtClean="0"/>
              <a:t>, dwelt on the other side of the River in old times; and they served other gods. </a:t>
            </a:r>
            <a:endParaRPr lang="en-US" dirty="0" smtClean="0">
              <a:solidFill>
                <a:srgbClr val="FFC000"/>
              </a:solidFill>
            </a:endParaRPr>
          </a:p>
          <a:p>
            <a:endParaRPr lang="en-US" dirty="0"/>
          </a:p>
        </p:txBody>
      </p:sp>
      <p:pic>
        <p:nvPicPr>
          <p:cNvPr id="6" name="Picture 5" descr="Ur.jpg"/>
          <p:cNvPicPr>
            <a:picLocks noChangeAspect="1"/>
          </p:cNvPicPr>
          <p:nvPr/>
        </p:nvPicPr>
        <p:blipFill>
          <a:blip r:embed="rId3" cstate="print">
            <a:lum bright="-10000" contrast="10000"/>
          </a:blip>
          <a:stretch>
            <a:fillRect/>
          </a:stretch>
        </p:blipFill>
        <p:spPr>
          <a:xfrm>
            <a:off x="4191000" y="3810000"/>
            <a:ext cx="4462592" cy="2867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dissolv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Abraham leaving Ur.jpg"/>
          <p:cNvPicPr>
            <a:picLocks noChangeAspect="1"/>
          </p:cNvPicPr>
          <p:nvPr/>
        </p:nvPicPr>
        <p:blipFill>
          <a:blip r:embed="rId2" cstate="print"/>
          <a:srcRect t="3000"/>
          <a:stretch>
            <a:fillRect/>
          </a:stretch>
        </p:blipFill>
        <p:spPr>
          <a:xfrm>
            <a:off x="457200" y="1752600"/>
            <a:ext cx="8305800" cy="4191000"/>
          </a:xfrm>
          <a:prstGeom prst="rect">
            <a:avLst/>
          </a:prstGeom>
          <a:solidFill>
            <a:schemeClr val="tx1">
              <a:alpha val="30000"/>
            </a:schemeClr>
          </a:solidFill>
        </p:spPr>
      </p:pic>
      <p:sp>
        <p:nvSpPr>
          <p:cNvPr id="4" name="Title 3"/>
          <p:cNvSpPr>
            <a:spLocks noGrp="1"/>
          </p:cNvSpPr>
          <p:nvPr>
            <p:ph type="title"/>
          </p:nvPr>
        </p:nvSpPr>
        <p:spPr>
          <a:xfrm>
            <a:off x="457200" y="274638"/>
            <a:ext cx="6172200" cy="1143000"/>
          </a:xfrm>
        </p:spPr>
        <p:txBody>
          <a:bodyPr/>
          <a:lstStyle/>
          <a:p>
            <a:r>
              <a:rPr lang="en-US" dirty="0" smtClean="0"/>
              <a:t>Demands decisive obedience..</a:t>
            </a:r>
            <a:endParaRPr lang="en-US" dirty="0"/>
          </a:p>
        </p:txBody>
      </p:sp>
      <p:sp>
        <p:nvSpPr>
          <p:cNvPr id="6" name="Content Placeholder 5"/>
          <p:cNvSpPr>
            <a:spLocks noGrp="1"/>
          </p:cNvSpPr>
          <p:nvPr>
            <p:ph idx="1"/>
          </p:nvPr>
        </p:nvSpPr>
        <p:spPr>
          <a:prstGeom prst="rect">
            <a:avLst/>
          </a:prstGeom>
        </p:spPr>
        <p:txBody>
          <a:bodyPr>
            <a:spAutoFit/>
          </a:bodyPr>
          <a:lstStyle/>
          <a:p>
            <a:pPr>
              <a:lnSpc>
                <a:spcPts val="2800"/>
              </a:lnSpc>
            </a:pPr>
            <a:r>
              <a:rPr lang="en-US" dirty="0" smtClean="0">
                <a:solidFill>
                  <a:srgbClr val="FFC000"/>
                </a:solidFill>
              </a:rPr>
              <a:t>Acts 7:2</a:t>
            </a:r>
            <a:r>
              <a:rPr lang="en-US" dirty="0" smtClean="0"/>
              <a:t> "The God of glory appeared to our father Abraham when he was in Mesopotamia, before he dwelt in Haran, 3 and said to him, 'Get out of your country and from your relatives, and come to a land that I will show you.'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rahams journey.jpg"/>
          <p:cNvPicPr>
            <a:picLocks noChangeAspect="1"/>
          </p:cNvPicPr>
          <p:nvPr/>
        </p:nvPicPr>
        <p:blipFill>
          <a:blip r:embed="rId2" cstate="print">
            <a:lum bright="-10000" contrast="10000"/>
          </a:blip>
          <a:stretch>
            <a:fillRect/>
          </a:stretch>
        </p:blipFill>
        <p:spPr>
          <a:xfrm>
            <a:off x="457200" y="1371600"/>
            <a:ext cx="8229601" cy="4953000"/>
          </a:xfrm>
          <a:prstGeom prst="rect">
            <a:avLst/>
          </a:prstGeom>
        </p:spPr>
      </p:pic>
      <p:sp>
        <p:nvSpPr>
          <p:cNvPr id="2" name="Title 1"/>
          <p:cNvSpPr>
            <a:spLocks noGrp="1"/>
          </p:cNvSpPr>
          <p:nvPr>
            <p:ph type="title"/>
          </p:nvPr>
        </p:nvSpPr>
        <p:spPr>
          <a:xfrm>
            <a:off x="457200" y="274638"/>
            <a:ext cx="5943600" cy="1143000"/>
          </a:xfrm>
        </p:spPr>
        <p:txBody>
          <a:bodyPr/>
          <a:lstStyle/>
          <a:p>
            <a:r>
              <a:rPr lang="en-US" dirty="0" smtClean="0"/>
              <a:t>By faith Abraham obeyed..</a:t>
            </a:r>
            <a:endParaRPr lang="en-US" dirty="0"/>
          </a:p>
        </p:txBody>
      </p:sp>
      <p:sp>
        <p:nvSpPr>
          <p:cNvPr id="3" name="Content Placeholder 2"/>
          <p:cNvSpPr>
            <a:spLocks noGrp="1"/>
          </p:cNvSpPr>
          <p:nvPr>
            <p:ph idx="1"/>
          </p:nvPr>
        </p:nvSpPr>
        <p:spPr>
          <a:xfrm>
            <a:off x="381000" y="1447800"/>
            <a:ext cx="8458200" cy="1600200"/>
          </a:xfrm>
          <a:solidFill>
            <a:schemeClr val="tx1">
              <a:alpha val="50000"/>
            </a:schemeClr>
          </a:solidFill>
        </p:spPr>
        <p:txBody>
          <a:bodyPr/>
          <a:lstStyle/>
          <a:p>
            <a:r>
              <a:rPr lang="en-US" dirty="0" smtClean="0">
                <a:solidFill>
                  <a:srgbClr val="FF0000"/>
                </a:solidFill>
              </a:rPr>
              <a:t>Vs 8</a:t>
            </a:r>
            <a:r>
              <a:rPr lang="en-US" dirty="0" smtClean="0">
                <a:solidFill>
                  <a:srgbClr val="FFC000"/>
                </a:solidFill>
              </a:rPr>
              <a:t> </a:t>
            </a:r>
            <a:r>
              <a:rPr lang="en-US" dirty="0" smtClean="0"/>
              <a:t>By faith Abraham obeyed when he was called...  </a:t>
            </a:r>
            <a:r>
              <a:rPr lang="en-US" dirty="0" smtClean="0">
                <a:solidFill>
                  <a:srgbClr val="FFC000"/>
                </a:solidFill>
              </a:rPr>
              <a:t>And he went out</a:t>
            </a:r>
            <a:r>
              <a:rPr lang="en-US" dirty="0" smtClean="0"/>
              <a:t>, </a:t>
            </a:r>
            <a:r>
              <a:rPr lang="en-US" dirty="0" smtClean="0">
                <a:solidFill>
                  <a:srgbClr val="FFC000"/>
                </a:solidFill>
              </a:rPr>
              <a:t>not knowing where he was going.</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1202-faithathome-03.jpg"/>
          <p:cNvPicPr>
            <a:picLocks noChangeAspect="1"/>
          </p:cNvPicPr>
          <p:nvPr/>
        </p:nvPicPr>
        <p:blipFill>
          <a:blip r:embed="rId2" cstate="print">
            <a:lum bright="-10000" contrast="10000"/>
          </a:blip>
          <a:srcRect l="5294" r="5294"/>
          <a:stretch>
            <a:fillRect/>
          </a:stretch>
        </p:blipFill>
        <p:spPr>
          <a:xfrm>
            <a:off x="304800" y="1752600"/>
            <a:ext cx="8458200" cy="3886200"/>
          </a:xfrm>
          <a:prstGeom prst="rect">
            <a:avLst/>
          </a:prstGeom>
        </p:spPr>
      </p:pic>
      <p:sp>
        <p:nvSpPr>
          <p:cNvPr id="5" name="Title 4"/>
          <p:cNvSpPr>
            <a:spLocks noGrp="1"/>
          </p:cNvSpPr>
          <p:nvPr>
            <p:ph type="title"/>
          </p:nvPr>
        </p:nvSpPr>
        <p:spPr>
          <a:xfrm>
            <a:off x="457200" y="274638"/>
            <a:ext cx="5943600" cy="1143000"/>
          </a:xfrm>
        </p:spPr>
        <p:txBody>
          <a:bodyPr/>
          <a:lstStyle/>
          <a:p>
            <a:r>
              <a:rPr lang="en-US" dirty="0" smtClean="0"/>
              <a:t>Our journey from the old life..</a:t>
            </a:r>
            <a:endParaRPr lang="en-US" dirty="0"/>
          </a:p>
        </p:txBody>
      </p:sp>
      <p:sp>
        <p:nvSpPr>
          <p:cNvPr id="7" name="Rectangle 6"/>
          <p:cNvSpPr/>
          <p:nvPr/>
        </p:nvSpPr>
        <p:spPr>
          <a:xfrm>
            <a:off x="0" y="1752600"/>
            <a:ext cx="9144000" cy="1600200"/>
          </a:xfrm>
          <a:prstGeom prst="rect">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57200" y="1828800"/>
            <a:ext cx="8458200" cy="4191000"/>
          </a:xfrm>
        </p:spPr>
        <p:txBody>
          <a:bodyPr/>
          <a:lstStyle/>
          <a:p>
            <a:r>
              <a:rPr lang="en-US" dirty="0" smtClean="0"/>
              <a:t>Matt 16:24 If any man desires to come after Me, let him deny himself, take up his cross, and follow Me.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sz="4000" dirty="0" smtClean="0">
                <a:solidFill>
                  <a:srgbClr val="FF0000"/>
                </a:solidFill>
              </a:rPr>
              <a:t>2</a:t>
            </a:r>
            <a:r>
              <a:rPr lang="en-US" sz="4000" dirty="0" smtClean="0"/>
              <a:t> </a:t>
            </a:r>
            <a:r>
              <a:rPr lang="en-US" dirty="0" smtClean="0"/>
              <a:t>Believing God’s promises</a:t>
            </a:r>
            <a:endParaRPr lang="en-US" dirty="0"/>
          </a:p>
        </p:txBody>
      </p:sp>
      <p:sp>
        <p:nvSpPr>
          <p:cNvPr id="3" name="Content Placeholder 2"/>
          <p:cNvSpPr>
            <a:spLocks noGrp="1"/>
          </p:cNvSpPr>
          <p:nvPr>
            <p:ph idx="1"/>
          </p:nvPr>
        </p:nvSpPr>
        <p:spPr>
          <a:xfrm>
            <a:off x="457200" y="1752600"/>
            <a:ext cx="8458200" cy="1295400"/>
          </a:xfrm>
        </p:spPr>
        <p:txBody>
          <a:bodyPr/>
          <a:lstStyle/>
          <a:p>
            <a:pPr>
              <a:lnSpc>
                <a:spcPts val="2900"/>
              </a:lnSpc>
            </a:pPr>
            <a:r>
              <a:rPr lang="en-US" dirty="0" smtClean="0">
                <a:solidFill>
                  <a:srgbClr val="FF0000"/>
                </a:solidFill>
              </a:rPr>
              <a:t>9</a:t>
            </a:r>
            <a:r>
              <a:rPr lang="en-US" dirty="0" smtClean="0"/>
              <a:t> By faith he </a:t>
            </a:r>
            <a:r>
              <a:rPr lang="en-US" dirty="0" smtClean="0">
                <a:solidFill>
                  <a:srgbClr val="FFC000"/>
                </a:solidFill>
              </a:rPr>
              <a:t>dwelt in the land of promise as in a foreign country</a:t>
            </a:r>
            <a:r>
              <a:rPr lang="en-US" dirty="0" smtClean="0"/>
              <a:t>, dwelling in tents with Isaac and Jacob, the heirs with him of the same promise..</a:t>
            </a:r>
            <a:endParaRPr lang="en-US" dirty="0"/>
          </a:p>
        </p:txBody>
      </p:sp>
      <p:sp>
        <p:nvSpPr>
          <p:cNvPr id="4" name="Content Placeholder 2"/>
          <p:cNvSpPr txBox="1">
            <a:spLocks/>
          </p:cNvSpPr>
          <p:nvPr/>
        </p:nvSpPr>
        <p:spPr>
          <a:xfrm>
            <a:off x="609600" y="3048000"/>
            <a:ext cx="6781800" cy="609600"/>
          </a:xfrm>
          <a:prstGeom prst="rect">
            <a:avLst/>
          </a:prstGeom>
          <a:solidFill>
            <a:schemeClr val="tx1">
              <a:alpha val="30000"/>
            </a:schemeClr>
          </a:solidFill>
        </p:spPr>
        <p:txBody>
          <a:bodyPr vert="horz" lIns="91440" tIns="45720" rIns="91440" bIns="45720" rtlCol="0">
            <a:normAutofit fontScale="92500"/>
          </a:bodyPr>
          <a:lstStyle/>
          <a:p>
            <a:pPr marL="800100" lvl="1" indent="-342900">
              <a:lnSpc>
                <a:spcPts val="2900"/>
              </a:lnSpc>
              <a:spcBef>
                <a:spcPct val="20000"/>
              </a:spcBef>
            </a:pPr>
            <a:r>
              <a:rPr kumimoji="0" lang="en-US" sz="29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Faith perseveres</a:t>
            </a:r>
            <a:r>
              <a:rPr kumimoji="0" lang="en-US" sz="29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by God’s promises..</a:t>
            </a:r>
            <a:endParaRPr kumimoji="0" lang="en-US" sz="29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
        <p:nvSpPr>
          <p:cNvPr id="5" name="Content Placeholder 2"/>
          <p:cNvSpPr txBox="1">
            <a:spLocks/>
          </p:cNvSpPr>
          <p:nvPr/>
        </p:nvSpPr>
        <p:spPr>
          <a:xfrm>
            <a:off x="609600" y="3657600"/>
            <a:ext cx="7543800" cy="609600"/>
          </a:xfrm>
          <a:prstGeom prst="rect">
            <a:avLst/>
          </a:prstGeom>
          <a:solidFill>
            <a:schemeClr val="tx1">
              <a:alpha val="30000"/>
            </a:schemeClr>
          </a:solidFill>
        </p:spPr>
        <p:txBody>
          <a:bodyPr vert="horz" lIns="91440" tIns="45720" rIns="91440" bIns="45720" rtlCol="0">
            <a:normAutofit/>
          </a:bodyPr>
          <a:lstStyle/>
          <a:p>
            <a:pPr marL="800100" lvl="1" indent="-342900">
              <a:lnSpc>
                <a:spcPts val="2900"/>
              </a:lnSpc>
              <a:spcBef>
                <a:spcPct val="20000"/>
              </a:spcBef>
            </a:pPr>
            <a:r>
              <a:rPr kumimoji="0" lang="en-US" sz="29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Willing</a:t>
            </a:r>
            <a:r>
              <a:rPr kumimoji="0" lang="en-US" sz="29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to wait for the fulfillment..</a:t>
            </a:r>
            <a:endParaRPr kumimoji="0" lang="en-US" sz="29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ical; land.jpg"/>
          <p:cNvPicPr>
            <a:picLocks noChangeAspect="1"/>
          </p:cNvPicPr>
          <p:nvPr/>
        </p:nvPicPr>
        <p:blipFill>
          <a:blip r:embed="rId2" cstate="print">
            <a:lum bright="-15000" contrast="10000"/>
          </a:blip>
          <a:srcRect/>
          <a:stretch>
            <a:fillRect/>
          </a:stretch>
        </p:blipFill>
        <p:spPr>
          <a:xfrm>
            <a:off x="-92" y="0"/>
            <a:ext cx="9144092" cy="6858000"/>
          </a:xfrm>
          <a:prstGeom prst="rect">
            <a:avLst/>
          </a:prstGeom>
        </p:spPr>
      </p:pic>
      <p:sp>
        <p:nvSpPr>
          <p:cNvPr id="5" name="Title 4"/>
          <p:cNvSpPr>
            <a:spLocks noGrp="1"/>
          </p:cNvSpPr>
          <p:nvPr>
            <p:ph type="title"/>
          </p:nvPr>
        </p:nvSpPr>
        <p:spPr>
          <a:xfrm>
            <a:off x="457200" y="274638"/>
            <a:ext cx="5715000" cy="1143000"/>
          </a:xfrm>
          <a:solidFill>
            <a:schemeClr val="tx1">
              <a:alpha val="55000"/>
            </a:schemeClr>
          </a:solidFill>
        </p:spPr>
        <p:txBody>
          <a:bodyPr/>
          <a:lstStyle/>
          <a:p>
            <a:r>
              <a:rPr lang="en-US" dirty="0" smtClean="0"/>
              <a:t>Dwelt as in a foreign country</a:t>
            </a:r>
            <a:endParaRPr lang="en-US" dirty="0"/>
          </a:p>
        </p:txBody>
      </p:sp>
      <p:sp>
        <p:nvSpPr>
          <p:cNvPr id="6" name="Content Placeholder 5"/>
          <p:cNvSpPr>
            <a:spLocks noGrp="1"/>
          </p:cNvSpPr>
          <p:nvPr>
            <p:ph idx="1"/>
          </p:nvPr>
        </p:nvSpPr>
        <p:spPr>
          <a:xfrm>
            <a:off x="304800" y="5105400"/>
            <a:ext cx="8458200" cy="1066800"/>
          </a:xfrm>
          <a:solidFill>
            <a:schemeClr val="tx1">
              <a:alpha val="55000"/>
            </a:schemeClr>
          </a:solidFill>
        </p:spPr>
        <p:txBody>
          <a:bodyPr anchor="ctr"/>
          <a:lstStyle/>
          <a:p>
            <a:pPr>
              <a:lnSpc>
                <a:spcPts val="2900"/>
              </a:lnSpc>
            </a:pPr>
            <a:r>
              <a:rPr lang="en-US" dirty="0" smtClean="0"/>
              <a:t>Acts 7:5 “God gave him no inheritance in it, not even enough to set his foot 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TotalTime>
  <Words>790</Words>
  <Application>Microsoft Office PowerPoint</Application>
  <PresentationFormat>On-screen Show (4:3)</PresentationFormat>
  <Paragraphs>49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By Faith Abraham</vt:lpstr>
      <vt:lpstr>1  Obeying God’s call..</vt:lpstr>
      <vt:lpstr>Faith acts in response..</vt:lpstr>
      <vt:lpstr>Faith requires separation..</vt:lpstr>
      <vt:lpstr>Demands decisive obedience..</vt:lpstr>
      <vt:lpstr>By faith Abraham obeyed..</vt:lpstr>
      <vt:lpstr>Our journey from the old life..</vt:lpstr>
      <vt:lpstr>2 Believing God’s promises</vt:lpstr>
      <vt:lpstr>Dwelt as in a foreign country</vt:lpstr>
      <vt:lpstr>Dwelling in tents..</vt:lpstr>
      <vt:lpstr>We are pilgrims in this world..</vt:lpstr>
      <vt:lpstr>How much does the world have a grip on us?</vt:lpstr>
      <vt:lpstr>3 Looking for a city..</vt:lpstr>
      <vt:lpstr>Did Abraham yearn for the comforts of this life?..</vt:lpstr>
      <vt:lpstr>What makes us willing to sacrifice?</vt:lpstr>
      <vt:lpstr>Pilgrim’s Progress..</vt:lpstr>
      <vt:lpstr>John’s vision from Patmos..</vt:lpstr>
      <vt:lpstr>John’s vision from Patmos..</vt:lpstr>
      <vt:lpstr>By Faith Abraham</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90</cp:revision>
  <dcterms:created xsi:type="dcterms:W3CDTF">2015-10-04T04:19:18Z</dcterms:created>
  <dcterms:modified xsi:type="dcterms:W3CDTF">2017-05-27T00:56:47Z</dcterms:modified>
</cp:coreProperties>
</file>