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6" r:id="rId4"/>
    <p:sldId id="277" r:id="rId5"/>
    <p:sldId id="275" r:id="rId6"/>
    <p:sldId id="278"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0" y="0"/>
            <a:ext cx="9144002" cy="6857963"/>
          </a:xfrm>
          <a:prstGeom prst="rect">
            <a:avLst/>
          </a:prstGeom>
        </p:spPr>
      </p:pic>
      <p:pic>
        <p:nvPicPr>
          <p:cNvPr id="5" name="Picture 4" descr="Moses and tables of stone.jpg"/>
          <p:cNvPicPr>
            <a:picLocks noChangeAspect="1"/>
          </p:cNvPicPr>
          <p:nvPr userDrawn="1"/>
        </p:nvPicPr>
        <p:blipFill>
          <a:blip r:embed="rId10" cstate="print">
            <a:lum bright="-12000" contrast="12000"/>
          </a:blip>
          <a:stretch>
            <a:fillRect/>
          </a:stretch>
        </p:blipFill>
        <p:spPr>
          <a:xfrm>
            <a:off x="0" y="1676400"/>
            <a:ext cx="9144000" cy="44196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0"/>
            <a:ext cx="8458200" cy="4419600"/>
          </a:xfrm>
          <a:prstGeom prst="rect">
            <a:avLst/>
          </a:prstGeom>
          <a:solidFill>
            <a:schemeClr val="tx1">
              <a:alpha val="5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Moses</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11:23-27</a:t>
            </a:r>
            <a:endParaRPr lang="en-US" dirty="0"/>
          </a:p>
        </p:txBody>
      </p:sp>
      <p:pic>
        <p:nvPicPr>
          <p:cNvPr id="5" name="Picture 4" descr="Moses and tables of stone.jpg"/>
          <p:cNvPicPr>
            <a:picLocks noChangeAspect="1"/>
          </p:cNvPicPr>
          <p:nvPr/>
        </p:nvPicPr>
        <p:blipFill>
          <a:blip r:embed="rId3" cstate="print">
            <a:lum bright="-10000" contrast="10000"/>
          </a:blip>
          <a:stretch>
            <a:fillRect/>
          </a:stretch>
        </p:blipFill>
        <p:spPr>
          <a:xfrm>
            <a:off x="0" y="1676400"/>
            <a:ext cx="9144000" cy="3886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 Choice (</a:t>
            </a:r>
            <a:r>
              <a:rPr lang="en-US" sz="2900" dirty="0" err="1" smtClean="0"/>
              <a:t>vs</a:t>
            </a:r>
            <a:r>
              <a:rPr lang="en-US" sz="2900" dirty="0" smtClean="0"/>
              <a:t> 24-26</a:t>
            </a:r>
            <a:r>
              <a:rPr lang="en-US" dirty="0" smtClean="0"/>
              <a:t>)</a:t>
            </a:r>
            <a:endParaRPr lang="en-US" dirty="0"/>
          </a:p>
        </p:txBody>
      </p:sp>
      <p:sp>
        <p:nvSpPr>
          <p:cNvPr id="3" name="Content Placeholder 2"/>
          <p:cNvSpPr>
            <a:spLocks noGrp="1"/>
          </p:cNvSpPr>
          <p:nvPr>
            <p:ph idx="1"/>
          </p:nvPr>
        </p:nvSpPr>
        <p:spPr>
          <a:solidFill>
            <a:schemeClr val="tx1">
              <a:alpha val="65000"/>
            </a:schemeClr>
          </a:solidFill>
        </p:spPr>
        <p:txBody>
          <a:bodyPr/>
          <a:lstStyle/>
          <a:p>
            <a:pPr>
              <a:lnSpc>
                <a:spcPts val="2900"/>
              </a:lnSpc>
            </a:pPr>
            <a:r>
              <a:rPr lang="en-US" dirty="0" smtClean="0"/>
              <a:t>24 By faith Moses, when he became of age, refused to be called the son of Pharaoh's daughter, 25 choosing rather to suffer affliction with the people of God than to enjoy the passing pleasures of sin, 26 esteeming the reproach of Christ greater riches than the treasures in Egypt; for he looked to the reward. </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 Choice (</a:t>
            </a:r>
            <a:r>
              <a:rPr lang="en-US" sz="2900" dirty="0" err="1" smtClean="0"/>
              <a:t>vs</a:t>
            </a:r>
            <a:r>
              <a:rPr lang="en-US" sz="2900" dirty="0" smtClean="0"/>
              <a:t> 24-26</a:t>
            </a:r>
            <a:r>
              <a:rPr lang="en-US" dirty="0" smtClean="0"/>
              <a:t>)</a:t>
            </a:r>
            <a:endParaRPr lang="en-US" dirty="0"/>
          </a:p>
        </p:txBody>
      </p:sp>
      <p:sp>
        <p:nvSpPr>
          <p:cNvPr id="3" name="Content Placeholder 2"/>
          <p:cNvSpPr>
            <a:spLocks noGrp="1"/>
          </p:cNvSpPr>
          <p:nvPr>
            <p:ph idx="1"/>
          </p:nvPr>
        </p:nvSpPr>
        <p:spPr>
          <a:xfrm>
            <a:off x="381000" y="1676400"/>
            <a:ext cx="8458200" cy="4648200"/>
          </a:xfrm>
          <a:solidFill>
            <a:schemeClr val="tx1">
              <a:alpha val="65000"/>
            </a:schemeClr>
          </a:solidFill>
        </p:spPr>
        <p:txBody>
          <a:bodyPr>
            <a:normAutofit/>
          </a:bodyPr>
          <a:lstStyle/>
          <a:p>
            <a:pPr>
              <a:lnSpc>
                <a:spcPts val="2900"/>
              </a:lnSpc>
            </a:pPr>
            <a:endParaRPr lang="en-US" sz="2800" dirty="0" smtClean="0"/>
          </a:p>
          <a:p>
            <a:pPr>
              <a:lnSpc>
                <a:spcPts val="2900"/>
              </a:lnSpc>
            </a:pPr>
            <a:endParaRPr lang="en-US" sz="2800" dirty="0" smtClean="0"/>
          </a:p>
          <a:p>
            <a:pPr>
              <a:lnSpc>
                <a:spcPts val="2900"/>
              </a:lnSpc>
            </a:pPr>
            <a:endParaRPr lang="en-US" sz="2800" dirty="0" smtClean="0"/>
          </a:p>
          <a:p>
            <a:pPr>
              <a:lnSpc>
                <a:spcPts val="2900"/>
              </a:lnSpc>
            </a:pPr>
            <a:endParaRPr lang="en-US" sz="2800" dirty="0" smtClean="0"/>
          </a:p>
          <a:p>
            <a:pPr>
              <a:lnSpc>
                <a:spcPts val="2900"/>
              </a:lnSpc>
            </a:pPr>
            <a:endParaRPr lang="en-US" sz="2800" dirty="0" smtClean="0"/>
          </a:p>
          <a:p>
            <a:pPr>
              <a:lnSpc>
                <a:spcPts val="2900"/>
              </a:lnSpc>
            </a:pPr>
            <a:r>
              <a:rPr lang="en-US" sz="2800" dirty="0" err="1" smtClean="0"/>
              <a:t>Exod</a:t>
            </a:r>
            <a:r>
              <a:rPr lang="en-US" sz="2800" dirty="0" smtClean="0"/>
              <a:t> 2:11-12 One day, after Moses had grown up, he went out to where his own people were and watched them at their hard labor. He saw an Egyptian beating a Hebrew, one of his own people. 12 Looking this way and that and seeing no one, he killed the Egyptian and hid him in the sand...</a:t>
            </a:r>
          </a:p>
          <a:p>
            <a:pPr lvl="1">
              <a:buNone/>
            </a:pPr>
            <a:endParaRPr lang="en-US" dirty="0"/>
          </a:p>
        </p:txBody>
      </p:sp>
      <p:pic>
        <p:nvPicPr>
          <p:cNvPr id="4" name="Picture 3" descr="8. beat.jpg"/>
          <p:cNvPicPr>
            <a:picLocks noChangeAspect="1"/>
          </p:cNvPicPr>
          <p:nvPr/>
        </p:nvPicPr>
        <p:blipFill>
          <a:blip r:embed="rId2" cstate="print"/>
          <a:stretch>
            <a:fillRect/>
          </a:stretch>
        </p:blipFill>
        <p:spPr>
          <a:xfrm>
            <a:off x="914400" y="1524000"/>
            <a:ext cx="3048000" cy="2219325"/>
          </a:xfrm>
          <a:prstGeom prst="rect">
            <a:avLst/>
          </a:prstGeom>
        </p:spPr>
      </p:pic>
      <p:pic>
        <p:nvPicPr>
          <p:cNvPr id="5" name="Picture 4" descr="Moses kills slave master.jpg"/>
          <p:cNvPicPr>
            <a:picLocks noChangeAspect="1"/>
          </p:cNvPicPr>
          <p:nvPr/>
        </p:nvPicPr>
        <p:blipFill>
          <a:blip r:embed="rId3" cstate="print"/>
          <a:stretch>
            <a:fillRect/>
          </a:stretch>
        </p:blipFill>
        <p:spPr>
          <a:xfrm>
            <a:off x="4114801" y="1524000"/>
            <a:ext cx="3022523" cy="2209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he gave up..</a:t>
            </a:r>
            <a:endParaRPr lang="en-US" dirty="0"/>
          </a:p>
        </p:txBody>
      </p:sp>
      <p:sp>
        <p:nvSpPr>
          <p:cNvPr id="3" name="Content Placeholder 2"/>
          <p:cNvSpPr>
            <a:spLocks noGrp="1"/>
          </p:cNvSpPr>
          <p:nvPr>
            <p:ph idx="1"/>
          </p:nvPr>
        </p:nvSpPr>
        <p:spPr/>
        <p:txBody>
          <a:bodyPr/>
          <a:lstStyle/>
          <a:p>
            <a:pPr>
              <a:lnSpc>
                <a:spcPts val="3000"/>
              </a:lnSpc>
            </a:pPr>
            <a:r>
              <a:rPr lang="en-US" dirty="0" smtClean="0"/>
              <a:t>Worldly honor and power..</a:t>
            </a:r>
          </a:p>
          <a:p>
            <a:pPr>
              <a:lnSpc>
                <a:spcPts val="3000"/>
              </a:lnSpc>
            </a:pPr>
            <a:r>
              <a:rPr lang="en-US" dirty="0" smtClean="0"/>
              <a:t>Pleasures of sin..</a:t>
            </a:r>
          </a:p>
          <a:p>
            <a:pPr>
              <a:lnSpc>
                <a:spcPts val="3000"/>
              </a:lnSpc>
            </a:pPr>
            <a:r>
              <a:rPr lang="en-US" dirty="0" smtClean="0"/>
              <a:t>Treasures of Egypt..</a:t>
            </a:r>
          </a:p>
          <a:p>
            <a:pPr lvl="1">
              <a:buNone/>
            </a:pPr>
            <a:endParaRPr lang="en-US" dirty="0" smtClean="0"/>
          </a:p>
          <a:p>
            <a:pPr>
              <a:lnSpc>
                <a:spcPts val="3000"/>
              </a:lnSpc>
            </a:pPr>
            <a:r>
              <a:rPr lang="en-US" dirty="0" smtClean="0"/>
              <a:t>What for?....  </a:t>
            </a:r>
          </a:p>
          <a:p>
            <a:pPr lvl="1">
              <a:lnSpc>
                <a:spcPts val="3000"/>
              </a:lnSpc>
            </a:pPr>
            <a:r>
              <a:rPr lang="en-US" dirty="0" smtClean="0"/>
              <a:t>Affliction with God’s people</a:t>
            </a:r>
          </a:p>
          <a:p>
            <a:pPr lvl="1">
              <a:lnSpc>
                <a:spcPts val="3000"/>
              </a:lnSpc>
            </a:pPr>
            <a:r>
              <a:rPr lang="en-US" dirty="0" smtClean="0"/>
              <a:t>The reproach of Christ</a:t>
            </a:r>
          </a:p>
          <a:p>
            <a:pPr lvl="2">
              <a:lnSpc>
                <a:spcPts val="3000"/>
              </a:lnSpc>
            </a:pPr>
            <a:r>
              <a:rPr lang="en-US" dirty="0" smtClean="0"/>
              <a:t>Luke 14:26-33 “Any of you who do not give up everything he has cannot be my disciple”..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Faith</a:t>
            </a:r>
            <a:endParaRPr lang="en-US" dirty="0"/>
          </a:p>
        </p:txBody>
      </p:sp>
      <p:sp>
        <p:nvSpPr>
          <p:cNvPr id="3" name="Content Placeholder 2"/>
          <p:cNvSpPr>
            <a:spLocks noGrp="1"/>
          </p:cNvSpPr>
          <p:nvPr>
            <p:ph idx="1"/>
          </p:nvPr>
        </p:nvSpPr>
        <p:spPr/>
        <p:txBody>
          <a:bodyPr/>
          <a:lstStyle/>
          <a:p>
            <a:pPr>
              <a:lnSpc>
                <a:spcPts val="3000"/>
              </a:lnSpc>
            </a:pPr>
            <a:r>
              <a:rPr lang="en-US" dirty="0" smtClean="0"/>
              <a:t>Heb 11:24 By faith Moses chose…</a:t>
            </a:r>
          </a:p>
          <a:p>
            <a:pPr lvl="1">
              <a:lnSpc>
                <a:spcPts val="3000"/>
              </a:lnSpc>
            </a:pPr>
            <a:r>
              <a:rPr lang="en-US" dirty="0" smtClean="0"/>
              <a:t>He believed the Israelites were God’s people..</a:t>
            </a:r>
          </a:p>
          <a:p>
            <a:pPr lvl="1">
              <a:lnSpc>
                <a:spcPts val="3000"/>
              </a:lnSpc>
            </a:pPr>
            <a:r>
              <a:rPr lang="en-US" dirty="0" smtClean="0"/>
              <a:t>He believed Yahweh was the true God..</a:t>
            </a:r>
          </a:p>
          <a:p>
            <a:pPr lvl="1">
              <a:lnSpc>
                <a:spcPts val="3000"/>
              </a:lnSpc>
            </a:pPr>
            <a:r>
              <a:rPr lang="en-US" dirty="0" smtClean="0"/>
              <a:t>Better to be one of God’s people, even afflicted..</a:t>
            </a:r>
          </a:p>
          <a:p>
            <a:pPr>
              <a:lnSpc>
                <a:spcPts val="3000"/>
              </a:lnSpc>
            </a:pPr>
            <a:r>
              <a:rPr lang="en-US" dirty="0" smtClean="0"/>
              <a:t>From his parents .. Vs 23 </a:t>
            </a:r>
            <a:r>
              <a:rPr lang="en-US" dirty="0" err="1" smtClean="0"/>
              <a:t>Exod</a:t>
            </a:r>
            <a:r>
              <a:rPr lang="en-US" dirty="0" smtClean="0"/>
              <a:t> 2:1-5</a:t>
            </a:r>
          </a:p>
          <a:p>
            <a:pPr>
              <a:lnSpc>
                <a:spcPts val="3000"/>
              </a:lnSpc>
            </a:pPr>
            <a:r>
              <a:rPr lang="en-US" dirty="0" smtClean="0"/>
              <a:t>Aware of the Hebrew slaves.. </a:t>
            </a:r>
            <a:r>
              <a:rPr lang="en-US" dirty="0" err="1" smtClean="0"/>
              <a:t>Exod</a:t>
            </a:r>
            <a:r>
              <a:rPr lang="en-US" dirty="0" smtClean="0"/>
              <a:t> 1:9-10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Faith’s Calculation..</a:t>
            </a:r>
            <a:endParaRPr lang="en-US" dirty="0"/>
          </a:p>
        </p:txBody>
      </p:sp>
      <p:sp>
        <p:nvSpPr>
          <p:cNvPr id="3" name="Content Placeholder 2"/>
          <p:cNvSpPr>
            <a:spLocks noGrp="1"/>
          </p:cNvSpPr>
          <p:nvPr>
            <p:ph idx="1"/>
          </p:nvPr>
        </p:nvSpPr>
        <p:spPr/>
        <p:txBody>
          <a:bodyPr/>
          <a:lstStyle/>
          <a:p>
            <a:r>
              <a:rPr lang="en-US" dirty="0" smtClean="0"/>
              <a:t>His faith led to works (obedience, action)</a:t>
            </a:r>
          </a:p>
          <a:p>
            <a:pPr lvl="1"/>
            <a:r>
              <a:rPr lang="en-US" dirty="0" smtClean="0"/>
              <a:t>Vs 24  He chose..</a:t>
            </a:r>
          </a:p>
          <a:p>
            <a:pPr lvl="1"/>
            <a:r>
              <a:rPr lang="en-US" dirty="0" smtClean="0"/>
              <a:t>Vs 25  Explains why.. He reckoned, calculated..</a:t>
            </a:r>
          </a:p>
          <a:p>
            <a:pPr lvl="1"/>
            <a:r>
              <a:rPr lang="en-US" dirty="0" smtClean="0"/>
              <a:t>Vs 6  Believed God rewards those who seek Him</a:t>
            </a:r>
          </a:p>
          <a:p>
            <a:pPr lvl="1"/>
            <a:r>
              <a:rPr lang="en-US" dirty="0" smtClean="0"/>
              <a:t>He chose the greater reward..</a:t>
            </a:r>
          </a:p>
          <a:p>
            <a:pPr lvl="2">
              <a:buFontTx/>
              <a:buChar char="-"/>
            </a:pPr>
            <a:r>
              <a:rPr lang="en-US" dirty="0" smtClean="0"/>
              <a:t>Honor in </a:t>
            </a:r>
            <a:r>
              <a:rPr lang="en-US" dirty="0" err="1" smtClean="0"/>
              <a:t>Pharoah’s</a:t>
            </a:r>
            <a:r>
              <a:rPr lang="en-US" dirty="0" smtClean="0"/>
              <a:t> house or with God’s people</a:t>
            </a:r>
          </a:p>
          <a:p>
            <a:pPr lvl="2">
              <a:buFontTx/>
              <a:buChar char="-"/>
            </a:pPr>
            <a:r>
              <a:rPr lang="en-US" dirty="0" smtClean="0"/>
              <a:t>Pharaoh  or God</a:t>
            </a:r>
          </a:p>
          <a:p>
            <a:pPr lvl="2">
              <a:buFontTx/>
              <a:buChar char="-"/>
            </a:pPr>
            <a:r>
              <a:rPr lang="en-US" dirty="0" smtClean="0"/>
              <a:t>Worldly pleasure or living for God</a:t>
            </a:r>
          </a:p>
          <a:p>
            <a:pPr lvl="1">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lstStyle/>
          <a:p>
            <a:r>
              <a:rPr lang="en-US" dirty="0" smtClean="0"/>
              <a:t>Choosing reproach for Christ..</a:t>
            </a:r>
            <a:endParaRPr lang="en-US" dirty="0"/>
          </a:p>
        </p:txBody>
      </p:sp>
      <p:sp>
        <p:nvSpPr>
          <p:cNvPr id="3" name="Content Placeholder 2"/>
          <p:cNvSpPr>
            <a:spLocks noGrp="1"/>
          </p:cNvSpPr>
          <p:nvPr>
            <p:ph idx="1"/>
          </p:nvPr>
        </p:nvSpPr>
        <p:spPr/>
        <p:txBody>
          <a:bodyPr>
            <a:normAutofit lnSpcReduction="10000"/>
          </a:bodyPr>
          <a:lstStyle/>
          <a:p>
            <a:r>
              <a:rPr lang="en-US" dirty="0" smtClean="0"/>
              <a:t>Greater value than treasures of Egypt..</a:t>
            </a:r>
          </a:p>
          <a:p>
            <a:r>
              <a:rPr lang="en-US" dirty="0" smtClean="0"/>
              <a:t>Looking ahead to the reward..</a:t>
            </a:r>
          </a:p>
          <a:p>
            <a:r>
              <a:rPr lang="en-US" dirty="0" smtClean="0"/>
              <a:t>Did Moses believe in Jesus?</a:t>
            </a:r>
          </a:p>
          <a:p>
            <a:pPr lvl="1"/>
            <a:r>
              <a:rPr lang="en-US" dirty="0" smtClean="0"/>
              <a:t>Mistreatment with God’s people parallel with suffering of Christ</a:t>
            </a:r>
          </a:p>
          <a:p>
            <a:pPr lvl="1"/>
            <a:r>
              <a:rPr lang="en-US" dirty="0" smtClean="0"/>
              <a:t>Moses knew Christ was promised..</a:t>
            </a:r>
          </a:p>
          <a:p>
            <a:pPr lvl="2"/>
            <a:r>
              <a:rPr lang="en-US" dirty="0" smtClean="0"/>
              <a:t>John 1:45 we have found the one Moses wrote about, Jesus of Nazareth</a:t>
            </a:r>
          </a:p>
          <a:p>
            <a:pPr lvl="2"/>
            <a:r>
              <a:rPr lang="en-US" dirty="0" smtClean="0"/>
              <a:t>John 5:46 If you believed Moses, you would believe Me, for Moses wrote about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lstStyle/>
          <a:p>
            <a:r>
              <a:rPr lang="en-US" dirty="0" smtClean="0"/>
              <a:t>Choosing reproach for Christ..</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t>Matt 5:10-12 Blessed are those who are persecuted because of righteousness, for theirs is the kingdom of heaven. </a:t>
            </a:r>
          </a:p>
          <a:p>
            <a:pPr>
              <a:lnSpc>
                <a:spcPts val="2800"/>
              </a:lnSpc>
            </a:pPr>
            <a:r>
              <a:rPr lang="en-US" dirty="0" smtClean="0"/>
              <a:t>11 “Blessed are you when people insult you, persecute you and falsely say all kinds of evil against you because of me. </a:t>
            </a:r>
          </a:p>
          <a:p>
            <a:pPr>
              <a:lnSpc>
                <a:spcPts val="2800"/>
              </a:lnSpc>
            </a:pPr>
            <a:r>
              <a:rPr lang="en-US" dirty="0" smtClean="0"/>
              <a:t>12 Rejoice and be glad, because great is your reward in heaven, for in the same way they persecuted the prophets who were before you. </a:t>
            </a:r>
          </a:p>
          <a:p>
            <a:pPr>
              <a:lnSpc>
                <a:spcPts val="2800"/>
              </a:lnSpc>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Moses</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11:23-27</a:t>
            </a:r>
            <a:endParaRPr lang="en-US" dirty="0"/>
          </a:p>
        </p:txBody>
      </p:sp>
      <p:pic>
        <p:nvPicPr>
          <p:cNvPr id="5" name="Picture 4" descr="Moses and tables of stone.jpg"/>
          <p:cNvPicPr>
            <a:picLocks noChangeAspect="1"/>
          </p:cNvPicPr>
          <p:nvPr/>
        </p:nvPicPr>
        <p:blipFill>
          <a:blip r:embed="rId3" cstate="print">
            <a:lum bright="-10000" contrast="10000"/>
          </a:blip>
          <a:stretch>
            <a:fillRect/>
          </a:stretch>
        </p:blipFill>
        <p:spPr>
          <a:xfrm>
            <a:off x="0" y="1676400"/>
            <a:ext cx="9144000" cy="3886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459</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By Faith Moses</vt:lpstr>
      <vt:lpstr>Moses’ Choice (vs 24-26)</vt:lpstr>
      <vt:lpstr>Moses’ Choice (vs 24-26)</vt:lpstr>
      <vt:lpstr>What he gave up..</vt:lpstr>
      <vt:lpstr>His Faith</vt:lpstr>
      <vt:lpstr>Faith’s Calculation..</vt:lpstr>
      <vt:lpstr>Choosing reproach for Christ..</vt:lpstr>
      <vt:lpstr>Choosing reproach for Christ..</vt:lpstr>
      <vt:lpstr>By Faith Moses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70</cp:revision>
  <dcterms:created xsi:type="dcterms:W3CDTF">2015-10-04T04:19:18Z</dcterms:created>
  <dcterms:modified xsi:type="dcterms:W3CDTF">2017-05-27T00:58:05Z</dcterms:modified>
</cp:coreProperties>
</file>