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3" r:id="rId2"/>
    <p:sldId id="275" r:id="rId3"/>
    <p:sldId id="277" r:id="rId4"/>
    <p:sldId id="276" r:id="rId5"/>
    <p:sldId id="279" r:id="rId6"/>
    <p:sldId id="280" r:id="rId7"/>
    <p:sldId id="274" r:id="rId8"/>
    <p:sldId id="281" r:id="rId9"/>
    <p:sldId id="278" r:id="rId10"/>
    <p:sldId id="282" r:id="rId11"/>
    <p:sldId id="283" r:id="rId12"/>
    <p:sldId id="284" r:id="rId13"/>
    <p:sldId id="285" r:id="rId14"/>
    <p:sldId id="28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3300"/>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27" autoAdjust="0"/>
    <p:restoredTop sz="94660"/>
  </p:normalViewPr>
  <p:slideViewPr>
    <p:cSldViewPr>
      <p:cViewPr>
        <p:scale>
          <a:sx n="90" d="100"/>
          <a:sy n="90" d="100"/>
        </p:scale>
        <p:origin x="-444" y="-4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13682-DD90-4EB4-B93F-B6A2BA114C50}" type="datetimeFigureOut">
              <a:rPr lang="en-US" smtClean="0"/>
              <a:pPr/>
              <a:t>5/26/2017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D7A80E-5FB8-4153-ADF1-7B0A3A7056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7A80E-5FB8-4153-ADF1-7B0A3A70569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7A80E-5FB8-4153-ADF1-7B0A3A70569F}"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pic>
        <p:nvPicPr>
          <p:cNvPr id="5" name="Picture 4" descr="dark-red-wallpaper.jpg"/>
          <p:cNvPicPr>
            <a:picLocks noChangeAspect="1"/>
          </p:cNvPicPr>
          <p:nvPr userDrawn="1"/>
        </p:nvPicPr>
        <p:blipFill>
          <a:blip r:embed="rId10" cstate="print">
            <a:lum bright="-20000" contrast="10000"/>
          </a:blip>
          <a:stretch>
            <a:fillRect/>
          </a:stretch>
        </p:blipFill>
        <p:spPr>
          <a:xfrm>
            <a:off x="0" y="0"/>
            <a:ext cx="9144000" cy="6858000"/>
          </a:xfrm>
          <a:prstGeom prst="rect">
            <a:avLst/>
          </a:prstGeom>
        </p:spPr>
      </p:pic>
      <p:pic>
        <p:nvPicPr>
          <p:cNvPr id="15" name="Picture 14" descr="Jesus is the Answer 05.jpg"/>
          <p:cNvPicPr>
            <a:picLocks noChangeAspect="1"/>
          </p:cNvPicPr>
          <p:nvPr userDrawn="1"/>
        </p:nvPicPr>
        <p:blipFill>
          <a:blip r:embed="rId11" cstate="print"/>
          <a:stretch>
            <a:fillRect/>
          </a:stretch>
        </p:blipFill>
        <p:spPr>
          <a:xfrm>
            <a:off x="-1" y="1066800"/>
            <a:ext cx="9144001" cy="5257800"/>
          </a:xfrm>
          <a:prstGeom prst="rect">
            <a:avLst/>
          </a:prstGeom>
        </p:spPr>
      </p:pic>
      <p:sp>
        <p:nvSpPr>
          <p:cNvPr id="16" name="Rectangle 15"/>
          <p:cNvSpPr/>
          <p:nvPr userDrawn="1"/>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a:solidFill>
            <a:schemeClr val="tx1">
              <a:alpha val="50000"/>
            </a:schemeClr>
          </a:solid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905000"/>
            <a:ext cx="8229600" cy="4191000"/>
          </a:xfrm>
          <a:prstGeom prst="rect">
            <a:avLst/>
          </a:prstGeom>
          <a:solidFill>
            <a:schemeClr val="tx1">
              <a:alpha val="3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red-wallpaper.jpg"/>
          <p:cNvPicPr>
            <a:picLocks noChangeAspect="1"/>
          </p:cNvPicPr>
          <p:nvPr/>
        </p:nvPicPr>
        <p:blipFill>
          <a:blip r:embed="rId3" cstate="print">
            <a:lum bright="-18000" contrast="10000"/>
          </a:blip>
          <a:stretch>
            <a:fillRect/>
          </a:stretch>
        </p:blipFill>
        <p:spPr>
          <a:xfrm>
            <a:off x="0" y="0"/>
            <a:ext cx="9144000" cy="6858000"/>
          </a:xfrm>
          <a:prstGeom prst="rect">
            <a:avLst/>
          </a:prstGeom>
        </p:spPr>
      </p:pic>
      <p:pic>
        <p:nvPicPr>
          <p:cNvPr id="12" name="Picture 11" descr="Jesus is the Answer 05.jpg"/>
          <p:cNvPicPr>
            <a:picLocks noChangeAspect="1"/>
          </p:cNvPicPr>
          <p:nvPr/>
        </p:nvPicPr>
        <p:blipFill>
          <a:blip r:embed="rId4" cstate="print"/>
          <a:stretch>
            <a:fillRect/>
          </a:stretch>
        </p:blipFill>
        <p:spPr>
          <a:xfrm>
            <a:off x="0" y="762000"/>
            <a:ext cx="9144000" cy="5547360"/>
          </a:xfrm>
          <a:prstGeom prst="rect">
            <a:avLst/>
          </a:prstGeom>
        </p:spPr>
      </p:pic>
      <p:sp>
        <p:nvSpPr>
          <p:cNvPr id="13" name="Rectangle 12"/>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304800"/>
            <a:ext cx="7772400" cy="1066800"/>
          </a:xfrm>
        </p:spPr>
        <p:txBody>
          <a:bodyPr>
            <a:normAutofit/>
          </a:bodyPr>
          <a:lstStyle/>
          <a:p>
            <a:r>
              <a:rPr lang="en-US" sz="4200" dirty="0" smtClean="0"/>
              <a:t>Jesus the Answer to Sin</a:t>
            </a:r>
            <a:endParaRPr lang="en-US" sz="4200" dirty="0"/>
          </a:p>
        </p:txBody>
      </p:sp>
      <p:sp>
        <p:nvSpPr>
          <p:cNvPr id="7" name="Subtitle 6"/>
          <p:cNvSpPr>
            <a:spLocks noGrp="1"/>
          </p:cNvSpPr>
          <p:nvPr>
            <p:ph type="subTitle" idx="1"/>
          </p:nvPr>
        </p:nvSpPr>
        <p:spPr>
          <a:xfrm>
            <a:off x="1447800" y="5791200"/>
            <a:ext cx="6400800" cy="762000"/>
          </a:xfrm>
        </p:spPr>
        <p:txBody>
          <a:bodyPr/>
          <a:lstStyle/>
          <a:p>
            <a:r>
              <a:rPr lang="en-US" dirty="0" smtClean="0"/>
              <a:t>John 8:31-36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s+Eternal+Punishment!.jpg"/>
          <p:cNvPicPr>
            <a:picLocks noChangeAspect="1"/>
          </p:cNvPicPr>
          <p:nvPr/>
        </p:nvPicPr>
        <p:blipFill>
          <a:blip r:embed="rId2" cstate="print">
            <a:lum bright="5000" contrast="10000"/>
          </a:blip>
          <a:stretch>
            <a:fillRect/>
          </a:stretch>
        </p:blipFill>
        <p:spPr>
          <a:xfrm>
            <a:off x="0" y="0"/>
            <a:ext cx="9144001"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4800600" cy="1401762"/>
          </a:xfrm>
        </p:spPr>
        <p:txBody>
          <a:bodyPr>
            <a:normAutofit fontScale="90000"/>
          </a:bodyPr>
          <a:lstStyle/>
          <a:p>
            <a:r>
              <a:rPr lang="en-US" dirty="0" smtClean="0"/>
              <a:t>Sin </a:t>
            </a:r>
            <a:r>
              <a:rPr lang="en-US" dirty="0" smtClean="0">
                <a:solidFill>
                  <a:srgbClr val="FF0000"/>
                </a:solidFill>
              </a:rPr>
              <a:t>condemns our soul </a:t>
            </a:r>
            <a:r>
              <a:rPr lang="en-US" dirty="0" smtClean="0"/>
              <a:t>to eternal damnation..</a:t>
            </a:r>
            <a:endParaRPr lang="en-US" dirty="0"/>
          </a:p>
        </p:txBody>
      </p:sp>
      <p:sp>
        <p:nvSpPr>
          <p:cNvPr id="5" name="Content Placeholder 4"/>
          <p:cNvSpPr>
            <a:spLocks noGrp="1"/>
          </p:cNvSpPr>
          <p:nvPr>
            <p:ph idx="1"/>
          </p:nvPr>
        </p:nvSpPr>
        <p:spPr>
          <a:xfrm>
            <a:off x="228600" y="1752600"/>
            <a:ext cx="8686800" cy="4953000"/>
          </a:xfrm>
        </p:spPr>
        <p:txBody>
          <a:bodyPr>
            <a:normAutofit fontScale="77500" lnSpcReduction="20000"/>
          </a:bodyPr>
          <a:lstStyle/>
          <a:p>
            <a:r>
              <a:rPr lang="en-US" b="1" dirty="0" smtClean="0"/>
              <a:t>Mark 9:43-48 </a:t>
            </a:r>
            <a:r>
              <a:rPr lang="en-US" dirty="0" smtClean="0"/>
              <a:t> If your hand causes you to sin, cut it off. It is better for you to enter into life maimed, rather than having two hands, to go to hell, into the fire that shall never be quenched-- </a:t>
            </a:r>
            <a:r>
              <a:rPr lang="en-US" b="1" dirty="0" smtClean="0"/>
              <a:t>44</a:t>
            </a:r>
            <a:r>
              <a:rPr lang="en-US" dirty="0" smtClean="0"/>
              <a:t> where 'Their worm does not die, And the fire is not quenched.' </a:t>
            </a:r>
            <a:r>
              <a:rPr lang="en-US" b="1" dirty="0" smtClean="0"/>
              <a:t>45</a:t>
            </a:r>
            <a:r>
              <a:rPr lang="en-US" dirty="0" smtClean="0"/>
              <a:t> And if your foot causes you to sin, cut it off. It is better for you to enter life lame, rather than having two feet, to be cast into hell, into the fire that shall never be quenched-- </a:t>
            </a:r>
            <a:r>
              <a:rPr lang="en-US" b="1" dirty="0" smtClean="0"/>
              <a:t>46</a:t>
            </a:r>
            <a:r>
              <a:rPr lang="en-US" dirty="0" smtClean="0"/>
              <a:t> where 'Their worm does not die, And the fire is not quenched.' </a:t>
            </a:r>
            <a:r>
              <a:rPr lang="en-US" b="1" dirty="0" smtClean="0"/>
              <a:t>47</a:t>
            </a:r>
            <a:r>
              <a:rPr lang="en-US" dirty="0" smtClean="0"/>
              <a:t> And if your eye causes you to sin, pluck it out. It is better for you to enter the kingdom of God with one eye, rather than having two eyes, to be cast into hell fire-- </a:t>
            </a:r>
            <a:r>
              <a:rPr lang="en-US" b="1" dirty="0" smtClean="0"/>
              <a:t>48</a:t>
            </a:r>
            <a:r>
              <a:rPr lang="en-US" dirty="0" smtClean="0"/>
              <a:t> where 'Their worm does not die, And the fire is not quenched.'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s+Eternal+Punishment!.jpg"/>
          <p:cNvPicPr>
            <a:picLocks noChangeAspect="1"/>
          </p:cNvPicPr>
          <p:nvPr/>
        </p:nvPicPr>
        <p:blipFill>
          <a:blip r:embed="rId2" cstate="print">
            <a:lum bright="5000" contrast="10000"/>
          </a:blip>
          <a:stretch>
            <a:fillRect/>
          </a:stretch>
        </p:blipFill>
        <p:spPr>
          <a:xfrm>
            <a:off x="0" y="0"/>
            <a:ext cx="9144001"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4800600" cy="1401762"/>
          </a:xfrm>
        </p:spPr>
        <p:txBody>
          <a:bodyPr>
            <a:normAutofit fontScale="90000"/>
          </a:bodyPr>
          <a:lstStyle/>
          <a:p>
            <a:r>
              <a:rPr lang="en-US" dirty="0" smtClean="0"/>
              <a:t>Sin </a:t>
            </a:r>
            <a:r>
              <a:rPr lang="en-US" dirty="0" smtClean="0">
                <a:solidFill>
                  <a:srgbClr val="FF0000"/>
                </a:solidFill>
              </a:rPr>
              <a:t>condemns our soul </a:t>
            </a:r>
            <a:r>
              <a:rPr lang="en-US" dirty="0" smtClean="0"/>
              <a:t>to eternal damnation..</a:t>
            </a:r>
            <a:endParaRPr lang="en-US" dirty="0"/>
          </a:p>
        </p:txBody>
      </p:sp>
      <p:sp>
        <p:nvSpPr>
          <p:cNvPr id="5" name="Content Placeholder 4"/>
          <p:cNvSpPr>
            <a:spLocks noGrp="1"/>
          </p:cNvSpPr>
          <p:nvPr>
            <p:ph idx="1"/>
          </p:nvPr>
        </p:nvSpPr>
        <p:spPr>
          <a:xfrm>
            <a:off x="228600" y="1676400"/>
            <a:ext cx="8686800" cy="3962400"/>
          </a:xfrm>
        </p:spPr>
        <p:txBody>
          <a:bodyPr>
            <a:normAutofit fontScale="92500"/>
          </a:bodyPr>
          <a:lstStyle/>
          <a:p>
            <a:pPr>
              <a:lnSpc>
                <a:spcPts val="3100"/>
              </a:lnSpc>
            </a:pPr>
            <a:r>
              <a:rPr lang="en-US" sz="2900" b="1" dirty="0" smtClean="0"/>
              <a:t>2 </a:t>
            </a:r>
            <a:r>
              <a:rPr lang="en-US" sz="2900" b="1" dirty="0" err="1" smtClean="0"/>
              <a:t>Thess</a:t>
            </a:r>
            <a:r>
              <a:rPr lang="en-US" sz="2900" b="1" dirty="0" smtClean="0"/>
              <a:t> 1:6-9</a:t>
            </a:r>
            <a:r>
              <a:rPr lang="en-US" sz="2900" dirty="0" smtClean="0"/>
              <a:t> since it is a righteous thing with God to repay with tribulation those who trouble you, </a:t>
            </a:r>
            <a:r>
              <a:rPr lang="en-US" sz="2900" b="1" dirty="0" smtClean="0"/>
              <a:t>7</a:t>
            </a:r>
            <a:r>
              <a:rPr lang="en-US" sz="2900" dirty="0" smtClean="0"/>
              <a:t> and to give you who are troubled rest with us when the Lord Jesus is revealed from heaven with His mighty angels, </a:t>
            </a:r>
            <a:r>
              <a:rPr lang="en-US" sz="2900" b="1" dirty="0" smtClean="0"/>
              <a:t>8</a:t>
            </a:r>
            <a:r>
              <a:rPr lang="en-US" sz="2900" dirty="0" smtClean="0"/>
              <a:t> in flaming fire taking vengeance on those who do not know God, and on those who do not obey the gospel of our Lord Jesus Christ. </a:t>
            </a:r>
            <a:r>
              <a:rPr lang="en-US" sz="2900" b="1" dirty="0" smtClean="0"/>
              <a:t>9</a:t>
            </a:r>
            <a:r>
              <a:rPr lang="en-US" sz="2900" dirty="0" smtClean="0"/>
              <a:t> These shall be punished with everlasting destruction from the presence of the Lord and from the glory of His power, </a:t>
            </a:r>
            <a:endParaRPr lang="en-US" sz="2900" dirty="0"/>
          </a:p>
        </p:txBody>
      </p:sp>
      <p:sp>
        <p:nvSpPr>
          <p:cNvPr id="6" name="Subtitle 6"/>
          <p:cNvSpPr txBox="1">
            <a:spLocks/>
          </p:cNvSpPr>
          <p:nvPr/>
        </p:nvSpPr>
        <p:spPr>
          <a:xfrm>
            <a:off x="1295400" y="5486400"/>
            <a:ext cx="6400800" cy="1143000"/>
          </a:xfrm>
          <a:prstGeom prst="rect">
            <a:avLst/>
          </a:prstGeom>
          <a:solidFill>
            <a:schemeClr val="tx1">
              <a:alpha val="30000"/>
            </a:schemeClr>
          </a:solidFill>
        </p:spPr>
        <p:txBody>
          <a:bodyPr vert="horz" lIns="91440" tIns="45720" rIns="91440" bIns="45720" rtlCol="0" anchor="ctr">
            <a:normAutofit/>
          </a:bodyPr>
          <a:lstStyle/>
          <a:p>
            <a:pPr marL="342900" marR="0" lvl="0" indent="-342900" algn="ctr" defTabSz="914400" rtl="0" eaLnBrk="1" fontAlgn="auto" latinLnBrk="0" hangingPunct="1">
              <a:lnSpc>
                <a:spcPts val="3200"/>
              </a:lnSpc>
              <a:spcBef>
                <a:spcPct val="20000"/>
              </a:spcBef>
              <a:spcAft>
                <a:spcPts val="0"/>
              </a:spcAft>
              <a:buClrTx/>
              <a:buSzTx/>
              <a:tabLst/>
              <a:defRPr/>
            </a:pPr>
            <a:r>
              <a:rPr kumimoji="0" lang="en-US" sz="34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What can we do</a:t>
            </a:r>
            <a:r>
              <a:rPr kumimoji="0" lang="en-US" sz="3400" b="0" i="0" u="none"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 about it</a:t>
            </a:r>
            <a:r>
              <a:rPr kumimoji="0" lang="en-US" sz="34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a:t>
            </a:r>
          </a:p>
          <a:p>
            <a:pPr marL="342900" marR="0" lvl="0" indent="-342900" algn="ctr" defTabSz="914400" rtl="0" eaLnBrk="1" fontAlgn="auto" latinLnBrk="0" hangingPunct="1">
              <a:lnSpc>
                <a:spcPts val="3200"/>
              </a:lnSpc>
              <a:spcBef>
                <a:spcPct val="20000"/>
              </a:spcBef>
              <a:spcAft>
                <a:spcPts val="0"/>
              </a:spcAft>
              <a:buClrTx/>
              <a:buSzTx/>
              <a:tabLst/>
              <a:defRPr/>
            </a:pPr>
            <a:r>
              <a:rPr lang="en-US" sz="3400" dirty="0" smtClean="0">
                <a:solidFill>
                  <a:schemeClr val="bg1"/>
                </a:solidFill>
                <a:latin typeface="Georgia" pitchFamily="18" charset="0"/>
                <a:ea typeface="Tahoma" pitchFamily="34" charset="0"/>
                <a:cs typeface="Tahoma" pitchFamily="34" charset="0"/>
              </a:rPr>
              <a:t>On our own.. nothing</a:t>
            </a:r>
            <a:r>
              <a:rPr kumimoji="0" lang="en-US" sz="34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 </a:t>
            </a:r>
            <a:endParaRPr kumimoji="0" lang="en-US" sz="34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dissolve">
                                      <p:cBhvr>
                                        <p:cTn id="15"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is the Answer..</a:t>
            </a:r>
            <a:endParaRPr lang="en-US" dirty="0"/>
          </a:p>
        </p:txBody>
      </p:sp>
      <p:sp>
        <p:nvSpPr>
          <p:cNvPr id="3" name="Content Placeholder 2"/>
          <p:cNvSpPr>
            <a:spLocks noGrp="1"/>
          </p:cNvSpPr>
          <p:nvPr>
            <p:ph idx="1"/>
          </p:nvPr>
        </p:nvSpPr>
        <p:spPr>
          <a:xfrm>
            <a:off x="457200" y="1905000"/>
            <a:ext cx="8458200" cy="3962400"/>
          </a:xfrm>
        </p:spPr>
        <p:txBody>
          <a:bodyPr/>
          <a:lstStyle/>
          <a:p>
            <a:r>
              <a:rPr lang="en-US" dirty="0" smtClean="0"/>
              <a:t>To </a:t>
            </a:r>
            <a:r>
              <a:rPr lang="en-US" dirty="0" smtClean="0">
                <a:solidFill>
                  <a:srgbClr val="FF0000"/>
                </a:solidFill>
              </a:rPr>
              <a:t>Enslavement</a:t>
            </a:r>
            <a:r>
              <a:rPr lang="en-US" dirty="0" smtClean="0"/>
              <a:t> in Sin .. </a:t>
            </a:r>
            <a:r>
              <a:rPr lang="en-US" dirty="0" smtClean="0">
                <a:solidFill>
                  <a:srgbClr val="FFC000"/>
                </a:solidFill>
              </a:rPr>
              <a:t>John 8:31-36</a:t>
            </a:r>
          </a:p>
          <a:p>
            <a:pPr lvl="1"/>
            <a:r>
              <a:rPr lang="en-US" sz="2400" dirty="0" smtClean="0"/>
              <a:t>“If the Son sets you free you will be free indeed”</a:t>
            </a:r>
          </a:p>
          <a:p>
            <a:r>
              <a:rPr lang="en-US" dirty="0" smtClean="0"/>
              <a:t>To </a:t>
            </a:r>
            <a:r>
              <a:rPr lang="en-US" dirty="0" smtClean="0">
                <a:solidFill>
                  <a:srgbClr val="FF0000"/>
                </a:solidFill>
              </a:rPr>
              <a:t>unsatisfying </a:t>
            </a:r>
            <a:r>
              <a:rPr lang="en-US" dirty="0" smtClean="0"/>
              <a:t>life of sin .. </a:t>
            </a:r>
            <a:r>
              <a:rPr lang="en-US" dirty="0" smtClean="0">
                <a:solidFill>
                  <a:srgbClr val="FFC000"/>
                </a:solidFill>
              </a:rPr>
              <a:t>Eph 2:1-10</a:t>
            </a:r>
          </a:p>
          <a:p>
            <a:pPr lvl="1"/>
            <a:r>
              <a:rPr lang="en-US" sz="2400" dirty="0" smtClean="0"/>
              <a:t>“dead in sin, but God .. By grace you are saved”</a:t>
            </a:r>
          </a:p>
          <a:p>
            <a:r>
              <a:rPr lang="en-US" dirty="0" smtClean="0"/>
              <a:t>To soul’s </a:t>
            </a:r>
            <a:r>
              <a:rPr lang="en-US" dirty="0" smtClean="0">
                <a:solidFill>
                  <a:srgbClr val="FF0000"/>
                </a:solidFill>
              </a:rPr>
              <a:t>condemnation</a:t>
            </a:r>
            <a:r>
              <a:rPr lang="en-US" dirty="0" smtClean="0"/>
              <a:t> .. </a:t>
            </a:r>
            <a:r>
              <a:rPr lang="en-US" dirty="0" smtClean="0">
                <a:solidFill>
                  <a:srgbClr val="FFC000"/>
                </a:solidFill>
              </a:rPr>
              <a:t>John 3:16-17</a:t>
            </a:r>
          </a:p>
          <a:p>
            <a:pPr lvl="1"/>
            <a:r>
              <a:rPr lang="en-US" sz="2400" dirty="0" smtClean="0"/>
              <a:t>“should not perish but have everlasting life”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He the answer for you?</a:t>
            </a:r>
            <a:endParaRPr lang="en-US" dirty="0"/>
          </a:p>
        </p:txBody>
      </p:sp>
      <p:sp>
        <p:nvSpPr>
          <p:cNvPr id="3" name="Content Placeholder 2"/>
          <p:cNvSpPr>
            <a:spLocks noGrp="1"/>
          </p:cNvSpPr>
          <p:nvPr>
            <p:ph idx="1"/>
          </p:nvPr>
        </p:nvSpPr>
        <p:spPr>
          <a:xfrm>
            <a:off x="457200" y="1600200"/>
            <a:ext cx="8229600" cy="4191000"/>
          </a:xfrm>
        </p:spPr>
        <p:txBody>
          <a:bodyPr>
            <a:normAutofit lnSpcReduction="10000"/>
          </a:bodyPr>
          <a:lstStyle/>
          <a:p>
            <a:r>
              <a:rPr lang="en-US" dirty="0" smtClean="0"/>
              <a:t>Hear and believe – Rom 10:17</a:t>
            </a:r>
          </a:p>
          <a:p>
            <a:r>
              <a:rPr lang="en-US" dirty="0" smtClean="0"/>
              <a:t>Faith with obedience – Heb 11</a:t>
            </a:r>
          </a:p>
          <a:p>
            <a:r>
              <a:rPr lang="en-US" dirty="0" smtClean="0"/>
              <a:t>Repent (turn from sin) – Acts 17:30</a:t>
            </a:r>
          </a:p>
          <a:p>
            <a:r>
              <a:rPr lang="en-US" dirty="0" smtClean="0"/>
              <a:t>Confess faith in Jesus – Rom 10:9-10</a:t>
            </a:r>
          </a:p>
          <a:p>
            <a:r>
              <a:rPr lang="en-US" dirty="0" smtClean="0"/>
              <a:t>Baptism – Acts 22:16</a:t>
            </a:r>
          </a:p>
          <a:p>
            <a:r>
              <a:rPr lang="en-US" dirty="0" smtClean="0"/>
              <a:t>Peace of God – Phil 4:6-7</a:t>
            </a:r>
          </a:p>
          <a:p>
            <a:r>
              <a:rPr lang="en-US" dirty="0" smtClean="0"/>
              <a:t>Life of worship – Rom 12:1-2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red-wallpaper.jpg"/>
          <p:cNvPicPr>
            <a:picLocks noChangeAspect="1"/>
          </p:cNvPicPr>
          <p:nvPr/>
        </p:nvPicPr>
        <p:blipFill>
          <a:blip r:embed="rId3" cstate="print">
            <a:lum bright="-18000" contrast="10000"/>
          </a:blip>
          <a:stretch>
            <a:fillRect/>
          </a:stretch>
        </p:blipFill>
        <p:spPr>
          <a:xfrm>
            <a:off x="0" y="0"/>
            <a:ext cx="9144000" cy="6858000"/>
          </a:xfrm>
          <a:prstGeom prst="rect">
            <a:avLst/>
          </a:prstGeom>
        </p:spPr>
      </p:pic>
      <p:pic>
        <p:nvPicPr>
          <p:cNvPr id="12" name="Picture 11" descr="Jesus is the Answer 05.jpg"/>
          <p:cNvPicPr>
            <a:picLocks noChangeAspect="1"/>
          </p:cNvPicPr>
          <p:nvPr/>
        </p:nvPicPr>
        <p:blipFill>
          <a:blip r:embed="rId4" cstate="print"/>
          <a:stretch>
            <a:fillRect/>
          </a:stretch>
        </p:blipFill>
        <p:spPr>
          <a:xfrm>
            <a:off x="0" y="762000"/>
            <a:ext cx="9144000" cy="5547360"/>
          </a:xfrm>
          <a:prstGeom prst="rect">
            <a:avLst/>
          </a:prstGeom>
        </p:spPr>
      </p:pic>
      <p:sp>
        <p:nvSpPr>
          <p:cNvPr id="13" name="Rectangle 12"/>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304800"/>
            <a:ext cx="7772400" cy="1066800"/>
          </a:xfrm>
        </p:spPr>
        <p:txBody>
          <a:bodyPr>
            <a:normAutofit/>
          </a:bodyPr>
          <a:lstStyle/>
          <a:p>
            <a:r>
              <a:rPr lang="en-US" sz="4200" dirty="0" smtClean="0"/>
              <a:t>Jesus the Answer to Sin</a:t>
            </a:r>
            <a:endParaRPr lang="en-US" sz="4200" dirty="0"/>
          </a:p>
        </p:txBody>
      </p:sp>
      <p:sp>
        <p:nvSpPr>
          <p:cNvPr id="7" name="Subtitle 6"/>
          <p:cNvSpPr>
            <a:spLocks noGrp="1"/>
          </p:cNvSpPr>
          <p:nvPr>
            <p:ph type="subTitle" idx="1"/>
          </p:nvPr>
        </p:nvSpPr>
        <p:spPr>
          <a:xfrm>
            <a:off x="1447800" y="5791200"/>
            <a:ext cx="6400800" cy="762000"/>
          </a:xfrm>
        </p:spPr>
        <p:txBody>
          <a:bodyPr/>
          <a:lstStyle/>
          <a:p>
            <a:r>
              <a:rPr lang="en-US" dirty="0" smtClean="0"/>
              <a:t>John 8:31-36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Preaching Jesus..</a:t>
            </a:r>
            <a:endParaRPr lang="en-US" dirty="0"/>
          </a:p>
        </p:txBody>
      </p:sp>
      <p:sp>
        <p:nvSpPr>
          <p:cNvPr id="3" name="Content Placeholder 2"/>
          <p:cNvSpPr>
            <a:spLocks noGrp="1"/>
          </p:cNvSpPr>
          <p:nvPr>
            <p:ph idx="1"/>
          </p:nvPr>
        </p:nvSpPr>
        <p:spPr>
          <a:xfrm>
            <a:off x="457200" y="1752600"/>
            <a:ext cx="8229600" cy="4343400"/>
          </a:xfrm>
        </p:spPr>
        <p:txBody>
          <a:bodyPr>
            <a:normAutofit/>
          </a:bodyPr>
          <a:lstStyle/>
          <a:p>
            <a:pPr>
              <a:lnSpc>
                <a:spcPts val="3200"/>
              </a:lnSpc>
            </a:pPr>
            <a:r>
              <a:rPr lang="en-US" sz="3200" b="1" dirty="0" smtClean="0"/>
              <a:t>1 </a:t>
            </a:r>
            <a:r>
              <a:rPr lang="en-US" sz="3200" b="1" dirty="0" err="1" smtClean="0"/>
              <a:t>Cor</a:t>
            </a:r>
            <a:r>
              <a:rPr lang="en-US" sz="3200" b="1" dirty="0" smtClean="0"/>
              <a:t> 2:1-2 </a:t>
            </a:r>
            <a:r>
              <a:rPr lang="en-US" sz="3200" dirty="0" smtClean="0"/>
              <a:t>For I determined not to know anything among you except Jesus Christ and Him crucified. </a:t>
            </a:r>
          </a:p>
          <a:p>
            <a:pPr>
              <a:lnSpc>
                <a:spcPts val="3200"/>
              </a:lnSpc>
            </a:pPr>
            <a:r>
              <a:rPr lang="en-US" sz="3200" b="1" dirty="0" smtClean="0"/>
              <a:t>Heb 12:2</a:t>
            </a:r>
            <a:r>
              <a:rPr lang="en-US" sz="3200" dirty="0" smtClean="0"/>
              <a:t> looking unto Jesus, the author and finisher of our faith, who for the joy that was set before Him endured the cross, despising the shame, and has sat down at the right hand of the throne of God.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sus is the answer banner.jpg"/>
          <p:cNvPicPr>
            <a:picLocks noChangeAspect="1"/>
          </p:cNvPicPr>
          <p:nvPr/>
        </p:nvPicPr>
        <p:blipFill>
          <a:blip r:embed="rId2" cstate="print"/>
          <a:stretch>
            <a:fillRect/>
          </a:stretch>
        </p:blipFill>
        <p:spPr>
          <a:xfrm>
            <a:off x="1447800" y="381000"/>
            <a:ext cx="6324600" cy="1613418"/>
          </a:xfrm>
          <a:prstGeom prst="rect">
            <a:avLst/>
          </a:prstGeom>
        </p:spPr>
      </p:pic>
      <p:pic>
        <p:nvPicPr>
          <p:cNvPr id="3" name="Picture 2" descr="healthcare2.jpg"/>
          <p:cNvPicPr>
            <a:picLocks noChangeAspect="1"/>
          </p:cNvPicPr>
          <p:nvPr/>
        </p:nvPicPr>
        <p:blipFill>
          <a:blip r:embed="rId3" cstate="print">
            <a:lum bright="-10000" contrast="10000"/>
          </a:blip>
          <a:stretch>
            <a:fillRect/>
          </a:stretch>
        </p:blipFill>
        <p:spPr>
          <a:xfrm>
            <a:off x="228600" y="2209800"/>
            <a:ext cx="2667000" cy="2141728"/>
          </a:xfrm>
          <a:prstGeom prst="rect">
            <a:avLst/>
          </a:prstGeom>
        </p:spPr>
      </p:pic>
      <p:pic>
        <p:nvPicPr>
          <p:cNvPr id="4" name="Picture 3" descr="budget deficit.jpg"/>
          <p:cNvPicPr>
            <a:picLocks noChangeAspect="1"/>
          </p:cNvPicPr>
          <p:nvPr/>
        </p:nvPicPr>
        <p:blipFill>
          <a:blip r:embed="rId4" cstate="print">
            <a:lum bright="-3000" contrast="10000"/>
          </a:blip>
          <a:stretch>
            <a:fillRect/>
          </a:stretch>
        </p:blipFill>
        <p:spPr>
          <a:xfrm>
            <a:off x="3047999" y="2209800"/>
            <a:ext cx="2895601" cy="2133600"/>
          </a:xfrm>
          <a:prstGeom prst="rect">
            <a:avLst/>
          </a:prstGeom>
        </p:spPr>
      </p:pic>
      <p:pic>
        <p:nvPicPr>
          <p:cNvPr id="5" name="Picture 4" descr="global terrorismjpg.jpg"/>
          <p:cNvPicPr>
            <a:picLocks noChangeAspect="1"/>
          </p:cNvPicPr>
          <p:nvPr/>
        </p:nvPicPr>
        <p:blipFill>
          <a:blip r:embed="rId5" cstate="print">
            <a:lum bright="-5000" contrast="10000"/>
          </a:blip>
          <a:stretch>
            <a:fillRect/>
          </a:stretch>
        </p:blipFill>
        <p:spPr>
          <a:xfrm>
            <a:off x="6096000" y="2209801"/>
            <a:ext cx="2743200" cy="2133600"/>
          </a:xfrm>
          <a:prstGeom prst="rect">
            <a:avLst/>
          </a:prstGeom>
        </p:spPr>
      </p:pic>
      <p:sp>
        <p:nvSpPr>
          <p:cNvPr id="6" name="TextBox 5"/>
          <p:cNvSpPr txBox="1"/>
          <p:nvPr/>
        </p:nvSpPr>
        <p:spPr>
          <a:xfrm rot="20367433">
            <a:off x="1579216" y="2508186"/>
            <a:ext cx="5644535" cy="1569660"/>
          </a:xfrm>
          <a:prstGeom prst="rect">
            <a:avLst/>
          </a:prstGeom>
          <a:solidFill>
            <a:schemeClr val="tx1">
              <a:lumMod val="50000"/>
              <a:lumOff val="50000"/>
              <a:alpha val="50000"/>
            </a:schemeClr>
          </a:solidFill>
        </p:spPr>
        <p:txBody>
          <a:bodyPr wrap="square" rtlCol="0">
            <a:spAutoFit/>
          </a:bodyPr>
          <a:lstStyle/>
          <a:p>
            <a:pPr algn="ctr"/>
            <a:r>
              <a:rPr lang="en-US" sz="9600" dirty="0" smtClean="0">
                <a:solidFill>
                  <a:srgbClr val="FF0000"/>
                </a:solidFill>
                <a:effectLst>
                  <a:outerShdw blurRad="50800" dist="38100" algn="l" rotWithShape="0">
                    <a:prstClr val="black">
                      <a:alpha val="40000"/>
                    </a:prstClr>
                  </a:outerShdw>
                </a:effectLst>
                <a:latin typeface="Arial Black" pitchFamily="34" charset="0"/>
              </a:rPr>
              <a:t>S</a:t>
            </a:r>
            <a:r>
              <a:rPr lang="en-US" sz="4000" dirty="0" smtClean="0">
                <a:solidFill>
                  <a:srgbClr val="FF0000"/>
                </a:solidFill>
                <a:effectLst>
                  <a:outerShdw blurRad="50800" dist="38100" algn="l" rotWithShape="0">
                    <a:prstClr val="black">
                      <a:alpha val="40000"/>
                    </a:prstClr>
                  </a:outerShdw>
                </a:effectLst>
                <a:latin typeface="Arial Black" pitchFamily="34" charset="0"/>
              </a:rPr>
              <a:t> </a:t>
            </a:r>
            <a:r>
              <a:rPr lang="en-US" sz="9600" dirty="0" smtClean="0">
                <a:solidFill>
                  <a:srgbClr val="FF0000"/>
                </a:solidFill>
                <a:effectLst>
                  <a:outerShdw blurRad="50800" dist="38100" algn="l" rotWithShape="0">
                    <a:prstClr val="black">
                      <a:alpha val="40000"/>
                    </a:prstClr>
                  </a:outerShdw>
                </a:effectLst>
                <a:latin typeface="Arial Black" pitchFamily="34" charset="0"/>
              </a:rPr>
              <a:t>I</a:t>
            </a:r>
            <a:r>
              <a:rPr lang="en-US" sz="4000" dirty="0" smtClean="0">
                <a:solidFill>
                  <a:srgbClr val="FF0000"/>
                </a:solidFill>
                <a:effectLst>
                  <a:outerShdw blurRad="50800" dist="38100" algn="l" rotWithShape="0">
                    <a:prstClr val="black">
                      <a:alpha val="40000"/>
                    </a:prstClr>
                  </a:outerShdw>
                </a:effectLst>
                <a:latin typeface="Arial Black" pitchFamily="34" charset="0"/>
              </a:rPr>
              <a:t> </a:t>
            </a:r>
            <a:r>
              <a:rPr lang="en-US" sz="9600" dirty="0" smtClean="0">
                <a:solidFill>
                  <a:srgbClr val="FF0000"/>
                </a:solidFill>
                <a:effectLst>
                  <a:outerShdw blurRad="50800" dist="38100" algn="l" rotWithShape="0">
                    <a:prstClr val="black">
                      <a:alpha val="40000"/>
                    </a:prstClr>
                  </a:outerShdw>
                </a:effectLst>
                <a:latin typeface="Arial Black" pitchFamily="34" charset="0"/>
              </a:rPr>
              <a:t>N</a:t>
            </a:r>
            <a:endParaRPr lang="en-US" sz="9600" dirty="0">
              <a:solidFill>
                <a:srgbClr val="FF0000"/>
              </a:solidFill>
              <a:effectLst>
                <a:outerShdw blurRad="50800" dist="38100" algn="l" rotWithShape="0">
                  <a:prstClr val="black">
                    <a:alpha val="40000"/>
                  </a:prstClr>
                </a:outerShdw>
              </a:effectLst>
              <a:latin typeface="Arial Black" pitchFamily="34" charset="0"/>
            </a:endParaRPr>
          </a:p>
        </p:txBody>
      </p:sp>
      <p:sp>
        <p:nvSpPr>
          <p:cNvPr id="7" name="Subtitle 6"/>
          <p:cNvSpPr txBox="1">
            <a:spLocks/>
          </p:cNvSpPr>
          <p:nvPr/>
        </p:nvSpPr>
        <p:spPr>
          <a:xfrm>
            <a:off x="1447800" y="5791200"/>
            <a:ext cx="6400800" cy="762000"/>
          </a:xfrm>
          <a:prstGeom prst="rect">
            <a:avLst/>
          </a:prstGeom>
        </p:spPr>
        <p:txBody>
          <a:bodyPr anchor="ct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4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What does sin do?</a:t>
            </a:r>
            <a:endParaRPr kumimoji="0" lang="en-US" sz="34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in enslaves.jpg"/>
          <p:cNvPicPr>
            <a:picLocks noChangeAspect="1"/>
          </p:cNvPicPr>
          <p:nvPr/>
        </p:nvPicPr>
        <p:blipFill>
          <a:blip r:embed="rId2" cstate="print">
            <a:lum bright="-20000" contrast="10000"/>
          </a:blip>
          <a:srcRect r="15652"/>
          <a:stretch>
            <a:fillRect/>
          </a:stretch>
        </p:blipFill>
        <p:spPr>
          <a:xfrm>
            <a:off x="-2" y="0"/>
            <a:ext cx="9144001" cy="6477000"/>
          </a:xfrm>
          <a:prstGeom prst="rect">
            <a:avLst/>
          </a:prstGeom>
        </p:spPr>
      </p:pic>
      <p:sp>
        <p:nvSpPr>
          <p:cNvPr id="4" name="Rectangle 3"/>
          <p:cNvSpPr/>
          <p:nvPr/>
        </p:nvSpPr>
        <p:spPr>
          <a:xfrm>
            <a:off x="0" y="0"/>
            <a:ext cx="914400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Sin </a:t>
            </a:r>
            <a:r>
              <a:rPr lang="en-US" dirty="0" smtClean="0">
                <a:solidFill>
                  <a:srgbClr val="FF0000"/>
                </a:solidFill>
              </a:rPr>
              <a:t>enslaves</a:t>
            </a:r>
            <a:r>
              <a:rPr lang="en-US" dirty="0" smtClean="0"/>
              <a:t> us..</a:t>
            </a:r>
            <a:endParaRPr lang="en-US" dirty="0"/>
          </a:p>
        </p:txBody>
      </p:sp>
      <p:sp>
        <p:nvSpPr>
          <p:cNvPr id="6" name="Content Placeholder 5"/>
          <p:cNvSpPr>
            <a:spLocks noGrp="1"/>
          </p:cNvSpPr>
          <p:nvPr>
            <p:ph idx="1"/>
          </p:nvPr>
        </p:nvSpPr>
        <p:spPr>
          <a:xfrm>
            <a:off x="304800" y="1600200"/>
            <a:ext cx="8534400" cy="3581400"/>
          </a:xfrm>
        </p:spPr>
        <p:txBody>
          <a:bodyPr>
            <a:normAutofit/>
          </a:bodyPr>
          <a:lstStyle/>
          <a:p>
            <a:pPr>
              <a:lnSpc>
                <a:spcPts val="3000"/>
              </a:lnSpc>
            </a:pPr>
            <a:r>
              <a:rPr lang="en-US" sz="3000" b="1" dirty="0" smtClean="0"/>
              <a:t>2 Tim 2:24-26</a:t>
            </a:r>
            <a:r>
              <a:rPr lang="en-US" sz="3000" dirty="0" smtClean="0"/>
              <a:t> And a servant of the Lord must not quarrel but be gentle to all, able to teach, patient, </a:t>
            </a:r>
            <a:r>
              <a:rPr lang="en-US" sz="3000" b="1" dirty="0" smtClean="0"/>
              <a:t>25</a:t>
            </a:r>
            <a:r>
              <a:rPr lang="en-US" sz="3000" dirty="0" smtClean="0"/>
              <a:t> in humility correcting those who are in opposition, if God perhaps will grant them repentance, so that they may know the truth, </a:t>
            </a:r>
            <a:r>
              <a:rPr lang="en-US" sz="3000" b="1" dirty="0" smtClean="0"/>
              <a:t>26</a:t>
            </a:r>
            <a:r>
              <a:rPr lang="en-US" sz="3000" dirty="0" smtClean="0"/>
              <a:t> and that they may come to their senses and escape the snare of the devil, having been taken captive by him to do his will. </a:t>
            </a:r>
          </a:p>
          <a:p>
            <a:pPr>
              <a:lnSpc>
                <a:spcPts val="3000"/>
              </a:lnSpc>
              <a:buNone/>
            </a:pPr>
            <a:endParaRPr lang="en-US" sz="3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in enslaves.jpg"/>
          <p:cNvPicPr>
            <a:picLocks noChangeAspect="1"/>
          </p:cNvPicPr>
          <p:nvPr/>
        </p:nvPicPr>
        <p:blipFill>
          <a:blip r:embed="rId2" cstate="print">
            <a:lum bright="-20000" contrast="10000"/>
          </a:blip>
          <a:srcRect r="15652"/>
          <a:stretch>
            <a:fillRect/>
          </a:stretch>
        </p:blipFill>
        <p:spPr>
          <a:xfrm>
            <a:off x="-2" y="0"/>
            <a:ext cx="9144001" cy="6477000"/>
          </a:xfrm>
          <a:prstGeom prst="rect">
            <a:avLst/>
          </a:prstGeom>
        </p:spPr>
      </p:pic>
      <p:sp>
        <p:nvSpPr>
          <p:cNvPr id="4" name="Rectangle 3"/>
          <p:cNvSpPr/>
          <p:nvPr/>
        </p:nvSpPr>
        <p:spPr>
          <a:xfrm>
            <a:off x="0" y="0"/>
            <a:ext cx="914400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Sin </a:t>
            </a:r>
            <a:r>
              <a:rPr lang="en-US" dirty="0" smtClean="0">
                <a:solidFill>
                  <a:srgbClr val="FF0000"/>
                </a:solidFill>
              </a:rPr>
              <a:t>enslaves</a:t>
            </a:r>
            <a:r>
              <a:rPr lang="en-US" dirty="0" smtClean="0"/>
              <a:t> us..</a:t>
            </a:r>
            <a:endParaRPr lang="en-US" dirty="0"/>
          </a:p>
        </p:txBody>
      </p:sp>
      <p:sp>
        <p:nvSpPr>
          <p:cNvPr id="6" name="Content Placeholder 5"/>
          <p:cNvSpPr>
            <a:spLocks noGrp="1"/>
          </p:cNvSpPr>
          <p:nvPr>
            <p:ph idx="1"/>
          </p:nvPr>
        </p:nvSpPr>
        <p:spPr>
          <a:xfrm>
            <a:off x="304800" y="1600200"/>
            <a:ext cx="8534400" cy="5105400"/>
          </a:xfrm>
        </p:spPr>
        <p:txBody>
          <a:bodyPr>
            <a:normAutofit fontScale="85000" lnSpcReduction="10000"/>
          </a:bodyPr>
          <a:lstStyle/>
          <a:p>
            <a:pPr>
              <a:lnSpc>
                <a:spcPts val="3300"/>
              </a:lnSpc>
            </a:pPr>
            <a:r>
              <a:rPr lang="en-US" sz="3200" b="1" dirty="0" smtClean="0"/>
              <a:t>John 8:34-36</a:t>
            </a:r>
            <a:r>
              <a:rPr lang="en-US" sz="3200" dirty="0" smtClean="0"/>
              <a:t> Jesus answered them, "Most assuredly, I say to you, whoever commits sin is a slave of sin. </a:t>
            </a:r>
            <a:r>
              <a:rPr lang="en-US" sz="3200" b="1" dirty="0" smtClean="0"/>
              <a:t>35</a:t>
            </a:r>
            <a:r>
              <a:rPr lang="en-US" sz="3200" dirty="0" smtClean="0"/>
              <a:t> And a slave does not abide in the house forever, but a son abides forever. </a:t>
            </a:r>
            <a:r>
              <a:rPr lang="en-US" sz="3200" b="1" dirty="0" smtClean="0"/>
              <a:t>36</a:t>
            </a:r>
            <a:r>
              <a:rPr lang="en-US" sz="3200" dirty="0" smtClean="0"/>
              <a:t> Therefore if the Son makes you free, you shall be free indeed.</a:t>
            </a:r>
          </a:p>
          <a:p>
            <a:r>
              <a:rPr lang="en-US" sz="3200" b="1" dirty="0" smtClean="0"/>
              <a:t>Rom 6:15-16 </a:t>
            </a:r>
            <a:r>
              <a:rPr lang="en-US" sz="3200" dirty="0" smtClean="0"/>
              <a:t>What then? Shall we sin because we are not under law but under grace? Certainly not! </a:t>
            </a:r>
            <a:r>
              <a:rPr lang="en-US" sz="3200" b="1" dirty="0" smtClean="0"/>
              <a:t>16</a:t>
            </a:r>
            <a:r>
              <a:rPr lang="en-US" sz="3200" dirty="0" smtClean="0"/>
              <a:t> Do you not know that to whom you present yourselves slaves to obey, you are that one's slaves whom you obey, whether of sin leading to death, or of obedience leading to righteousness? </a:t>
            </a:r>
          </a:p>
          <a:p>
            <a:pPr>
              <a:lnSpc>
                <a:spcPts val="3300"/>
              </a:lnSpc>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in enslaves.jpg"/>
          <p:cNvPicPr>
            <a:picLocks noChangeAspect="1"/>
          </p:cNvPicPr>
          <p:nvPr/>
        </p:nvPicPr>
        <p:blipFill>
          <a:blip r:embed="rId2" cstate="print">
            <a:lum bright="-20000" contrast="10000"/>
          </a:blip>
          <a:srcRect r="15652"/>
          <a:stretch>
            <a:fillRect/>
          </a:stretch>
        </p:blipFill>
        <p:spPr>
          <a:xfrm>
            <a:off x="-2" y="0"/>
            <a:ext cx="9144001" cy="6477000"/>
          </a:xfrm>
          <a:prstGeom prst="rect">
            <a:avLst/>
          </a:prstGeom>
        </p:spPr>
      </p:pic>
      <p:sp>
        <p:nvSpPr>
          <p:cNvPr id="4" name="Rectangle 3"/>
          <p:cNvSpPr/>
          <p:nvPr/>
        </p:nvSpPr>
        <p:spPr>
          <a:xfrm>
            <a:off x="0" y="0"/>
            <a:ext cx="914400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Sin </a:t>
            </a:r>
            <a:r>
              <a:rPr lang="en-US" dirty="0" smtClean="0">
                <a:solidFill>
                  <a:srgbClr val="FF0000"/>
                </a:solidFill>
              </a:rPr>
              <a:t>enslaves</a:t>
            </a:r>
            <a:r>
              <a:rPr lang="en-US" dirty="0" smtClean="0"/>
              <a:t> us..</a:t>
            </a:r>
            <a:endParaRPr lang="en-US" dirty="0"/>
          </a:p>
        </p:txBody>
      </p:sp>
      <p:sp>
        <p:nvSpPr>
          <p:cNvPr id="6" name="Content Placeholder 5"/>
          <p:cNvSpPr>
            <a:spLocks noGrp="1"/>
          </p:cNvSpPr>
          <p:nvPr>
            <p:ph idx="1"/>
          </p:nvPr>
        </p:nvSpPr>
        <p:spPr>
          <a:xfrm>
            <a:off x="304800" y="1600200"/>
            <a:ext cx="8534400" cy="3886200"/>
          </a:xfrm>
        </p:spPr>
        <p:txBody>
          <a:bodyPr>
            <a:normAutofit/>
          </a:bodyPr>
          <a:lstStyle/>
          <a:p>
            <a:pPr>
              <a:lnSpc>
                <a:spcPts val="3300"/>
              </a:lnSpc>
            </a:pPr>
            <a:r>
              <a:rPr lang="en-US" sz="3200" dirty="0" smtClean="0"/>
              <a:t>What can we do?</a:t>
            </a:r>
          </a:p>
          <a:p>
            <a:pPr lvl="1">
              <a:lnSpc>
                <a:spcPts val="3300"/>
              </a:lnSpc>
            </a:pPr>
            <a:r>
              <a:rPr lang="en-US" dirty="0" smtClean="0"/>
              <a:t>By ourselves .. Nothing</a:t>
            </a:r>
          </a:p>
          <a:p>
            <a:pPr lvl="1">
              <a:lnSpc>
                <a:spcPts val="3300"/>
              </a:lnSpc>
            </a:pPr>
            <a:r>
              <a:rPr lang="en-US" b="1" dirty="0" smtClean="0"/>
              <a:t>1 John 5:19</a:t>
            </a:r>
            <a:r>
              <a:rPr lang="en-US" dirty="0" smtClean="0"/>
              <a:t> We know that we are of God, and the whole world lies under the sway of the wicked one. </a:t>
            </a:r>
          </a:p>
          <a:p>
            <a:pPr>
              <a:lnSpc>
                <a:spcPts val="3300"/>
              </a:lnSpc>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unsatisfied.jpg"/>
          <p:cNvPicPr>
            <a:picLocks noChangeAspect="1"/>
          </p:cNvPicPr>
          <p:nvPr/>
        </p:nvPicPr>
        <p:blipFill>
          <a:blip r:embed="rId2" cstate="print">
            <a:lum bright="-13000" contrast="10000"/>
          </a:blip>
          <a:srcRect r="7855" b="11803"/>
          <a:stretch>
            <a:fillRect/>
          </a:stretch>
        </p:blipFill>
        <p:spPr>
          <a:xfrm>
            <a:off x="304800" y="0"/>
            <a:ext cx="8839200" cy="6858000"/>
          </a:xfrm>
          <a:prstGeom prst="rect">
            <a:avLst/>
          </a:prstGeom>
          <a:solidFill>
            <a:schemeClr val="tx1">
              <a:alpha val="30000"/>
            </a:schemeClr>
          </a:solidFill>
        </p:spPr>
      </p:pic>
      <p:sp>
        <p:nvSpPr>
          <p:cNvPr id="8" name="Rectangle 7"/>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400800" cy="1143000"/>
          </a:xfrm>
        </p:spPr>
        <p:txBody>
          <a:bodyPr>
            <a:normAutofit/>
          </a:bodyPr>
          <a:lstStyle/>
          <a:p>
            <a:r>
              <a:rPr lang="en-US" dirty="0" smtClean="0"/>
              <a:t>Sin leaves us </a:t>
            </a:r>
            <a:r>
              <a:rPr lang="en-US" dirty="0" smtClean="0">
                <a:solidFill>
                  <a:srgbClr val="FF0000"/>
                </a:solidFill>
              </a:rPr>
              <a:t>unfulfilled</a:t>
            </a:r>
            <a:r>
              <a:rPr lang="en-US" dirty="0" smtClean="0"/>
              <a:t>..</a:t>
            </a:r>
            <a:endParaRPr lang="en-US" dirty="0"/>
          </a:p>
        </p:txBody>
      </p:sp>
      <p:sp>
        <p:nvSpPr>
          <p:cNvPr id="5" name="Content Placeholder 4"/>
          <p:cNvSpPr>
            <a:spLocks noGrp="1"/>
          </p:cNvSpPr>
          <p:nvPr>
            <p:ph idx="1"/>
          </p:nvPr>
        </p:nvSpPr>
        <p:spPr/>
        <p:txBody>
          <a:bodyPr>
            <a:normAutofit/>
          </a:bodyPr>
          <a:lstStyle/>
          <a:p>
            <a:pPr>
              <a:lnSpc>
                <a:spcPts val="3200"/>
              </a:lnSpc>
            </a:pPr>
            <a:r>
              <a:rPr lang="en-US" sz="3200" b="1" dirty="0" smtClean="0"/>
              <a:t>Heb 11:24-26</a:t>
            </a:r>
            <a:r>
              <a:rPr lang="en-US" sz="3200" dirty="0" smtClean="0"/>
              <a:t> By faith Moses, when he became of age, refused to be called the son of Pharaoh's daughter, </a:t>
            </a:r>
            <a:r>
              <a:rPr lang="en-US" sz="3200" b="1" dirty="0" smtClean="0"/>
              <a:t>25</a:t>
            </a:r>
            <a:r>
              <a:rPr lang="en-US" sz="3200" dirty="0" smtClean="0"/>
              <a:t> choosing rather to suffer affliction with the people of God than to enjoy the passing pleasures of sin, </a:t>
            </a:r>
            <a:r>
              <a:rPr lang="en-US" sz="3200" b="1" dirty="0" smtClean="0"/>
              <a:t>26</a:t>
            </a:r>
            <a:r>
              <a:rPr lang="en-US" sz="3200" dirty="0" smtClean="0"/>
              <a:t> esteeming the reproach of Christ greater riches than the treasures in Egypt; for he looked to the reward.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unsatisfied.jpg"/>
          <p:cNvPicPr>
            <a:picLocks noChangeAspect="1"/>
          </p:cNvPicPr>
          <p:nvPr/>
        </p:nvPicPr>
        <p:blipFill>
          <a:blip r:embed="rId2" cstate="print">
            <a:lum bright="-13000" contrast="10000"/>
          </a:blip>
          <a:srcRect r="7855" b="11803"/>
          <a:stretch>
            <a:fillRect/>
          </a:stretch>
        </p:blipFill>
        <p:spPr>
          <a:xfrm>
            <a:off x="304800" y="0"/>
            <a:ext cx="8839200" cy="6858000"/>
          </a:xfrm>
          <a:prstGeom prst="rect">
            <a:avLst/>
          </a:prstGeom>
          <a:solidFill>
            <a:schemeClr val="tx1">
              <a:alpha val="30000"/>
            </a:schemeClr>
          </a:solidFill>
        </p:spPr>
      </p:pic>
      <p:sp>
        <p:nvSpPr>
          <p:cNvPr id="8" name="Rectangle 7"/>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400800" cy="1143000"/>
          </a:xfrm>
        </p:spPr>
        <p:txBody>
          <a:bodyPr>
            <a:normAutofit/>
          </a:bodyPr>
          <a:lstStyle/>
          <a:p>
            <a:r>
              <a:rPr lang="en-US" dirty="0" smtClean="0"/>
              <a:t>Sin leaves us </a:t>
            </a:r>
            <a:r>
              <a:rPr lang="en-US" dirty="0" smtClean="0">
                <a:solidFill>
                  <a:srgbClr val="FF0000"/>
                </a:solidFill>
              </a:rPr>
              <a:t>unfulfilled</a:t>
            </a:r>
            <a:r>
              <a:rPr lang="en-US" dirty="0" smtClean="0"/>
              <a:t>..</a:t>
            </a:r>
            <a:endParaRPr lang="en-US" dirty="0"/>
          </a:p>
        </p:txBody>
      </p:sp>
      <p:sp>
        <p:nvSpPr>
          <p:cNvPr id="5" name="Content Placeholder 4"/>
          <p:cNvSpPr>
            <a:spLocks noGrp="1"/>
          </p:cNvSpPr>
          <p:nvPr>
            <p:ph idx="1"/>
          </p:nvPr>
        </p:nvSpPr>
        <p:spPr>
          <a:xfrm>
            <a:off x="457200" y="1905000"/>
            <a:ext cx="8229600" cy="3505200"/>
          </a:xfrm>
        </p:spPr>
        <p:txBody>
          <a:bodyPr>
            <a:normAutofit/>
          </a:bodyPr>
          <a:lstStyle/>
          <a:p>
            <a:pPr>
              <a:lnSpc>
                <a:spcPts val="3400"/>
              </a:lnSpc>
            </a:pPr>
            <a:r>
              <a:rPr lang="en-US" sz="3200" b="1" dirty="0" smtClean="0"/>
              <a:t>Eccl 5:10-11</a:t>
            </a:r>
            <a:r>
              <a:rPr lang="en-US" sz="3200" dirty="0" smtClean="0"/>
              <a:t> He who loves silver will not be satisfied with silver; Nor he who loves abundance, with increase. This also is vanity. </a:t>
            </a:r>
            <a:r>
              <a:rPr lang="en-US" sz="3200" b="1" dirty="0" smtClean="0"/>
              <a:t>11</a:t>
            </a:r>
            <a:r>
              <a:rPr lang="en-US" sz="3200" dirty="0" smtClean="0"/>
              <a:t> When goods increase, They increase who eat them; So what profit have the owners Except to see them with their eyes? </a:t>
            </a:r>
          </a:p>
          <a:p>
            <a:endParaRPr lang="en-US" dirty="0"/>
          </a:p>
        </p:txBody>
      </p:sp>
      <p:sp>
        <p:nvSpPr>
          <p:cNvPr id="7" name="Subtitle 6"/>
          <p:cNvSpPr txBox="1">
            <a:spLocks/>
          </p:cNvSpPr>
          <p:nvPr/>
        </p:nvSpPr>
        <p:spPr>
          <a:xfrm>
            <a:off x="1447800" y="5410200"/>
            <a:ext cx="6400800" cy="1143000"/>
          </a:xfrm>
          <a:prstGeom prst="rect">
            <a:avLst/>
          </a:prstGeom>
          <a:solidFill>
            <a:schemeClr val="tx1">
              <a:alpha val="30000"/>
            </a:schemeClr>
          </a:solidFill>
        </p:spPr>
        <p:txBody>
          <a:bodyPr vert="horz" lIns="91440" tIns="45720" rIns="91440" bIns="45720" rtlCol="0" anchor="ctr">
            <a:normAutofit/>
          </a:bodyPr>
          <a:lstStyle/>
          <a:p>
            <a:pPr marL="342900" marR="0" lvl="0" indent="-342900" algn="ctr" defTabSz="914400" rtl="0" eaLnBrk="1" fontAlgn="auto" latinLnBrk="0" hangingPunct="1">
              <a:lnSpc>
                <a:spcPts val="3200"/>
              </a:lnSpc>
              <a:spcBef>
                <a:spcPct val="20000"/>
              </a:spcBef>
              <a:spcAft>
                <a:spcPts val="0"/>
              </a:spcAft>
              <a:buClrTx/>
              <a:buSzTx/>
              <a:tabLst/>
              <a:defRPr/>
            </a:pPr>
            <a:r>
              <a:rPr kumimoji="0" lang="en-US" sz="34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What can we do</a:t>
            </a:r>
            <a:r>
              <a:rPr kumimoji="0" lang="en-US" sz="3400" b="0" i="0" u="none"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 about it</a:t>
            </a:r>
            <a:r>
              <a:rPr kumimoji="0" lang="en-US" sz="34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a:t>
            </a:r>
          </a:p>
          <a:p>
            <a:pPr marL="342900" marR="0" lvl="0" indent="-342900" algn="ctr" defTabSz="914400" rtl="0" eaLnBrk="1" fontAlgn="auto" latinLnBrk="0" hangingPunct="1">
              <a:lnSpc>
                <a:spcPts val="3200"/>
              </a:lnSpc>
              <a:spcBef>
                <a:spcPct val="20000"/>
              </a:spcBef>
              <a:spcAft>
                <a:spcPts val="0"/>
              </a:spcAft>
              <a:buClrTx/>
              <a:buSzTx/>
              <a:tabLst/>
              <a:defRPr/>
            </a:pPr>
            <a:r>
              <a:rPr lang="en-US" sz="3400" dirty="0" smtClean="0">
                <a:solidFill>
                  <a:schemeClr val="bg1"/>
                </a:solidFill>
                <a:latin typeface="Georgia" pitchFamily="18" charset="0"/>
                <a:ea typeface="Tahoma" pitchFamily="34" charset="0"/>
                <a:cs typeface="Tahoma" pitchFamily="34" charset="0"/>
              </a:rPr>
              <a:t>On our own.. nothing</a:t>
            </a:r>
            <a:r>
              <a:rPr kumimoji="0" lang="en-US" sz="34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 </a:t>
            </a:r>
            <a:endParaRPr kumimoji="0" lang="en-US" sz="34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dissolve">
                                      <p:cBhvr>
                                        <p:cTn id="1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s+Eternal+Punishment!.jpg"/>
          <p:cNvPicPr>
            <a:picLocks noChangeAspect="1"/>
          </p:cNvPicPr>
          <p:nvPr/>
        </p:nvPicPr>
        <p:blipFill>
          <a:blip r:embed="rId2" cstate="print">
            <a:lum bright="5000" contrast="10000"/>
          </a:blip>
          <a:stretch>
            <a:fillRect/>
          </a:stretch>
        </p:blipFill>
        <p:spPr>
          <a:xfrm>
            <a:off x="0" y="0"/>
            <a:ext cx="9144001"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4800600" cy="1401762"/>
          </a:xfrm>
        </p:spPr>
        <p:txBody>
          <a:bodyPr>
            <a:normAutofit fontScale="90000"/>
          </a:bodyPr>
          <a:lstStyle/>
          <a:p>
            <a:r>
              <a:rPr lang="en-US" dirty="0" smtClean="0"/>
              <a:t>Sin </a:t>
            </a:r>
            <a:r>
              <a:rPr lang="en-US" dirty="0" smtClean="0">
                <a:solidFill>
                  <a:srgbClr val="FF0000"/>
                </a:solidFill>
              </a:rPr>
              <a:t>condemns our soul </a:t>
            </a:r>
            <a:r>
              <a:rPr lang="en-US" dirty="0" smtClean="0"/>
              <a:t>to eternal damnation..</a:t>
            </a:r>
            <a:endParaRPr lang="en-US" dirty="0"/>
          </a:p>
        </p:txBody>
      </p:sp>
      <p:sp>
        <p:nvSpPr>
          <p:cNvPr id="5" name="Content Placeholder 4"/>
          <p:cNvSpPr>
            <a:spLocks noGrp="1"/>
          </p:cNvSpPr>
          <p:nvPr>
            <p:ph idx="1"/>
          </p:nvPr>
        </p:nvSpPr>
        <p:spPr>
          <a:xfrm>
            <a:off x="457200" y="2057400"/>
            <a:ext cx="8229600" cy="4038600"/>
          </a:xfrm>
        </p:spPr>
        <p:txBody>
          <a:bodyPr/>
          <a:lstStyle/>
          <a:p>
            <a:pPr>
              <a:lnSpc>
                <a:spcPts val="3400"/>
              </a:lnSpc>
            </a:pPr>
            <a:r>
              <a:rPr lang="en-US" b="1" dirty="0" smtClean="0"/>
              <a:t>Rom 6:23 </a:t>
            </a:r>
            <a:r>
              <a:rPr lang="en-US" dirty="0" smtClean="0"/>
              <a:t>For the wages of sin is death, but the gift of God is eternal life in Christ Jesus our Lord.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2253</TotalTime>
  <Words>912</Words>
  <Application>Microsoft Office PowerPoint</Application>
  <PresentationFormat>On-screen Show (4:3)</PresentationFormat>
  <Paragraphs>49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Jesus the Answer to Sin</vt:lpstr>
      <vt:lpstr>Preaching Jesus..</vt:lpstr>
      <vt:lpstr>Slide 3</vt:lpstr>
      <vt:lpstr>Sin enslaves us..</vt:lpstr>
      <vt:lpstr>Sin enslaves us..</vt:lpstr>
      <vt:lpstr>Sin enslaves us..</vt:lpstr>
      <vt:lpstr>Sin leaves us unfulfilled..</vt:lpstr>
      <vt:lpstr>Sin leaves us unfulfilled..</vt:lpstr>
      <vt:lpstr>Sin condemns our soul to eternal damnation..</vt:lpstr>
      <vt:lpstr>Sin condemns our soul to eternal damnation..</vt:lpstr>
      <vt:lpstr>Sin condemns our soul to eternal damnation..</vt:lpstr>
      <vt:lpstr>Jesus is the Answer..</vt:lpstr>
      <vt:lpstr>Is He the answer for you?</vt:lpstr>
      <vt:lpstr>Jesus the Answer to Sin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78</cp:revision>
  <dcterms:created xsi:type="dcterms:W3CDTF">2015-10-04T04:19:18Z</dcterms:created>
  <dcterms:modified xsi:type="dcterms:W3CDTF">2017-05-27T01:00:12Z</dcterms:modified>
</cp:coreProperties>
</file>