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B48A"/>
    <a:srgbClr val="B1A777"/>
    <a:srgbClr val="B9B085"/>
    <a:srgbClr val="A79C65"/>
    <a:srgbClr val="B4AD82"/>
    <a:srgbClr val="A19863"/>
    <a:srgbClr val="B6AD80"/>
    <a:srgbClr val="BFB18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2" autoAdjust="0"/>
    <p:restoredTop sz="94660"/>
  </p:normalViewPr>
  <p:slideViewPr>
    <p:cSldViewPr>
      <p:cViewPr varScale="1">
        <p:scale>
          <a:sx n="100" d="100"/>
          <a:sy n="100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6/17/2017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796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pic>
        <p:nvPicPr>
          <p:cNvPr id="5" name="Picture 4" descr="Racially-Diverse-Prayer-Support-900.jpg"/>
          <p:cNvPicPr>
            <a:picLocks noChangeAspect="1"/>
          </p:cNvPicPr>
          <p:nvPr userDrawn="1"/>
        </p:nvPicPr>
        <p:blipFill>
          <a:blip r:embed="rId10" cstate="print">
            <a:lum bright="-15000" contrast="10000"/>
          </a:blip>
          <a:stretch>
            <a:fillRect/>
          </a:stretch>
        </p:blipFill>
        <p:spPr>
          <a:xfrm>
            <a:off x="0" y="1676400"/>
            <a:ext cx="9144000" cy="43434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0" y="1676400"/>
            <a:ext cx="9144000" cy="43434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4267200"/>
          </a:xfrm>
          <a:prstGeom prst="rect">
            <a:avLst/>
          </a:prstGeom>
          <a:solidFill>
            <a:schemeClr val="tx1">
              <a:alpha val="25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r>
              <a:rPr lang="en-US" sz="4200" dirty="0" smtClean="0"/>
              <a:t>Jesus the Answer to Racism</a:t>
            </a:r>
            <a:endParaRPr lang="en-US" sz="42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762000"/>
          </a:xfrm>
        </p:spPr>
        <p:txBody>
          <a:bodyPr/>
          <a:lstStyle/>
          <a:p>
            <a:r>
              <a:rPr lang="en-US" dirty="0" smtClean="0"/>
              <a:t>Acts 10:24-35</a:t>
            </a:r>
            <a:endParaRPr lang="en-US" dirty="0"/>
          </a:p>
        </p:txBody>
      </p:sp>
      <p:pic>
        <p:nvPicPr>
          <p:cNvPr id="5" name="Picture 4" descr="Racially-Diverse-Prayer-Support-900.jpg"/>
          <p:cNvPicPr>
            <a:picLocks noChangeAspect="1"/>
          </p:cNvPicPr>
          <p:nvPr/>
        </p:nvPicPr>
        <p:blipFill>
          <a:blip r:embed="rId4" cstate="print">
            <a:lum bright="-25000" contrast="10000"/>
          </a:blip>
          <a:stretch>
            <a:fillRect/>
          </a:stretch>
        </p:blipFill>
        <p:spPr>
          <a:xfrm>
            <a:off x="0" y="1676400"/>
            <a:ext cx="9144000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acial discrimination.jpg"/>
          <p:cNvPicPr>
            <a:picLocks noChangeAspect="1"/>
          </p:cNvPicPr>
          <p:nvPr/>
        </p:nvPicPr>
        <p:blipFill>
          <a:blip r:embed="rId2" cstate="print">
            <a:lum bright="-30000" contrast="10000"/>
          </a:blip>
          <a:srcRect b="36563"/>
          <a:stretch>
            <a:fillRect/>
          </a:stretch>
        </p:blipFill>
        <p:spPr>
          <a:xfrm>
            <a:off x="0" y="1676400"/>
            <a:ext cx="9144000" cy="43510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10600" cy="4267200"/>
          </a:xfrm>
          <a:solidFill>
            <a:schemeClr val="tx1">
              <a:alpha val="50000"/>
            </a:schemeClr>
          </a:solidFill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/>
              <a:t>prejudice, discrimination, directed against someone of a different race based on the belief that one's own race is superior.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belief that members of each race possess characteristics or abilities to distinguish it as inferior or superior to another race or races.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videdStates.jpg"/>
          <p:cNvPicPr>
            <a:picLocks noChangeAspect="1"/>
          </p:cNvPicPr>
          <p:nvPr/>
        </p:nvPicPr>
        <p:blipFill>
          <a:blip r:embed="rId2" cstate="print">
            <a:lum bright="-3000" contrast="10000"/>
          </a:blip>
          <a:srcRect r="13014"/>
          <a:stretch>
            <a:fillRect/>
          </a:stretch>
        </p:blipFill>
        <p:spPr>
          <a:xfrm>
            <a:off x="4762" y="1676400"/>
            <a:ext cx="9139238" cy="43434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Isn’t this now behind us?..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Housing neighborhoods..</a:t>
            </a:r>
          </a:p>
          <a:p>
            <a:r>
              <a:rPr lang="en-US" dirty="0" smtClean="0"/>
              <a:t>Schools..</a:t>
            </a:r>
          </a:p>
          <a:p>
            <a:r>
              <a:rPr lang="en-US" dirty="0" smtClean="0"/>
              <a:t>Law enforcement..</a:t>
            </a:r>
          </a:p>
          <a:p>
            <a:r>
              <a:rPr lang="en-US" dirty="0" smtClean="0"/>
              <a:t>Attitudes..</a:t>
            </a:r>
            <a:endParaRPr lang="en-US" dirty="0"/>
          </a:p>
        </p:txBody>
      </p:sp>
      <p:sp>
        <p:nvSpPr>
          <p:cNvPr id="5" name="Subtitle 6"/>
          <p:cNvSpPr txBox="1">
            <a:spLocks/>
          </p:cNvSpPr>
          <p:nvPr/>
        </p:nvSpPr>
        <p:spPr>
          <a:xfrm>
            <a:off x="609600" y="5791200"/>
            <a:ext cx="8001000" cy="762000"/>
          </a:xfrm>
          <a:prstGeom prst="rect">
            <a:avLst/>
          </a:prstGeom>
          <a:solidFill>
            <a:schemeClr val="tx1">
              <a:alpha val="2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In spite of progress, serious issues still remain.. 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 descr="segregation in churches.jpg"/>
          <p:cNvPicPr>
            <a:picLocks noChangeAspect="1"/>
          </p:cNvPicPr>
          <p:nvPr/>
        </p:nvPicPr>
        <p:blipFill>
          <a:blip r:embed="rId2" cstate="print">
            <a:lum bright="-25000" contrast="10000"/>
          </a:blip>
          <a:stretch>
            <a:fillRect/>
          </a:stretch>
        </p:blipFill>
        <p:spPr>
          <a:xfrm>
            <a:off x="0" y="1676400"/>
            <a:ext cx="9144000" cy="4419600"/>
          </a:xfrm>
          <a:prstGeom prst="rect">
            <a:avLst/>
          </a:prstGeom>
          <a:solidFill>
            <a:schemeClr val="tx1">
              <a:alpha val="25000"/>
            </a:schemeClr>
          </a:soli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Spiritual segregation..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3657600"/>
          </a:xfrm>
          <a:solidFill>
            <a:schemeClr val="tx1">
              <a:alpha val="50000"/>
            </a:schemeClr>
          </a:solidFill>
        </p:spPr>
        <p:txBody>
          <a:bodyPr/>
          <a:lstStyle/>
          <a:p>
            <a:r>
              <a:rPr lang="en-US" dirty="0" smtClean="0"/>
              <a:t>“11:00 Sunday .. Most segregated hour”</a:t>
            </a:r>
          </a:p>
          <a:p>
            <a:r>
              <a:rPr lang="en-US" dirty="0" smtClean="0"/>
              <a:t>Some churches still segregated by choice</a:t>
            </a:r>
          </a:p>
          <a:p>
            <a:r>
              <a:rPr lang="en-US" dirty="0" smtClean="0"/>
              <a:t>There is hope.. Christ is able to change heart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nity-in-Christ-1.jpg"/>
          <p:cNvPicPr>
            <a:picLocks noChangeAspect="1"/>
          </p:cNvPicPr>
          <p:nvPr/>
        </p:nvPicPr>
        <p:blipFill>
          <a:blip r:embed="rId2" cstate="print">
            <a:lum bright="-20000" contrast="10000"/>
          </a:blip>
          <a:stretch>
            <a:fillRect/>
          </a:stretch>
        </p:blipFill>
        <p:spPr>
          <a:xfrm>
            <a:off x="0" y="1676399"/>
            <a:ext cx="9144000" cy="4419601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on the solution..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solidFill>
            <a:schemeClr val="tx1">
              <a:alpha val="60000"/>
            </a:schemeClr>
          </a:solidFill>
        </p:spPr>
        <p:txBody>
          <a:bodyPr/>
          <a:lstStyle/>
          <a:p>
            <a:r>
              <a:rPr lang="en-US" dirty="0" smtClean="0"/>
              <a:t>Racism existed and is addressed in scripture..</a:t>
            </a:r>
          </a:p>
          <a:p>
            <a:pPr lvl="1">
              <a:lnSpc>
                <a:spcPts val="2700"/>
              </a:lnSpc>
            </a:pPr>
            <a:r>
              <a:rPr lang="en-US" b="1" dirty="0" smtClean="0"/>
              <a:t>John 4:9  </a:t>
            </a:r>
            <a:r>
              <a:rPr lang="en-US" dirty="0" smtClean="0"/>
              <a:t>Then the woman of Samaria said to Him, "How is it that You, being a Jew, ask a drink from me, a Samaritan woman?" For Jews have no dealings with Samaritans. </a:t>
            </a:r>
          </a:p>
          <a:p>
            <a:pPr lvl="1"/>
            <a:endParaRPr lang="en-US" dirty="0"/>
          </a:p>
        </p:txBody>
      </p:sp>
      <p:sp>
        <p:nvSpPr>
          <p:cNvPr id="7" name="Subtitle 6"/>
          <p:cNvSpPr txBox="1">
            <a:spLocks/>
          </p:cNvSpPr>
          <p:nvPr/>
        </p:nvSpPr>
        <p:spPr>
          <a:xfrm>
            <a:off x="609600" y="5791200"/>
            <a:ext cx="8001000" cy="7620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The Bible tells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 us the solution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.. 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igstock-Opened-Bible-With-A-Bookmark-O-108264179-1024x683.jpg"/>
          <p:cNvPicPr>
            <a:picLocks noChangeAspect="1"/>
          </p:cNvPicPr>
          <p:nvPr/>
        </p:nvPicPr>
        <p:blipFill>
          <a:blip r:embed="rId2" cstate="print">
            <a:lum bright="-25000"/>
          </a:blip>
          <a:stretch>
            <a:fillRect/>
          </a:stretch>
        </p:blipFill>
        <p:spPr>
          <a:xfrm>
            <a:off x="0" y="1676400"/>
            <a:ext cx="9144000" cy="4343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to racial division..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1">
              <a:alpha val="60000"/>
            </a:schemeClr>
          </a:solidFill>
        </p:spPr>
        <p:txBody>
          <a:bodyPr/>
          <a:lstStyle/>
          <a:p>
            <a:r>
              <a:rPr lang="en-US" dirty="0" smtClean="0"/>
              <a:t>Created in image of God.. Gen 1:26-27</a:t>
            </a:r>
          </a:p>
          <a:p>
            <a:pPr lvl="1"/>
            <a:r>
              <a:rPr lang="en-US" dirty="0" smtClean="0"/>
              <a:t>Each person deserves respect  Gen 9:6; Jas 3:9</a:t>
            </a:r>
          </a:p>
          <a:p>
            <a:pPr lvl="1"/>
            <a:r>
              <a:rPr lang="en-US" dirty="0" smtClean="0"/>
              <a:t>Gen 3:20 Eve the mother of us all..</a:t>
            </a:r>
          </a:p>
          <a:p>
            <a:r>
              <a:rPr lang="en-US" dirty="0" smtClean="0"/>
              <a:t>God made of one all nations .. Acts 17:25-26</a:t>
            </a:r>
          </a:p>
          <a:p>
            <a:r>
              <a:rPr lang="en-US" dirty="0" smtClean="0"/>
              <a:t>Christ brought salvation for all .. </a:t>
            </a:r>
          </a:p>
          <a:p>
            <a:pPr lvl="1"/>
            <a:r>
              <a:rPr lang="en-US" dirty="0" smtClean="0"/>
              <a:t>Peter’s vision   Acts 10:28-35</a:t>
            </a:r>
          </a:p>
          <a:p>
            <a:pPr lvl="1"/>
            <a:r>
              <a:rPr lang="en-US" dirty="0" smtClean="0"/>
              <a:t>Peter explains  Acts 11:1-18</a:t>
            </a:r>
          </a:p>
          <a:p>
            <a:r>
              <a:rPr lang="en-US" dirty="0" smtClean="0"/>
              <a:t>Good Samaritan .. Luke 10:27-28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ne in christ.jpg"/>
          <p:cNvPicPr>
            <a:picLocks noChangeAspect="1"/>
          </p:cNvPicPr>
          <p:nvPr/>
        </p:nvPicPr>
        <p:blipFill>
          <a:blip r:embed="rId2" cstate="print">
            <a:lum bright="-20000" contrast="10000"/>
          </a:blip>
          <a:stretch>
            <a:fillRect/>
          </a:stretch>
        </p:blipFill>
        <p:spPr>
          <a:xfrm>
            <a:off x="0" y="1676400"/>
            <a:ext cx="9144000" cy="4343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to racial division..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1">
              <a:alpha val="60000"/>
            </a:schemeClr>
          </a:solidFill>
        </p:spPr>
        <p:txBody>
          <a:bodyPr/>
          <a:lstStyle/>
          <a:p>
            <a:r>
              <a:rPr lang="en-US" dirty="0" smtClean="0"/>
              <a:t>The gospel .. Matt 28:19-20 all nations</a:t>
            </a:r>
          </a:p>
          <a:p>
            <a:r>
              <a:rPr lang="en-US" dirty="0" smtClean="0"/>
              <a:t>Jesus’ desire for all in heaven – John 14:1-3</a:t>
            </a:r>
          </a:p>
          <a:p>
            <a:r>
              <a:rPr lang="en-US" dirty="0" smtClean="0"/>
              <a:t>Jesus removed wall of separation – Eph 2:14-16</a:t>
            </a:r>
          </a:p>
          <a:p>
            <a:r>
              <a:rPr lang="en-US" dirty="0" smtClean="0"/>
              <a:t>Jesus’ prayer for unity – John 17:20-21</a:t>
            </a:r>
          </a:p>
          <a:p>
            <a:r>
              <a:rPr lang="en-US" dirty="0" smtClean="0"/>
              <a:t>Unity in Christ – Eph 4:1-6</a:t>
            </a:r>
          </a:p>
          <a:p>
            <a:r>
              <a:rPr lang="en-US" dirty="0" smtClean="0"/>
              <a:t>One in Christ – Gal 3:26-28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5" descr="shutterstock_190865222.jpg"/>
          <p:cNvPicPr>
            <a:picLocks noChangeAspect="1"/>
          </p:cNvPicPr>
          <p:nvPr/>
        </p:nvPicPr>
        <p:blipFill>
          <a:blip r:embed="rId2" cstate="print">
            <a:lum bright="-20000" contrast="10000"/>
          </a:blip>
          <a:stretch>
            <a:fillRect/>
          </a:stretch>
        </p:blipFill>
        <p:spPr>
          <a:xfrm>
            <a:off x="-1" y="1676400"/>
            <a:ext cx="9144001" cy="4343400"/>
          </a:xfrm>
          <a:prstGeom prst="rect">
            <a:avLst/>
          </a:prstGeom>
          <a:solidFill>
            <a:schemeClr val="tx1">
              <a:alpha val="25000"/>
            </a:schemeClr>
          </a:soli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67400" cy="1143000"/>
          </a:xfrm>
        </p:spPr>
        <p:txBody>
          <a:bodyPr/>
          <a:lstStyle/>
          <a:p>
            <a:r>
              <a:rPr lang="en-US" dirty="0" smtClean="0"/>
              <a:t>How do put this in practice?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267200"/>
          </a:xfrm>
          <a:solidFill>
            <a:schemeClr val="tx1">
              <a:alpha val="55000"/>
            </a:schemeClr>
          </a:solidFill>
        </p:spPr>
        <p:txBody>
          <a:bodyPr/>
          <a:lstStyle/>
          <a:p>
            <a:r>
              <a:rPr lang="en-US" dirty="0" smtClean="0"/>
              <a:t>Examine ourselves.. We all have some biases</a:t>
            </a:r>
          </a:p>
          <a:p>
            <a:r>
              <a:rPr lang="en-US" dirty="0" smtClean="0"/>
              <a:t>Talk about this in a proper setting..</a:t>
            </a:r>
          </a:p>
          <a:p>
            <a:r>
              <a:rPr lang="en-US" dirty="0" smtClean="0"/>
              <a:t>Be willing to open doors like Peter..</a:t>
            </a:r>
          </a:p>
          <a:p>
            <a:r>
              <a:rPr lang="en-US" dirty="0" smtClean="0"/>
              <a:t>Realize people are imperfect.. Gal 2:11-15</a:t>
            </a:r>
          </a:p>
          <a:p>
            <a:r>
              <a:rPr lang="en-US" dirty="0" smtClean="0"/>
              <a:t>Reach out to others.. 1 </a:t>
            </a:r>
            <a:r>
              <a:rPr lang="en-US" dirty="0" err="1" smtClean="0"/>
              <a:t>Cor</a:t>
            </a:r>
            <a:r>
              <a:rPr lang="en-US" dirty="0" smtClean="0"/>
              <a:t> 9:22-23</a:t>
            </a:r>
          </a:p>
          <a:p>
            <a:r>
              <a:rPr lang="en-US" dirty="0" smtClean="0"/>
              <a:t>Begins with </a:t>
            </a:r>
            <a:r>
              <a:rPr lang="en-US" dirty="0" err="1" smtClean="0"/>
              <a:t>Christlike</a:t>
            </a:r>
            <a:r>
              <a:rPr lang="en-US" dirty="0" smtClean="0"/>
              <a:t> attitude .. Eph 4:1-3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r>
              <a:rPr lang="en-US" sz="4200" dirty="0" smtClean="0"/>
              <a:t>Jesus the Answer to Racism</a:t>
            </a:r>
            <a:endParaRPr lang="en-US" sz="42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762000"/>
          </a:xfrm>
        </p:spPr>
        <p:txBody>
          <a:bodyPr/>
          <a:lstStyle/>
          <a:p>
            <a:r>
              <a:rPr lang="en-US" dirty="0" smtClean="0"/>
              <a:t>Acts 10:24-35</a:t>
            </a:r>
            <a:endParaRPr lang="en-US" dirty="0"/>
          </a:p>
        </p:txBody>
      </p:sp>
      <p:pic>
        <p:nvPicPr>
          <p:cNvPr id="5" name="Picture 4" descr="Racially-Diverse-Prayer-Support-900.jpg"/>
          <p:cNvPicPr>
            <a:picLocks noChangeAspect="1"/>
          </p:cNvPicPr>
          <p:nvPr/>
        </p:nvPicPr>
        <p:blipFill>
          <a:blip r:embed="rId4" cstate="print">
            <a:lum bright="-25000" contrast="10000"/>
          </a:blip>
          <a:stretch>
            <a:fillRect/>
          </a:stretch>
        </p:blipFill>
        <p:spPr>
          <a:xfrm>
            <a:off x="0" y="1676400"/>
            <a:ext cx="9144000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2555</TotalTime>
  <Words>338</Words>
  <Application>Microsoft Office PowerPoint</Application>
  <PresentationFormat>On-screen Show (4:3)</PresentationFormat>
  <Paragraphs>46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Jesus the Answer to Racism</vt:lpstr>
      <vt:lpstr>Definition..</vt:lpstr>
      <vt:lpstr>Isn’t this now behind us?..</vt:lpstr>
      <vt:lpstr>Spiritual segregation..</vt:lpstr>
      <vt:lpstr>Focus on the solution..</vt:lpstr>
      <vt:lpstr>Answers to racial division..</vt:lpstr>
      <vt:lpstr>Answers to racial division..</vt:lpstr>
      <vt:lpstr>How do put this in practice?</vt:lpstr>
      <vt:lpstr>Jesus the Answer to Racism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83</cp:revision>
  <dcterms:created xsi:type="dcterms:W3CDTF">2015-10-04T04:19:18Z</dcterms:created>
  <dcterms:modified xsi:type="dcterms:W3CDTF">2017-06-17T15:29:10Z</dcterms:modified>
</cp:coreProperties>
</file>