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74" r:id="rId3"/>
    <p:sldId id="275" r:id="rId4"/>
    <p:sldId id="276" r:id="rId5"/>
    <p:sldId id="278" r:id="rId6"/>
    <p:sldId id="277" r:id="rId7"/>
    <p:sldId id="279" r:id="rId8"/>
    <p:sldId id="282" r:id="rId9"/>
    <p:sldId id="281" r:id="rId10"/>
    <p:sldId id="284" r:id="rId11"/>
    <p:sldId id="285" r:id="rId12"/>
    <p:sldId id="283"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7/6/2017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0000" contrast="10000"/>
          </a:blip>
          <a:srcRect r="14845" b="18000"/>
          <a:stretch>
            <a:fillRect/>
          </a:stretch>
        </p:blipFill>
        <p:spPr>
          <a:xfrm>
            <a:off x="0" y="0"/>
            <a:ext cx="9144002" cy="6857963"/>
          </a:xfrm>
          <a:prstGeom prst="rect">
            <a:avLst/>
          </a:prstGeom>
        </p:spPr>
      </p:pic>
      <p:pic>
        <p:nvPicPr>
          <p:cNvPr id="8" name="Picture 7" descr="elders-deacons.jpg"/>
          <p:cNvPicPr>
            <a:picLocks noChangeAspect="1"/>
          </p:cNvPicPr>
          <p:nvPr userDrawn="1"/>
        </p:nvPicPr>
        <p:blipFill>
          <a:blip r:embed="rId10" cstate="print">
            <a:lum bright="-20000" contrast="10000"/>
          </a:blip>
          <a:stretch>
            <a:fillRect/>
          </a:stretch>
        </p:blipFill>
        <p:spPr>
          <a:xfrm>
            <a:off x="-1" y="0"/>
            <a:ext cx="9134455" cy="6858000"/>
          </a:xfrm>
          <a:prstGeom prst="rect">
            <a:avLst/>
          </a:prstGeom>
        </p:spPr>
      </p:pic>
      <p:sp>
        <p:nvSpPr>
          <p:cNvPr id="9" name="Rectangle 8"/>
          <p:cNvSpPr/>
          <p:nvPr userDrawn="1"/>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458200" cy="44196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41000" contrast="10000"/>
          </a:blip>
          <a:srcRect r="14845" b="18000"/>
          <a:stretch>
            <a:fillRect/>
          </a:stretch>
        </p:blipFill>
        <p:spPr>
          <a:xfrm>
            <a:off x="0" y="0"/>
            <a:ext cx="9144002" cy="6858000"/>
          </a:xfrm>
          <a:prstGeom prst="rect">
            <a:avLst/>
          </a:prstGeom>
        </p:spPr>
      </p:pic>
      <p:sp>
        <p:nvSpPr>
          <p:cNvPr id="5" name="Rectangle 4"/>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elders-deacons.jpg"/>
          <p:cNvPicPr>
            <a:picLocks noChangeAspect="1"/>
          </p:cNvPicPr>
          <p:nvPr/>
        </p:nvPicPr>
        <p:blipFill>
          <a:blip r:embed="rId4" cstate="print">
            <a:lum bright="-30000" contrast="10000"/>
          </a:blip>
          <a:stretch>
            <a:fillRect/>
          </a:stretch>
        </p:blipFill>
        <p:spPr>
          <a:xfrm>
            <a:off x="-1" y="0"/>
            <a:ext cx="9134455" cy="6858000"/>
          </a:xfrm>
          <a:prstGeom prst="rect">
            <a:avLst/>
          </a:prstGeom>
        </p:spPr>
      </p:pic>
      <p:pic>
        <p:nvPicPr>
          <p:cNvPr id="10" name="Picture 9" descr="elders-deacons.jpg"/>
          <p:cNvPicPr>
            <a:picLocks noChangeAspect="1"/>
          </p:cNvPicPr>
          <p:nvPr/>
        </p:nvPicPr>
        <p:blipFill>
          <a:blip r:embed="rId4" cstate="print">
            <a:lum bright="-20000" contrast="10000"/>
          </a:blip>
          <a:stretch>
            <a:fillRect/>
          </a:stretch>
        </p:blipFill>
        <p:spPr>
          <a:xfrm>
            <a:off x="-1" y="0"/>
            <a:ext cx="9134455" cy="6858000"/>
          </a:xfrm>
          <a:prstGeom prst="rect">
            <a:avLst/>
          </a:prstGeom>
        </p:spPr>
      </p:pic>
      <p:sp>
        <p:nvSpPr>
          <p:cNvPr id="6" name="Title 5"/>
          <p:cNvSpPr>
            <a:spLocks noGrp="1"/>
          </p:cNvSpPr>
          <p:nvPr>
            <p:ph type="ctrTitle"/>
          </p:nvPr>
        </p:nvSpPr>
        <p:spPr>
          <a:xfrm>
            <a:off x="685800" y="381000"/>
            <a:ext cx="7772399" cy="1066800"/>
          </a:xfrm>
          <a:solidFill>
            <a:schemeClr val="tx1">
              <a:alpha val="35000"/>
            </a:schemeClr>
          </a:solidFill>
        </p:spPr>
        <p:txBody>
          <a:bodyPr>
            <a:normAutofit/>
          </a:bodyPr>
          <a:lstStyle/>
          <a:p>
            <a:r>
              <a:rPr lang="en-US" sz="4200" dirty="0" smtClean="0"/>
              <a:t>Serving the Church</a:t>
            </a:r>
            <a:endParaRPr lang="en-US" sz="4200" dirty="0"/>
          </a:p>
        </p:txBody>
      </p:sp>
      <p:sp>
        <p:nvSpPr>
          <p:cNvPr id="7" name="Subtitle 6"/>
          <p:cNvSpPr>
            <a:spLocks noGrp="1"/>
          </p:cNvSpPr>
          <p:nvPr>
            <p:ph type="subTitle" idx="1"/>
          </p:nvPr>
        </p:nvSpPr>
        <p:spPr>
          <a:xfrm>
            <a:off x="1371600" y="5791200"/>
            <a:ext cx="6400800" cy="762000"/>
          </a:xfrm>
          <a:solidFill>
            <a:schemeClr val="tx1">
              <a:alpha val="35000"/>
            </a:schemeClr>
          </a:solidFill>
        </p:spPr>
        <p:txBody>
          <a:bodyPr/>
          <a:lstStyle/>
          <a:p>
            <a:r>
              <a:rPr lang="en-US" dirty="0" smtClean="0"/>
              <a:t>1 Timothy 3:1-13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rvant.jpg"/>
          <p:cNvPicPr>
            <a:picLocks noChangeAspect="1"/>
          </p:cNvPicPr>
          <p:nvPr/>
        </p:nvPicPr>
        <p:blipFill>
          <a:blip r:embed="rId2" cstate="print">
            <a:lum bright="-15000" contrast="10000"/>
          </a:blip>
          <a:stretch>
            <a:fillRect/>
          </a:stretch>
        </p:blipFill>
        <p:spPr>
          <a:xfrm>
            <a:off x="0" y="0"/>
            <a:ext cx="9136862" cy="6858000"/>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How to develop leadership</a:t>
            </a:r>
            <a:endParaRPr lang="en-US" dirty="0"/>
          </a:p>
        </p:txBody>
      </p:sp>
      <p:sp>
        <p:nvSpPr>
          <p:cNvPr id="5" name="Content Placeholder 4"/>
          <p:cNvSpPr>
            <a:spLocks noGrp="1"/>
          </p:cNvSpPr>
          <p:nvPr>
            <p:ph idx="1"/>
          </p:nvPr>
        </p:nvSpPr>
        <p:spPr/>
        <p:txBody>
          <a:bodyPr/>
          <a:lstStyle/>
          <a:p>
            <a:r>
              <a:rPr lang="en-US" dirty="0" smtClean="0"/>
              <a:t>Humility is the path to greatness.. Phil 2:5-8</a:t>
            </a:r>
          </a:p>
          <a:p>
            <a:r>
              <a:rPr lang="en-US" dirty="0" smtClean="0"/>
              <a:t>Follow the example of Jesus .. John 13:1-17</a:t>
            </a:r>
          </a:p>
          <a:p>
            <a:r>
              <a:rPr lang="en-US" dirty="0" smtClean="0"/>
              <a:t>Grow in grace and knowledge.. 2 Pet 3:18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41000" contrast="10000"/>
          </a:blip>
          <a:srcRect r="14845" b="18000"/>
          <a:stretch>
            <a:fillRect/>
          </a:stretch>
        </p:blipFill>
        <p:spPr>
          <a:xfrm>
            <a:off x="0" y="0"/>
            <a:ext cx="9144002" cy="6858000"/>
          </a:xfrm>
          <a:prstGeom prst="rect">
            <a:avLst/>
          </a:prstGeom>
        </p:spPr>
      </p:pic>
      <p:sp>
        <p:nvSpPr>
          <p:cNvPr id="5" name="Rectangle 4"/>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elders-deacons.jpg"/>
          <p:cNvPicPr>
            <a:picLocks noChangeAspect="1"/>
          </p:cNvPicPr>
          <p:nvPr/>
        </p:nvPicPr>
        <p:blipFill>
          <a:blip r:embed="rId4" cstate="print">
            <a:lum bright="-30000" contrast="10000"/>
          </a:blip>
          <a:stretch>
            <a:fillRect/>
          </a:stretch>
        </p:blipFill>
        <p:spPr>
          <a:xfrm>
            <a:off x="-1" y="0"/>
            <a:ext cx="9134455" cy="6858000"/>
          </a:xfrm>
          <a:prstGeom prst="rect">
            <a:avLst/>
          </a:prstGeom>
        </p:spPr>
      </p:pic>
      <p:pic>
        <p:nvPicPr>
          <p:cNvPr id="10" name="Picture 9" descr="elders-deacons.jpg"/>
          <p:cNvPicPr>
            <a:picLocks noChangeAspect="1"/>
          </p:cNvPicPr>
          <p:nvPr/>
        </p:nvPicPr>
        <p:blipFill>
          <a:blip r:embed="rId4" cstate="print">
            <a:lum bright="-20000" contrast="10000"/>
          </a:blip>
          <a:stretch>
            <a:fillRect/>
          </a:stretch>
        </p:blipFill>
        <p:spPr>
          <a:xfrm>
            <a:off x="-1" y="0"/>
            <a:ext cx="9134455" cy="6858000"/>
          </a:xfrm>
          <a:prstGeom prst="rect">
            <a:avLst/>
          </a:prstGeom>
        </p:spPr>
      </p:pic>
      <p:sp>
        <p:nvSpPr>
          <p:cNvPr id="6" name="Title 5"/>
          <p:cNvSpPr>
            <a:spLocks noGrp="1"/>
          </p:cNvSpPr>
          <p:nvPr>
            <p:ph type="ctrTitle"/>
          </p:nvPr>
        </p:nvSpPr>
        <p:spPr>
          <a:xfrm>
            <a:off x="685800" y="381000"/>
            <a:ext cx="7772399" cy="1066800"/>
          </a:xfrm>
          <a:solidFill>
            <a:schemeClr val="tx1">
              <a:alpha val="35000"/>
            </a:schemeClr>
          </a:solidFill>
        </p:spPr>
        <p:txBody>
          <a:bodyPr>
            <a:normAutofit/>
          </a:bodyPr>
          <a:lstStyle/>
          <a:p>
            <a:r>
              <a:rPr lang="en-US" sz="4200" dirty="0" smtClean="0"/>
              <a:t>Serving the Church</a:t>
            </a:r>
            <a:endParaRPr lang="en-US" sz="4200" dirty="0"/>
          </a:p>
        </p:txBody>
      </p:sp>
      <p:sp>
        <p:nvSpPr>
          <p:cNvPr id="7" name="Subtitle 6"/>
          <p:cNvSpPr>
            <a:spLocks noGrp="1"/>
          </p:cNvSpPr>
          <p:nvPr>
            <p:ph type="subTitle" idx="1"/>
          </p:nvPr>
        </p:nvSpPr>
        <p:spPr>
          <a:xfrm>
            <a:off x="1371600" y="5791200"/>
            <a:ext cx="6400800" cy="762000"/>
          </a:xfrm>
          <a:solidFill>
            <a:schemeClr val="tx1">
              <a:alpha val="35000"/>
            </a:schemeClr>
          </a:solidFill>
        </p:spPr>
        <p:txBody>
          <a:bodyPr/>
          <a:lstStyle/>
          <a:p>
            <a:r>
              <a:rPr lang="en-US" dirty="0" smtClean="0"/>
              <a:t>1 Timothy 3:1-13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5181600" cy="1143000"/>
          </a:xfrm>
        </p:spPr>
        <p:txBody>
          <a:bodyPr/>
          <a:lstStyle/>
          <a:p>
            <a:r>
              <a:rPr lang="en-US" dirty="0" smtClean="0"/>
              <a:t>God’s plan for leadership..</a:t>
            </a:r>
            <a:endParaRPr lang="en-US" dirty="0"/>
          </a:p>
        </p:txBody>
      </p:sp>
      <p:sp>
        <p:nvSpPr>
          <p:cNvPr id="4" name="Rectangle 3"/>
          <p:cNvSpPr/>
          <p:nvPr/>
        </p:nvSpPr>
        <p:spPr>
          <a:xfrm>
            <a:off x="228600" y="1600200"/>
            <a:ext cx="8686800" cy="4572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676400"/>
            <a:ext cx="8458200" cy="4419600"/>
          </a:xfrm>
        </p:spPr>
        <p:txBody>
          <a:bodyPr/>
          <a:lstStyle/>
          <a:p>
            <a:r>
              <a:rPr lang="en-US" dirty="0" smtClean="0"/>
              <a:t>Jesus Christ (Head) Eph 1:22-23</a:t>
            </a:r>
          </a:p>
          <a:p>
            <a:r>
              <a:rPr lang="en-US" dirty="0" smtClean="0"/>
              <a:t>Apostles and prophets  Eph 4:11</a:t>
            </a:r>
          </a:p>
          <a:p>
            <a:r>
              <a:rPr lang="en-US" dirty="0" smtClean="0"/>
              <a:t>Elders (who oversee congregation)</a:t>
            </a:r>
          </a:p>
          <a:p>
            <a:r>
              <a:rPr lang="en-US" dirty="0" smtClean="0"/>
              <a:t>Deacons (who serve special needs)</a:t>
            </a:r>
          </a:p>
          <a:p>
            <a:r>
              <a:rPr lang="en-US" dirty="0" smtClean="0"/>
              <a:t>Evangelists (who proclaim the word)</a:t>
            </a:r>
          </a:p>
          <a:p>
            <a:r>
              <a:rPr lang="en-US" dirty="0" smtClean="0"/>
              <a:t>Teachers (who teach, exhort, encourage)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epherd-flock-cover-ks10.jpg"/>
          <p:cNvPicPr>
            <a:picLocks noChangeAspect="1"/>
          </p:cNvPicPr>
          <p:nvPr/>
        </p:nvPicPr>
        <p:blipFill>
          <a:blip r:embed="rId2" cstate="print">
            <a:lum bright="-10000" contrast="10000"/>
          </a:blip>
          <a:stretch>
            <a:fillRect/>
          </a:stretch>
        </p:blipFill>
        <p:spPr>
          <a:xfrm>
            <a:off x="0" y="0"/>
            <a:ext cx="9134856" cy="6858000"/>
          </a:xfrm>
          <a:prstGeom prst="rect">
            <a:avLst/>
          </a:prstGeom>
        </p:spPr>
      </p:pic>
      <p:sp>
        <p:nvSpPr>
          <p:cNvPr id="3" name="Title 2"/>
          <p:cNvSpPr>
            <a:spLocks noGrp="1"/>
          </p:cNvSpPr>
          <p:nvPr>
            <p:ph type="title"/>
          </p:nvPr>
        </p:nvSpPr>
        <p:spPr/>
        <p:txBody>
          <a:bodyPr/>
          <a:lstStyle/>
          <a:p>
            <a:r>
              <a:rPr lang="en-US" dirty="0" smtClean="0"/>
              <a:t>The nature of </a:t>
            </a:r>
            <a:r>
              <a:rPr lang="en-US" dirty="0" err="1" smtClean="0"/>
              <a:t>Christlike</a:t>
            </a:r>
            <a:r>
              <a:rPr lang="en-US" dirty="0" smtClean="0"/>
              <a:t> leadership..</a:t>
            </a:r>
            <a:endParaRPr lang="en-US" dirty="0"/>
          </a:p>
        </p:txBody>
      </p:sp>
      <p:sp>
        <p:nvSpPr>
          <p:cNvPr id="4" name="Content Placeholder 3"/>
          <p:cNvSpPr>
            <a:spLocks noGrp="1"/>
          </p:cNvSpPr>
          <p:nvPr>
            <p:ph idx="1"/>
          </p:nvPr>
        </p:nvSpPr>
        <p:spPr>
          <a:xfrm>
            <a:off x="381000" y="1752600"/>
            <a:ext cx="8458200" cy="4343400"/>
          </a:xfrm>
        </p:spPr>
        <p:txBody>
          <a:bodyPr>
            <a:normAutofit/>
          </a:bodyPr>
          <a:lstStyle/>
          <a:p>
            <a:pPr>
              <a:lnSpc>
                <a:spcPts val="3000"/>
              </a:lnSpc>
            </a:pPr>
            <a:r>
              <a:rPr lang="en-US" sz="3200" b="1" dirty="0" smtClean="0"/>
              <a:t>Matt 20:25-28</a:t>
            </a:r>
            <a:r>
              <a:rPr lang="en-US" sz="3200" dirty="0" smtClean="0"/>
              <a:t> But Jesus called them to Himself and said, "You know that the rulers of the Gentiles lord it over them, and those who are great exercise authority over them. </a:t>
            </a:r>
            <a:r>
              <a:rPr lang="en-US" sz="3200" b="1" dirty="0" smtClean="0"/>
              <a:t>26</a:t>
            </a:r>
            <a:r>
              <a:rPr lang="en-US" sz="3200" dirty="0" smtClean="0"/>
              <a:t> Yet it shall not be so among you; but whoever desires to become great among you, let him be your servant.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epherd-flock-cover-ks10.jpg"/>
          <p:cNvPicPr>
            <a:picLocks noChangeAspect="1"/>
          </p:cNvPicPr>
          <p:nvPr/>
        </p:nvPicPr>
        <p:blipFill>
          <a:blip r:embed="rId2" cstate="print">
            <a:lum bright="-10000" contrast="10000"/>
          </a:blip>
          <a:stretch>
            <a:fillRect/>
          </a:stretch>
        </p:blipFill>
        <p:spPr>
          <a:xfrm>
            <a:off x="0" y="0"/>
            <a:ext cx="9134856" cy="6858000"/>
          </a:xfrm>
          <a:prstGeom prst="rect">
            <a:avLst/>
          </a:prstGeom>
        </p:spPr>
      </p:pic>
      <p:sp>
        <p:nvSpPr>
          <p:cNvPr id="3" name="Title 2"/>
          <p:cNvSpPr>
            <a:spLocks noGrp="1"/>
          </p:cNvSpPr>
          <p:nvPr>
            <p:ph type="title"/>
          </p:nvPr>
        </p:nvSpPr>
        <p:spPr/>
        <p:txBody>
          <a:bodyPr/>
          <a:lstStyle/>
          <a:p>
            <a:r>
              <a:rPr lang="en-US" dirty="0" smtClean="0"/>
              <a:t>The nature of </a:t>
            </a:r>
            <a:r>
              <a:rPr lang="en-US" dirty="0" err="1" smtClean="0"/>
              <a:t>Christlike</a:t>
            </a:r>
            <a:r>
              <a:rPr lang="en-US" dirty="0" smtClean="0"/>
              <a:t> leadership..</a:t>
            </a:r>
            <a:endParaRPr lang="en-US" dirty="0"/>
          </a:p>
        </p:txBody>
      </p:sp>
      <p:sp>
        <p:nvSpPr>
          <p:cNvPr id="4" name="Content Placeholder 3"/>
          <p:cNvSpPr>
            <a:spLocks noGrp="1"/>
          </p:cNvSpPr>
          <p:nvPr>
            <p:ph idx="1"/>
          </p:nvPr>
        </p:nvSpPr>
        <p:spPr>
          <a:xfrm>
            <a:off x="381000" y="1752600"/>
            <a:ext cx="8458200" cy="4343400"/>
          </a:xfrm>
        </p:spPr>
        <p:txBody>
          <a:bodyPr>
            <a:normAutofit/>
          </a:bodyPr>
          <a:lstStyle/>
          <a:p>
            <a:pPr>
              <a:lnSpc>
                <a:spcPts val="3000"/>
              </a:lnSpc>
            </a:pPr>
            <a:r>
              <a:rPr lang="en-US" sz="3200" b="1" dirty="0" smtClean="0"/>
              <a:t>27</a:t>
            </a:r>
            <a:r>
              <a:rPr lang="en-US" sz="3200" dirty="0" smtClean="0"/>
              <a:t> And whoever desires to be first among you, let him be your slave-- </a:t>
            </a:r>
            <a:r>
              <a:rPr lang="en-US" sz="3200" b="1" dirty="0" smtClean="0"/>
              <a:t>28</a:t>
            </a:r>
            <a:r>
              <a:rPr lang="en-US" sz="3200" dirty="0" smtClean="0"/>
              <a:t> just as the Son of Man did not come to be served, but to serve, and to give His life a ransom for many."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Servant-Leadership-Guide111.jpg"/>
          <p:cNvPicPr>
            <a:picLocks noChangeAspect="1"/>
          </p:cNvPicPr>
          <p:nvPr/>
        </p:nvPicPr>
        <p:blipFill>
          <a:blip r:embed="rId2" cstate="print">
            <a:lum bright="-10000" contrast="10000"/>
          </a:blip>
          <a:stretch>
            <a:fillRect/>
          </a:stretch>
        </p:blipFill>
        <p:spPr>
          <a:xfrm>
            <a:off x="0" y="1405936"/>
            <a:ext cx="9144000" cy="4690064"/>
          </a:xfrm>
          <a:prstGeom prst="rect">
            <a:avLst/>
          </a:prstGeom>
        </p:spPr>
      </p:pic>
      <p:sp>
        <p:nvSpPr>
          <p:cNvPr id="3" name="Title 2"/>
          <p:cNvSpPr>
            <a:spLocks noGrp="1"/>
          </p:cNvSpPr>
          <p:nvPr>
            <p:ph type="title"/>
          </p:nvPr>
        </p:nvSpPr>
        <p:spPr/>
        <p:txBody>
          <a:bodyPr/>
          <a:lstStyle/>
          <a:p>
            <a:r>
              <a:rPr lang="en-US" dirty="0" smtClean="0"/>
              <a:t>Who is a servant?</a:t>
            </a:r>
            <a:endParaRPr lang="en-US" dirty="0"/>
          </a:p>
        </p:txBody>
      </p:sp>
      <p:sp>
        <p:nvSpPr>
          <p:cNvPr id="4" name="Content Placeholder 3"/>
          <p:cNvSpPr>
            <a:spLocks noGrp="1"/>
          </p:cNvSpPr>
          <p:nvPr>
            <p:ph idx="1"/>
          </p:nvPr>
        </p:nvSpPr>
        <p:spPr>
          <a:xfrm>
            <a:off x="381000" y="1676400"/>
            <a:ext cx="8458200" cy="2209800"/>
          </a:xfrm>
          <a:solidFill>
            <a:schemeClr val="tx1">
              <a:alpha val="60000"/>
            </a:schemeClr>
          </a:solidFill>
        </p:spPr>
        <p:txBody>
          <a:bodyPr/>
          <a:lstStyle/>
          <a:p>
            <a:r>
              <a:rPr lang="en-US" dirty="0" smtClean="0"/>
              <a:t>One who freely gives himself for others like Jesus did.. Phil 2:3-4; Romans 12:10-13</a:t>
            </a:r>
          </a:p>
          <a:p>
            <a:r>
              <a:rPr lang="en-US" dirty="0" smtClean="0"/>
              <a:t>One who forgives abuses to him as a leader as Jesus forgave abuses .. Eph 4:31-32</a:t>
            </a:r>
            <a:endParaRPr lang="en-US" dirty="0"/>
          </a:p>
        </p:txBody>
      </p:sp>
      <p:sp>
        <p:nvSpPr>
          <p:cNvPr id="5" name="Subtitle 6"/>
          <p:cNvSpPr txBox="1">
            <a:spLocks/>
          </p:cNvSpPr>
          <p:nvPr/>
        </p:nvSpPr>
        <p:spPr>
          <a:xfrm>
            <a:off x="1371600" y="5791200"/>
            <a:ext cx="6400800" cy="762000"/>
          </a:xfrm>
          <a:prstGeom prst="rect">
            <a:avLst/>
          </a:prstGeom>
          <a:solidFill>
            <a:schemeClr val="tx1">
              <a:alpha val="50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Must be w</a:t>
            </a:r>
            <a:r>
              <a:rPr kumimoji="0" lang="en-US" sz="2900" b="0" i="0" u="none" strike="noStrike" kern="1200" cap="none" spc="0" normalizeH="0" baseline="0" noProof="0" dirty="0" err="1"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illing</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to serve God’s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offices of leadership</a:t>
            </a:r>
            <a:endParaRPr lang="en-US" dirty="0"/>
          </a:p>
        </p:txBody>
      </p:sp>
      <p:sp>
        <p:nvSpPr>
          <p:cNvPr id="3" name="Content Placeholder 2"/>
          <p:cNvSpPr>
            <a:spLocks noGrp="1"/>
          </p:cNvSpPr>
          <p:nvPr>
            <p:ph idx="1"/>
          </p:nvPr>
        </p:nvSpPr>
        <p:spPr>
          <a:solidFill>
            <a:schemeClr val="tx1">
              <a:alpha val="50000"/>
            </a:schemeClr>
          </a:solidFill>
        </p:spPr>
        <p:txBody>
          <a:bodyPr>
            <a:normAutofit fontScale="92500"/>
          </a:bodyPr>
          <a:lstStyle/>
          <a:p>
            <a:pPr>
              <a:lnSpc>
                <a:spcPts val="2800"/>
              </a:lnSpc>
            </a:pPr>
            <a:r>
              <a:rPr lang="en-US" b="1" dirty="0" smtClean="0"/>
              <a:t>Phil 1:1-2</a:t>
            </a:r>
            <a:r>
              <a:rPr lang="en-US" dirty="0" smtClean="0"/>
              <a:t> Paul and Timothy, bondservants of Jesus Christ, To all the saints in Christ Jesus who are in Philippi, with the bishops and deacons: </a:t>
            </a:r>
            <a:r>
              <a:rPr lang="en-US" b="1" dirty="0" smtClean="0"/>
              <a:t>2</a:t>
            </a:r>
            <a:r>
              <a:rPr lang="en-US" dirty="0" smtClean="0"/>
              <a:t> Grace to you and peace from God our Father and the Lord Jesus Christ. </a:t>
            </a:r>
          </a:p>
          <a:p>
            <a:pPr>
              <a:lnSpc>
                <a:spcPts val="2800"/>
              </a:lnSpc>
            </a:pPr>
            <a:r>
              <a:rPr lang="en-US" b="1" dirty="0" smtClean="0"/>
              <a:t>1 Tim 3:1</a:t>
            </a:r>
            <a:r>
              <a:rPr lang="en-US" dirty="0" smtClean="0"/>
              <a:t> This is a faithful saying: If a man desires the position of a bishop, he desires a good work. </a:t>
            </a:r>
          </a:p>
          <a:p>
            <a:pPr>
              <a:lnSpc>
                <a:spcPts val="2800"/>
              </a:lnSpc>
            </a:pPr>
            <a:r>
              <a:rPr lang="en-US" b="1" dirty="0" smtClean="0"/>
              <a:t>1 Tim 3:8</a:t>
            </a:r>
            <a:r>
              <a:rPr lang="en-US" dirty="0" smtClean="0"/>
              <a:t> Likewise deacons must be reverent, not double-tongued, not given to much wine, not greedy for money, </a:t>
            </a:r>
            <a:r>
              <a:rPr lang="en-US" b="1" dirty="0" smtClean="0"/>
              <a:t>9</a:t>
            </a:r>
            <a:r>
              <a:rPr lang="en-US" dirty="0" smtClean="0"/>
              <a:t> holding the mystery of the faith with a pure conscience. </a:t>
            </a:r>
          </a:p>
          <a:p>
            <a:pPr>
              <a:lnSpc>
                <a:spcPts val="3000"/>
              </a:lnSpc>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ew Testament leaders.jpg"/>
          <p:cNvPicPr>
            <a:picLocks noChangeAspect="1"/>
          </p:cNvPicPr>
          <p:nvPr/>
        </p:nvPicPr>
        <p:blipFill>
          <a:blip r:embed="rId2" cstate="print">
            <a:lum bright="-15000" contrast="15000"/>
          </a:blip>
          <a:stretch>
            <a:fillRect/>
          </a:stretch>
        </p:blipFill>
        <p:spPr>
          <a:xfrm>
            <a:off x="25399" y="228600"/>
            <a:ext cx="9093201" cy="6400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NT Passages by Category.jpg"/>
          <p:cNvPicPr>
            <a:picLocks noChangeAspect="1"/>
          </p:cNvPicPr>
          <p:nvPr/>
        </p:nvPicPr>
        <p:blipFill>
          <a:blip r:embed="rId2" cstate="print">
            <a:lum bright="-10000" contrast="16000"/>
          </a:blip>
          <a:srcRect l="4211" r="3158"/>
          <a:stretch>
            <a:fillRect/>
          </a:stretch>
        </p:blipFill>
        <p:spPr>
          <a:xfrm>
            <a:off x="0" y="304800"/>
            <a:ext cx="9144000" cy="6553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shepherd-and-the-sheep.jpg"/>
          <p:cNvPicPr>
            <a:picLocks noChangeAspect="1"/>
          </p:cNvPicPr>
          <p:nvPr/>
        </p:nvPicPr>
        <p:blipFill>
          <a:blip r:embed="rId3" cstate="print">
            <a:lum bright="-10000" contrast="10000"/>
          </a:blip>
          <a:srcRect/>
          <a:stretch>
            <a:fillRect/>
          </a:stretch>
        </p:blipFill>
        <p:spPr>
          <a:xfrm>
            <a:off x="20" y="1600200"/>
            <a:ext cx="9143980" cy="4571999"/>
          </a:xfrm>
          <a:prstGeom prst="rect">
            <a:avLst/>
          </a:prstGeom>
        </p:spPr>
      </p:pic>
      <p:sp>
        <p:nvSpPr>
          <p:cNvPr id="3" name="Title 2"/>
          <p:cNvSpPr>
            <a:spLocks noGrp="1"/>
          </p:cNvSpPr>
          <p:nvPr>
            <p:ph type="title"/>
          </p:nvPr>
        </p:nvSpPr>
        <p:spPr/>
        <p:txBody>
          <a:bodyPr/>
          <a:lstStyle/>
          <a:p>
            <a:r>
              <a:rPr lang="en-US" dirty="0" smtClean="0"/>
              <a:t>Priorities for shepherds..</a:t>
            </a:r>
            <a:endParaRPr lang="en-US" dirty="0"/>
          </a:p>
        </p:txBody>
      </p:sp>
      <p:sp>
        <p:nvSpPr>
          <p:cNvPr id="4" name="Content Placeholder 3"/>
          <p:cNvSpPr>
            <a:spLocks noGrp="1"/>
          </p:cNvSpPr>
          <p:nvPr>
            <p:ph idx="1"/>
          </p:nvPr>
        </p:nvSpPr>
        <p:spPr>
          <a:solidFill>
            <a:schemeClr val="tx1">
              <a:alpha val="60000"/>
            </a:schemeClr>
          </a:solidFill>
        </p:spPr>
        <p:txBody>
          <a:bodyPr>
            <a:normAutofit fontScale="92500" lnSpcReduction="10000"/>
          </a:bodyPr>
          <a:lstStyle/>
          <a:p>
            <a:r>
              <a:rPr lang="en-US" b="1" dirty="0" smtClean="0"/>
              <a:t>Feeding the flock</a:t>
            </a:r>
          </a:p>
          <a:p>
            <a:pPr lvl="1">
              <a:lnSpc>
                <a:spcPts val="2700"/>
              </a:lnSpc>
            </a:pPr>
            <a:r>
              <a:rPr lang="en-US" b="1" dirty="0" smtClean="0"/>
              <a:t>Acts 20:28</a:t>
            </a:r>
            <a:r>
              <a:rPr lang="en-US" dirty="0" smtClean="0"/>
              <a:t> Therefore take heed to yourselves and to all the flock, among which the Holy Spirit has made you overseers, to shepherd the church of God which He purchased with His own blood. </a:t>
            </a:r>
          </a:p>
          <a:p>
            <a:r>
              <a:rPr lang="en-US" b="1" dirty="0" smtClean="0"/>
              <a:t>Guarding the flock</a:t>
            </a:r>
          </a:p>
          <a:p>
            <a:pPr lvl="1">
              <a:lnSpc>
                <a:spcPts val="2800"/>
              </a:lnSpc>
            </a:pPr>
            <a:r>
              <a:rPr lang="en-US" b="1" dirty="0" smtClean="0"/>
              <a:t>29</a:t>
            </a:r>
            <a:r>
              <a:rPr lang="en-US" dirty="0" smtClean="0"/>
              <a:t> For I know this, that after my departure savage wolves will come in among you, not sparing the flock. </a:t>
            </a:r>
          </a:p>
          <a:p>
            <a:pPr>
              <a:lnSpc>
                <a:spcPts val="2800"/>
              </a:lnSpc>
            </a:pPr>
            <a:r>
              <a:rPr lang="en-US" b="1" dirty="0" smtClean="0"/>
              <a:t>Sacrificial service</a:t>
            </a:r>
          </a:p>
          <a:p>
            <a:pPr lvl="1">
              <a:lnSpc>
                <a:spcPts val="2800"/>
              </a:lnSpc>
            </a:pPr>
            <a:r>
              <a:rPr lang="en-US" b="1" dirty="0" smtClean="0"/>
              <a:t>John 10:11  </a:t>
            </a:r>
            <a:r>
              <a:rPr lang="en-US" dirty="0" smtClean="0"/>
              <a:t>the good shepherd lays down his life for the sheep</a:t>
            </a:r>
          </a:p>
          <a:p>
            <a:pPr lvl="1">
              <a:lnSpc>
                <a:spcPts val="2800"/>
              </a:lnSpc>
            </a:pPr>
            <a:endParaRPr lang="en-US" dirty="0" smtClean="0"/>
          </a:p>
          <a:p>
            <a:pPr lvl="1"/>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dissolv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2672</TotalTime>
  <Words>445</Words>
  <Application>Microsoft Office PowerPoint</Application>
  <PresentationFormat>On-screen Show (4:3)</PresentationFormat>
  <Paragraphs>38</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Serving the Church</vt:lpstr>
      <vt:lpstr>God’s plan for leadership..</vt:lpstr>
      <vt:lpstr>The nature of Christlike leadership..</vt:lpstr>
      <vt:lpstr>The nature of Christlike leadership..</vt:lpstr>
      <vt:lpstr>Who is a servant?</vt:lpstr>
      <vt:lpstr>Two offices of leadership</vt:lpstr>
      <vt:lpstr>Slide 7</vt:lpstr>
      <vt:lpstr>Slide 8</vt:lpstr>
      <vt:lpstr>Priorities for shepherds..</vt:lpstr>
      <vt:lpstr>How to develop leadership</vt:lpstr>
      <vt:lpstr>Serving the Church</vt:lpstr>
      <vt:lpstr>Slide 12</vt:lpstr>
      <vt:lpstr>Slide 13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83</cp:revision>
  <dcterms:created xsi:type="dcterms:W3CDTF">2015-10-04T04:19:18Z</dcterms:created>
  <dcterms:modified xsi:type="dcterms:W3CDTF">2017-07-06T20:19:26Z</dcterms:modified>
</cp:coreProperties>
</file>