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4" r:id="rId3"/>
    <p:sldId id="278" r:id="rId4"/>
    <p:sldId id="279" r:id="rId5"/>
    <p:sldId id="280" r:id="rId6"/>
    <p:sldId id="281" r:id="rId7"/>
    <p:sldId id="282" r:id="rId8"/>
    <p:sldId id="283" r:id="rId9"/>
    <p:sldId id="276" r:id="rId10"/>
    <p:sldId id="284" r:id="rId11"/>
    <p:sldId id="275"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7/6/2017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0" y="0"/>
            <a:ext cx="9144002" cy="6857963"/>
          </a:xfrm>
          <a:prstGeom prst="rect">
            <a:avLst/>
          </a:prstGeom>
        </p:spPr>
      </p:pic>
      <p:pic>
        <p:nvPicPr>
          <p:cNvPr id="10" name="Picture 9" descr="Together.jpg"/>
          <p:cNvPicPr>
            <a:picLocks noChangeAspect="1"/>
          </p:cNvPicPr>
          <p:nvPr userDrawn="1"/>
        </p:nvPicPr>
        <p:blipFill>
          <a:blip r:embed="rId10" cstate="print">
            <a:lum bright="-20000" contrast="10000"/>
          </a:blip>
          <a:stretch>
            <a:fillRect/>
          </a:stretch>
        </p:blipFill>
        <p:spPr>
          <a:xfrm>
            <a:off x="0" y="1600200"/>
            <a:ext cx="9144000" cy="4572000"/>
          </a:xfrm>
          <a:prstGeom prst="rect">
            <a:avLst/>
          </a:prstGeom>
        </p:spPr>
      </p:pic>
      <p:pic>
        <p:nvPicPr>
          <p:cNvPr id="6" name="Picture 5" descr="Together001.jpeg"/>
          <p:cNvPicPr>
            <a:picLocks noChangeAspect="1"/>
          </p:cNvPicPr>
          <p:nvPr userDrawn="1"/>
        </p:nvPicPr>
        <p:blipFill>
          <a:blip r:embed="rId11" cstate="print">
            <a:lum bright="-12000" contrast="12000"/>
          </a:blip>
          <a:stretch>
            <a:fillRect/>
          </a:stretch>
        </p:blipFill>
        <p:spPr>
          <a:xfrm>
            <a:off x="0" y="0"/>
            <a:ext cx="9144000" cy="6858000"/>
          </a:xfrm>
          <a:prstGeom prst="rect">
            <a:avLst/>
          </a:prstGeom>
        </p:spPr>
      </p:pic>
      <p:sp>
        <p:nvSpPr>
          <p:cNvPr id="8" name="Rectangle 7"/>
          <p:cNvSpPr/>
          <p:nvPr userDrawn="1"/>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0"/>
            <a:ext cx="8458200" cy="4419600"/>
          </a:xfrm>
          <a:prstGeom prst="rect">
            <a:avLst/>
          </a:prstGeom>
          <a:solidFill>
            <a:schemeClr val="tx1">
              <a:alpha val="55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0" y="0"/>
            <a:ext cx="9144002" cy="6858000"/>
          </a:xfrm>
          <a:prstGeom prst="rect">
            <a:avLst/>
          </a:prstGeom>
        </p:spPr>
      </p:pic>
      <p:pic>
        <p:nvPicPr>
          <p:cNvPr id="5" name="Picture 4" descr="Together001.jpeg"/>
          <p:cNvPicPr>
            <a:picLocks noChangeAspect="1"/>
          </p:cNvPicPr>
          <p:nvPr/>
        </p:nvPicPr>
        <p:blipFill>
          <a:blip r:embed="rId4" cstate="print">
            <a:lum bright="-15000" contrast="10000"/>
          </a:blip>
          <a:stretch>
            <a:fillRect/>
          </a:stretch>
        </p:blipFill>
        <p:spPr>
          <a:xfrm>
            <a:off x="0" y="0"/>
            <a:ext cx="9121478" cy="6858000"/>
          </a:xfrm>
          <a:prstGeom prst="rect">
            <a:avLst/>
          </a:prstGeom>
        </p:spPr>
      </p:pic>
      <p:sp>
        <p:nvSpPr>
          <p:cNvPr id="6" name="Title 5"/>
          <p:cNvSpPr>
            <a:spLocks noGrp="1"/>
          </p:cNvSpPr>
          <p:nvPr>
            <p:ph type="ctrTitle"/>
          </p:nvPr>
        </p:nvSpPr>
        <p:spPr>
          <a:xfrm>
            <a:off x="685800" y="381000"/>
            <a:ext cx="7772400" cy="1066800"/>
          </a:xfrm>
          <a:solidFill>
            <a:schemeClr val="tx1">
              <a:alpha val="50000"/>
            </a:schemeClr>
          </a:solidFill>
        </p:spPr>
        <p:txBody>
          <a:bodyPr>
            <a:normAutofit/>
          </a:bodyPr>
          <a:lstStyle/>
          <a:p>
            <a:r>
              <a:rPr lang="en-US" sz="4200" dirty="0" smtClean="0"/>
              <a:t>Members of One Another</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Romans 12:3-5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0" y="0"/>
            <a:ext cx="9144002" cy="6858000"/>
          </a:xfrm>
          <a:prstGeom prst="rect">
            <a:avLst/>
          </a:prstGeom>
        </p:spPr>
      </p:pic>
      <p:pic>
        <p:nvPicPr>
          <p:cNvPr id="5" name="Picture 4" descr="Together001.jpeg"/>
          <p:cNvPicPr>
            <a:picLocks noChangeAspect="1"/>
          </p:cNvPicPr>
          <p:nvPr/>
        </p:nvPicPr>
        <p:blipFill>
          <a:blip r:embed="rId4" cstate="print">
            <a:lum bright="-15000" contrast="10000"/>
          </a:blip>
          <a:stretch>
            <a:fillRect/>
          </a:stretch>
        </p:blipFill>
        <p:spPr>
          <a:xfrm>
            <a:off x="0" y="0"/>
            <a:ext cx="9121478" cy="6858000"/>
          </a:xfrm>
          <a:prstGeom prst="rect">
            <a:avLst/>
          </a:prstGeom>
        </p:spPr>
      </p:pic>
      <p:sp>
        <p:nvSpPr>
          <p:cNvPr id="6" name="Title 5"/>
          <p:cNvSpPr>
            <a:spLocks noGrp="1"/>
          </p:cNvSpPr>
          <p:nvPr>
            <p:ph type="ctrTitle"/>
          </p:nvPr>
        </p:nvSpPr>
        <p:spPr>
          <a:xfrm>
            <a:off x="685800" y="381000"/>
            <a:ext cx="7772400" cy="1066800"/>
          </a:xfrm>
          <a:solidFill>
            <a:schemeClr val="tx1">
              <a:alpha val="50000"/>
            </a:schemeClr>
          </a:solidFill>
        </p:spPr>
        <p:txBody>
          <a:bodyPr>
            <a:normAutofit/>
          </a:bodyPr>
          <a:lstStyle/>
          <a:p>
            <a:r>
              <a:rPr lang="en-US" sz="4200" dirty="0" smtClean="0"/>
              <a:t>Members of One Another</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Romans 12:3-5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en-Bible-Website-Banner-.jpg"/>
          <p:cNvPicPr>
            <a:picLocks noChangeAspect="1"/>
          </p:cNvPicPr>
          <p:nvPr/>
        </p:nvPicPr>
        <p:blipFill>
          <a:blip r:embed="rId2" cstate="print">
            <a:lum bright="-20000" contrast="10000"/>
          </a:blip>
          <a:srcRect l="9853"/>
          <a:stretch>
            <a:fillRect/>
          </a:stretch>
        </p:blipFill>
        <p:spPr>
          <a:xfrm>
            <a:off x="0" y="685800"/>
            <a:ext cx="9144000" cy="5486400"/>
          </a:xfrm>
          <a:prstGeom prst="rect">
            <a:avLst/>
          </a:prstGeom>
        </p:spPr>
      </p:pic>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458200" cy="4800600"/>
          </a:xfrm>
        </p:spPr>
        <p:txBody>
          <a:bodyPr>
            <a:normAutofit/>
          </a:bodyPr>
          <a:lstStyle/>
          <a:p>
            <a:pPr indent="-274320">
              <a:lnSpc>
                <a:spcPts val="2800"/>
              </a:lnSpc>
              <a:buNone/>
            </a:pPr>
            <a:endParaRPr lang="en-US" b="1" dirty="0" smtClean="0"/>
          </a:p>
          <a:p>
            <a:pPr indent="-274320">
              <a:lnSpc>
                <a:spcPts val="2800"/>
              </a:lnSpc>
            </a:pPr>
            <a:r>
              <a:rPr lang="en-US" b="1" dirty="0" smtClean="0">
                <a:solidFill>
                  <a:srgbClr val="FFC000"/>
                </a:solidFill>
              </a:rPr>
              <a:t>Romans 12:3-5</a:t>
            </a:r>
            <a:r>
              <a:rPr lang="en-US" dirty="0" smtClean="0">
                <a:solidFill>
                  <a:srgbClr val="FFC000"/>
                </a:solidFill>
              </a:rPr>
              <a:t> </a:t>
            </a:r>
            <a:r>
              <a:rPr lang="en-US" dirty="0" smtClean="0"/>
              <a:t>For I say, through the grace given to me, to everyone who is among you, not to think of himself more highly than he ought to think, but to think soberly, as God has dealt to each one a measure of faith. </a:t>
            </a:r>
            <a:r>
              <a:rPr lang="en-US" b="1" dirty="0" smtClean="0"/>
              <a:t>4</a:t>
            </a:r>
            <a:r>
              <a:rPr lang="en-US" dirty="0" smtClean="0"/>
              <a:t> For as we have many members in one body, but all the members do not have the same function, </a:t>
            </a:r>
            <a:r>
              <a:rPr lang="en-US" b="1" dirty="0" smtClean="0"/>
              <a:t>5</a:t>
            </a:r>
            <a:r>
              <a:rPr lang="en-US" dirty="0" smtClean="0"/>
              <a:t> so we, being many, are one body in Christ, and individually </a:t>
            </a:r>
            <a:r>
              <a:rPr lang="en-US" dirty="0" smtClean="0">
                <a:solidFill>
                  <a:srgbClr val="FFC000"/>
                </a:solidFill>
              </a:rPr>
              <a:t>members of one another</a:t>
            </a:r>
            <a:r>
              <a:rPr lang="en-US" dirty="0" smtClean="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together_flyer v2 front.jpg"/>
          <p:cNvPicPr>
            <a:picLocks noChangeAspect="1"/>
          </p:cNvPicPr>
          <p:nvPr/>
        </p:nvPicPr>
        <p:blipFill>
          <a:blip r:embed="rId3" cstate="print">
            <a:lum bright="-12000" contrast="10000"/>
          </a:blip>
          <a:stretch>
            <a:fillRect/>
          </a:stretch>
        </p:blipFill>
        <p:spPr>
          <a:xfrm>
            <a:off x="0" y="1676400"/>
            <a:ext cx="9122076" cy="4343400"/>
          </a:xfrm>
          <a:prstGeom prst="rect">
            <a:avLst/>
          </a:prstGeom>
        </p:spPr>
      </p:pic>
      <p:sp>
        <p:nvSpPr>
          <p:cNvPr id="8" name="Title 7"/>
          <p:cNvSpPr>
            <a:spLocks noGrp="1"/>
          </p:cNvSpPr>
          <p:nvPr>
            <p:ph type="title"/>
          </p:nvPr>
        </p:nvSpPr>
        <p:spPr>
          <a:xfrm>
            <a:off x="457200" y="274638"/>
            <a:ext cx="5867400" cy="1143000"/>
          </a:xfrm>
        </p:spPr>
        <p:txBody>
          <a:bodyPr/>
          <a:lstStyle/>
          <a:p>
            <a:r>
              <a:rPr lang="en-US" dirty="0" smtClean="0"/>
              <a:t>Connected like family..</a:t>
            </a:r>
            <a:endParaRPr lang="en-US" dirty="0"/>
          </a:p>
        </p:txBody>
      </p:sp>
      <p:sp>
        <p:nvSpPr>
          <p:cNvPr id="9" name="Content Placeholder 8"/>
          <p:cNvSpPr>
            <a:spLocks noGrp="1"/>
          </p:cNvSpPr>
          <p:nvPr>
            <p:ph idx="1"/>
          </p:nvPr>
        </p:nvSpPr>
        <p:spPr>
          <a:xfrm>
            <a:off x="304800" y="1676400"/>
            <a:ext cx="8534400" cy="4419600"/>
          </a:xfrm>
          <a:solidFill>
            <a:schemeClr val="tx1">
              <a:alpha val="65000"/>
            </a:schemeClr>
          </a:solidFill>
        </p:spPr>
        <p:txBody>
          <a:bodyPr>
            <a:normAutofit fontScale="92500"/>
          </a:bodyPr>
          <a:lstStyle/>
          <a:p>
            <a:r>
              <a:rPr lang="en-US" dirty="0" smtClean="0"/>
              <a:t>Family are individuals but members of another</a:t>
            </a:r>
          </a:p>
          <a:p>
            <a:pPr lvl="1">
              <a:lnSpc>
                <a:spcPts val="2700"/>
              </a:lnSpc>
            </a:pPr>
            <a:r>
              <a:rPr lang="en-US" b="1" dirty="0" smtClean="0"/>
              <a:t>Eph 2:19</a:t>
            </a:r>
            <a:r>
              <a:rPr lang="en-US" dirty="0" smtClean="0"/>
              <a:t> Now, therefore, you are no longer strangers and foreigners, but fellow citizens with the saints and members of the household of God</a:t>
            </a:r>
          </a:p>
          <a:p>
            <a:pPr lvl="1">
              <a:lnSpc>
                <a:spcPts val="2700"/>
              </a:lnSpc>
            </a:pPr>
            <a:r>
              <a:rPr lang="en-US" b="1" dirty="0" smtClean="0"/>
              <a:t>Eph 4:25</a:t>
            </a:r>
            <a:r>
              <a:rPr lang="en-US" dirty="0" smtClean="0"/>
              <a:t> Therefore, putting away lying, "Let each one of you speak truth with his neighbor," for we are members of one another. </a:t>
            </a:r>
          </a:p>
          <a:p>
            <a:pPr lvl="1">
              <a:lnSpc>
                <a:spcPts val="2600"/>
              </a:lnSpc>
            </a:pPr>
            <a:r>
              <a:rPr lang="en-US" b="1" dirty="0" smtClean="0"/>
              <a:t>1 </a:t>
            </a:r>
            <a:r>
              <a:rPr lang="en-US" b="1" dirty="0" err="1" smtClean="0"/>
              <a:t>Cor</a:t>
            </a:r>
            <a:r>
              <a:rPr lang="en-US" b="1" dirty="0" smtClean="0"/>
              <a:t> 12:24-25 </a:t>
            </a:r>
            <a:r>
              <a:rPr lang="en-US" dirty="0" smtClean="0"/>
              <a:t>But God composed the body, having given greater honor to that part which lacks it, </a:t>
            </a:r>
            <a:r>
              <a:rPr lang="en-US" b="1" dirty="0" smtClean="0"/>
              <a:t>25</a:t>
            </a:r>
            <a:r>
              <a:rPr lang="en-US" dirty="0" smtClean="0"/>
              <a:t> that there should be no schism in the body, but that the members should have the same care for one another. </a:t>
            </a:r>
          </a:p>
          <a:p>
            <a:pPr lvl="1">
              <a:lnSpc>
                <a:spcPts val="2700"/>
              </a:lnSpc>
            </a:pPr>
            <a:endParaRPr lang="en-US" dirty="0" smtClean="0"/>
          </a:p>
          <a:p>
            <a:pPr lvl="1">
              <a:lnSpc>
                <a:spcPts val="27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together_flyer v2 front.jpg"/>
          <p:cNvPicPr>
            <a:picLocks noChangeAspect="1"/>
          </p:cNvPicPr>
          <p:nvPr/>
        </p:nvPicPr>
        <p:blipFill>
          <a:blip r:embed="rId3" cstate="print">
            <a:lum bright="-12000" contrast="10000"/>
          </a:blip>
          <a:stretch>
            <a:fillRect/>
          </a:stretch>
        </p:blipFill>
        <p:spPr>
          <a:xfrm>
            <a:off x="0" y="1676400"/>
            <a:ext cx="9122076" cy="4343400"/>
          </a:xfrm>
          <a:prstGeom prst="rect">
            <a:avLst/>
          </a:prstGeom>
        </p:spPr>
      </p:pic>
      <p:sp>
        <p:nvSpPr>
          <p:cNvPr id="8" name="Title 7"/>
          <p:cNvSpPr>
            <a:spLocks noGrp="1"/>
          </p:cNvSpPr>
          <p:nvPr>
            <p:ph type="title"/>
          </p:nvPr>
        </p:nvSpPr>
        <p:spPr>
          <a:xfrm>
            <a:off x="457200" y="274638"/>
            <a:ext cx="5867400" cy="1143000"/>
          </a:xfrm>
        </p:spPr>
        <p:txBody>
          <a:bodyPr/>
          <a:lstStyle/>
          <a:p>
            <a:r>
              <a:rPr lang="en-US" dirty="0" smtClean="0"/>
              <a:t>We are not independent..</a:t>
            </a:r>
            <a:endParaRPr lang="en-US" dirty="0"/>
          </a:p>
        </p:txBody>
      </p:sp>
      <p:sp>
        <p:nvSpPr>
          <p:cNvPr id="9" name="Content Placeholder 8"/>
          <p:cNvSpPr>
            <a:spLocks noGrp="1"/>
          </p:cNvSpPr>
          <p:nvPr>
            <p:ph idx="1"/>
          </p:nvPr>
        </p:nvSpPr>
        <p:spPr>
          <a:xfrm>
            <a:off x="304800" y="1676400"/>
            <a:ext cx="8534400" cy="4419600"/>
          </a:xfrm>
          <a:solidFill>
            <a:schemeClr val="tx1">
              <a:alpha val="65000"/>
            </a:schemeClr>
          </a:solidFill>
        </p:spPr>
        <p:txBody>
          <a:bodyPr>
            <a:normAutofit/>
          </a:bodyPr>
          <a:lstStyle/>
          <a:p>
            <a:r>
              <a:rPr lang="en-US" dirty="0" smtClean="0"/>
              <a:t>We are not meant to function in isolation</a:t>
            </a:r>
          </a:p>
          <a:p>
            <a:pPr lvl="1">
              <a:lnSpc>
                <a:spcPts val="2600"/>
              </a:lnSpc>
            </a:pPr>
            <a:r>
              <a:rPr lang="en-US" b="1" dirty="0" smtClean="0"/>
              <a:t>Acts 2:44-47 </a:t>
            </a:r>
            <a:r>
              <a:rPr lang="en-US" dirty="0" smtClean="0"/>
              <a:t>Now all who believed were together, and had all things in common, </a:t>
            </a:r>
            <a:r>
              <a:rPr lang="en-US" b="1" dirty="0" smtClean="0"/>
              <a:t>45</a:t>
            </a:r>
            <a:r>
              <a:rPr lang="en-US" dirty="0" smtClean="0"/>
              <a:t> and sold their possessions and goods, and divided them among all, as anyone had need. </a:t>
            </a:r>
            <a:r>
              <a:rPr lang="en-US" b="1" dirty="0" smtClean="0"/>
              <a:t>46</a:t>
            </a:r>
            <a:r>
              <a:rPr lang="en-US" dirty="0" smtClean="0"/>
              <a:t> So continuing daily with one accord in the temple, and breaking bread from house to house, they ate their food with gladness and simplicity of heart, </a:t>
            </a:r>
            <a:r>
              <a:rPr lang="en-US" b="1" dirty="0" smtClean="0"/>
              <a:t>47</a:t>
            </a:r>
            <a:r>
              <a:rPr lang="en-US" dirty="0" smtClean="0"/>
              <a:t> praising God and having favor with all the people. And the Lord added to the church daily those who were being saved. </a:t>
            </a:r>
          </a:p>
          <a:p>
            <a:pPr lvl="1"/>
            <a:endParaRPr lang="en-US" dirty="0" smtClean="0"/>
          </a:p>
          <a:p>
            <a:pPr lvl="1"/>
            <a:endParaRPr lang="en-US" dirty="0" smtClean="0"/>
          </a:p>
          <a:p>
            <a:pPr lvl="1">
              <a:lnSpc>
                <a:spcPts val="2700"/>
              </a:lnSpc>
            </a:pPr>
            <a:endParaRPr lang="en-US" dirty="0" smtClean="0"/>
          </a:p>
          <a:p>
            <a:pPr lvl="1">
              <a:lnSpc>
                <a:spcPts val="27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together_flyer v2 front.jpg"/>
          <p:cNvPicPr>
            <a:picLocks noChangeAspect="1"/>
          </p:cNvPicPr>
          <p:nvPr/>
        </p:nvPicPr>
        <p:blipFill>
          <a:blip r:embed="rId3" cstate="print">
            <a:lum bright="-12000" contrast="10000"/>
          </a:blip>
          <a:stretch>
            <a:fillRect/>
          </a:stretch>
        </p:blipFill>
        <p:spPr>
          <a:xfrm>
            <a:off x="0" y="1676400"/>
            <a:ext cx="9122076" cy="4343400"/>
          </a:xfrm>
          <a:prstGeom prst="rect">
            <a:avLst/>
          </a:prstGeom>
        </p:spPr>
      </p:pic>
      <p:sp>
        <p:nvSpPr>
          <p:cNvPr id="8" name="Title 7"/>
          <p:cNvSpPr>
            <a:spLocks noGrp="1"/>
          </p:cNvSpPr>
          <p:nvPr>
            <p:ph type="title"/>
          </p:nvPr>
        </p:nvSpPr>
        <p:spPr>
          <a:xfrm>
            <a:off x="457200" y="274638"/>
            <a:ext cx="5867400" cy="1143000"/>
          </a:xfrm>
        </p:spPr>
        <p:txBody>
          <a:bodyPr/>
          <a:lstStyle/>
          <a:p>
            <a:r>
              <a:rPr lang="en-US" dirty="0" smtClean="0"/>
              <a:t>We are interdependent..</a:t>
            </a:r>
            <a:endParaRPr lang="en-US" dirty="0"/>
          </a:p>
        </p:txBody>
      </p:sp>
      <p:sp>
        <p:nvSpPr>
          <p:cNvPr id="9" name="Content Placeholder 8"/>
          <p:cNvSpPr>
            <a:spLocks noGrp="1"/>
          </p:cNvSpPr>
          <p:nvPr>
            <p:ph idx="1"/>
          </p:nvPr>
        </p:nvSpPr>
        <p:spPr>
          <a:xfrm>
            <a:off x="304800" y="1676400"/>
            <a:ext cx="8534400" cy="4419600"/>
          </a:xfrm>
          <a:solidFill>
            <a:schemeClr val="tx1">
              <a:alpha val="65000"/>
            </a:schemeClr>
          </a:solidFill>
        </p:spPr>
        <p:txBody>
          <a:bodyPr>
            <a:normAutofit/>
          </a:bodyPr>
          <a:lstStyle/>
          <a:p>
            <a:r>
              <a:rPr lang="en-US" dirty="0" smtClean="0"/>
              <a:t>We are often told to be together..</a:t>
            </a:r>
          </a:p>
          <a:p>
            <a:pPr lvl="1"/>
            <a:r>
              <a:rPr lang="en-US" b="1" dirty="0" smtClean="0"/>
              <a:t>1 </a:t>
            </a:r>
            <a:r>
              <a:rPr lang="en-US" b="1" dirty="0" err="1" smtClean="0"/>
              <a:t>Cor</a:t>
            </a:r>
            <a:r>
              <a:rPr lang="en-US" b="1" dirty="0" smtClean="0"/>
              <a:t> 1:2</a:t>
            </a:r>
            <a:r>
              <a:rPr lang="en-US" dirty="0" smtClean="0"/>
              <a:t> called to be saints together</a:t>
            </a:r>
          </a:p>
          <a:p>
            <a:pPr lvl="1"/>
            <a:r>
              <a:rPr lang="en-US" b="1" dirty="0" smtClean="0"/>
              <a:t>Rom 15:6 </a:t>
            </a:r>
            <a:r>
              <a:rPr lang="en-US" dirty="0" smtClean="0"/>
              <a:t>live in harmony to glorify God together</a:t>
            </a:r>
          </a:p>
          <a:p>
            <a:pPr lvl="1"/>
            <a:r>
              <a:rPr lang="en-US" b="1" dirty="0" smtClean="0"/>
              <a:t>Eph 2:5 </a:t>
            </a:r>
            <a:r>
              <a:rPr lang="en-US" dirty="0" smtClean="0"/>
              <a:t>made alive together with Christ</a:t>
            </a:r>
          </a:p>
          <a:p>
            <a:pPr lvl="1"/>
            <a:r>
              <a:rPr lang="en-US" b="1" dirty="0" smtClean="0"/>
              <a:t>Eph 2:21-22 </a:t>
            </a:r>
            <a:r>
              <a:rPr lang="en-US" dirty="0" smtClean="0"/>
              <a:t>built together into a holy temple</a:t>
            </a:r>
          </a:p>
          <a:p>
            <a:pPr lvl="1"/>
            <a:r>
              <a:rPr lang="en-US" b="1" dirty="0" smtClean="0"/>
              <a:t>Eph 4:16 </a:t>
            </a:r>
            <a:r>
              <a:rPr lang="en-US" dirty="0" smtClean="0"/>
              <a:t>working together so to build up body</a:t>
            </a:r>
          </a:p>
          <a:p>
            <a:pPr lvl="1"/>
            <a:r>
              <a:rPr lang="en-US" b="1" dirty="0" smtClean="0"/>
              <a:t>Col 2:2,19 </a:t>
            </a:r>
            <a:r>
              <a:rPr lang="en-US" dirty="0" smtClean="0"/>
              <a:t>knit together in love</a:t>
            </a:r>
          </a:p>
          <a:p>
            <a:pPr lvl="1"/>
            <a:endParaRPr lang="en-US" dirty="0" smtClean="0"/>
          </a:p>
          <a:p>
            <a:pPr lvl="1">
              <a:lnSpc>
                <a:spcPts val="2700"/>
              </a:lnSpc>
            </a:pPr>
            <a:endParaRPr lang="en-US" dirty="0" smtClean="0"/>
          </a:p>
          <a:p>
            <a:pPr lvl="1">
              <a:lnSpc>
                <a:spcPts val="27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dissolv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dissolv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dissolve">
                                      <p:cBhvr>
                                        <p:cTn id="3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together_flyer v2 front.jpg"/>
          <p:cNvPicPr>
            <a:picLocks noChangeAspect="1"/>
          </p:cNvPicPr>
          <p:nvPr/>
        </p:nvPicPr>
        <p:blipFill>
          <a:blip r:embed="rId3" cstate="print">
            <a:lum bright="-12000" contrast="10000"/>
          </a:blip>
          <a:stretch>
            <a:fillRect/>
          </a:stretch>
        </p:blipFill>
        <p:spPr>
          <a:xfrm>
            <a:off x="0" y="1676400"/>
            <a:ext cx="9122076" cy="4343400"/>
          </a:xfrm>
          <a:prstGeom prst="rect">
            <a:avLst/>
          </a:prstGeom>
        </p:spPr>
      </p:pic>
      <p:sp>
        <p:nvSpPr>
          <p:cNvPr id="8" name="Title 7"/>
          <p:cNvSpPr>
            <a:spLocks noGrp="1"/>
          </p:cNvSpPr>
          <p:nvPr>
            <p:ph type="title"/>
          </p:nvPr>
        </p:nvSpPr>
        <p:spPr>
          <a:xfrm>
            <a:off x="457200" y="274638"/>
            <a:ext cx="5867400" cy="1143000"/>
          </a:xfrm>
        </p:spPr>
        <p:txBody>
          <a:bodyPr/>
          <a:lstStyle/>
          <a:p>
            <a:r>
              <a:rPr lang="en-US" dirty="0" smtClean="0"/>
              <a:t>One body/many members..</a:t>
            </a:r>
            <a:endParaRPr lang="en-US" dirty="0"/>
          </a:p>
        </p:txBody>
      </p:sp>
      <p:sp>
        <p:nvSpPr>
          <p:cNvPr id="9" name="Content Placeholder 8"/>
          <p:cNvSpPr>
            <a:spLocks noGrp="1"/>
          </p:cNvSpPr>
          <p:nvPr>
            <p:ph idx="1"/>
          </p:nvPr>
        </p:nvSpPr>
        <p:spPr>
          <a:xfrm>
            <a:off x="304800" y="1676400"/>
            <a:ext cx="8534400" cy="4419600"/>
          </a:xfrm>
          <a:solidFill>
            <a:schemeClr val="tx1">
              <a:alpha val="65000"/>
            </a:schemeClr>
          </a:solidFill>
        </p:spPr>
        <p:txBody>
          <a:bodyPr>
            <a:normAutofit/>
          </a:bodyPr>
          <a:lstStyle/>
          <a:p>
            <a:pPr>
              <a:lnSpc>
                <a:spcPts val="2600"/>
              </a:lnSpc>
            </a:pPr>
            <a:r>
              <a:rPr lang="en-US" b="1" dirty="0" smtClean="0"/>
              <a:t>Rom 12:4</a:t>
            </a:r>
            <a:r>
              <a:rPr lang="en-US" dirty="0" smtClean="0"/>
              <a:t> For as we have many members in one body, but all the members do not have the same function, </a:t>
            </a:r>
            <a:r>
              <a:rPr lang="en-US" b="1" dirty="0" smtClean="0"/>
              <a:t>5</a:t>
            </a:r>
            <a:r>
              <a:rPr lang="en-US" dirty="0" smtClean="0"/>
              <a:t> so we, being many, are one body in Christ, and individually </a:t>
            </a:r>
            <a:r>
              <a:rPr lang="en-US" dirty="0" smtClean="0">
                <a:solidFill>
                  <a:srgbClr val="FFC000"/>
                </a:solidFill>
              </a:rPr>
              <a:t>members of one another</a:t>
            </a:r>
            <a:r>
              <a:rPr lang="en-US" dirty="0" smtClean="0"/>
              <a:t>.</a:t>
            </a:r>
          </a:p>
          <a:p>
            <a:pPr lvl="1">
              <a:lnSpc>
                <a:spcPts val="2700"/>
              </a:lnSpc>
            </a:pPr>
            <a:r>
              <a:rPr lang="en-US" dirty="0" smtClean="0"/>
              <a:t>A disconnected body part is a serious problem</a:t>
            </a:r>
          </a:p>
          <a:p>
            <a:pPr lvl="1">
              <a:lnSpc>
                <a:spcPts val="2700"/>
              </a:lnSpc>
            </a:pPr>
            <a:r>
              <a:rPr lang="en-US" dirty="0" smtClean="0"/>
              <a:t>God wants us to let go of our fierce independence</a:t>
            </a:r>
          </a:p>
          <a:p>
            <a:pPr lvl="1">
              <a:lnSpc>
                <a:spcPts val="27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together_flyer v2 front.jpg"/>
          <p:cNvPicPr>
            <a:picLocks noChangeAspect="1"/>
          </p:cNvPicPr>
          <p:nvPr/>
        </p:nvPicPr>
        <p:blipFill>
          <a:blip r:embed="rId3" cstate="print">
            <a:lum bright="-12000" contrast="10000"/>
          </a:blip>
          <a:stretch>
            <a:fillRect/>
          </a:stretch>
        </p:blipFill>
        <p:spPr>
          <a:xfrm>
            <a:off x="0" y="1676400"/>
            <a:ext cx="9122076" cy="4343400"/>
          </a:xfrm>
          <a:prstGeom prst="rect">
            <a:avLst/>
          </a:prstGeom>
        </p:spPr>
      </p:pic>
      <p:sp>
        <p:nvSpPr>
          <p:cNvPr id="8" name="Title 7"/>
          <p:cNvSpPr>
            <a:spLocks noGrp="1"/>
          </p:cNvSpPr>
          <p:nvPr>
            <p:ph type="title"/>
          </p:nvPr>
        </p:nvSpPr>
        <p:spPr>
          <a:xfrm>
            <a:off x="457200" y="274638"/>
            <a:ext cx="5867400" cy="1143000"/>
          </a:xfrm>
        </p:spPr>
        <p:txBody>
          <a:bodyPr/>
          <a:lstStyle/>
          <a:p>
            <a:r>
              <a:rPr lang="en-US" dirty="0" smtClean="0"/>
              <a:t>A New Thinking..</a:t>
            </a:r>
            <a:endParaRPr lang="en-US" dirty="0"/>
          </a:p>
        </p:txBody>
      </p:sp>
      <p:sp>
        <p:nvSpPr>
          <p:cNvPr id="9" name="Content Placeholder 8"/>
          <p:cNvSpPr>
            <a:spLocks noGrp="1"/>
          </p:cNvSpPr>
          <p:nvPr>
            <p:ph idx="1"/>
          </p:nvPr>
        </p:nvSpPr>
        <p:spPr>
          <a:xfrm>
            <a:off x="304800" y="1676400"/>
            <a:ext cx="8534400" cy="4419600"/>
          </a:xfrm>
          <a:solidFill>
            <a:schemeClr val="tx1">
              <a:alpha val="65000"/>
            </a:schemeClr>
          </a:solidFill>
        </p:spPr>
        <p:txBody>
          <a:bodyPr>
            <a:normAutofit/>
          </a:bodyPr>
          <a:lstStyle/>
          <a:p>
            <a:pPr>
              <a:lnSpc>
                <a:spcPts val="2700"/>
              </a:lnSpc>
            </a:pPr>
            <a:r>
              <a:rPr lang="en-US" b="1" dirty="0" smtClean="0"/>
              <a:t>Romans 12:3</a:t>
            </a:r>
            <a:r>
              <a:rPr lang="en-US" dirty="0" smtClean="0"/>
              <a:t> For I say, through the grace given to me, to everyone who is among you, not to think of himself more highly than he ought to think, but to think soberly, as God has dealt to each one a measure of faith. </a:t>
            </a:r>
          </a:p>
          <a:p>
            <a:pPr lvl="1">
              <a:lnSpc>
                <a:spcPts val="2700"/>
              </a:lnSpc>
            </a:pPr>
            <a:r>
              <a:rPr lang="en-US" dirty="0" smtClean="0"/>
              <a:t>A humble, sober view of ourselves</a:t>
            </a:r>
          </a:p>
          <a:p>
            <a:pPr>
              <a:lnSpc>
                <a:spcPts val="27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together_flyer v2 front.jpg"/>
          <p:cNvPicPr>
            <a:picLocks noChangeAspect="1"/>
          </p:cNvPicPr>
          <p:nvPr/>
        </p:nvPicPr>
        <p:blipFill>
          <a:blip r:embed="rId3" cstate="print">
            <a:lum bright="-12000" contrast="10000"/>
          </a:blip>
          <a:stretch>
            <a:fillRect/>
          </a:stretch>
        </p:blipFill>
        <p:spPr>
          <a:xfrm>
            <a:off x="0" y="1676400"/>
            <a:ext cx="9122076" cy="4343400"/>
          </a:xfrm>
          <a:prstGeom prst="rect">
            <a:avLst/>
          </a:prstGeom>
        </p:spPr>
      </p:pic>
      <p:sp>
        <p:nvSpPr>
          <p:cNvPr id="8" name="Title 7"/>
          <p:cNvSpPr>
            <a:spLocks noGrp="1"/>
          </p:cNvSpPr>
          <p:nvPr>
            <p:ph type="title"/>
          </p:nvPr>
        </p:nvSpPr>
        <p:spPr>
          <a:xfrm>
            <a:off x="457200" y="274638"/>
            <a:ext cx="5867400" cy="1143000"/>
          </a:xfrm>
        </p:spPr>
        <p:txBody>
          <a:bodyPr/>
          <a:lstStyle/>
          <a:p>
            <a:r>
              <a:rPr lang="en-US" dirty="0" smtClean="0"/>
              <a:t>A New Thinking..</a:t>
            </a:r>
            <a:endParaRPr lang="en-US" dirty="0"/>
          </a:p>
        </p:txBody>
      </p:sp>
      <p:sp>
        <p:nvSpPr>
          <p:cNvPr id="9" name="Content Placeholder 8"/>
          <p:cNvSpPr>
            <a:spLocks noGrp="1"/>
          </p:cNvSpPr>
          <p:nvPr>
            <p:ph idx="1"/>
          </p:nvPr>
        </p:nvSpPr>
        <p:spPr>
          <a:xfrm>
            <a:off x="304800" y="1676400"/>
            <a:ext cx="8534400" cy="4419600"/>
          </a:xfrm>
          <a:solidFill>
            <a:schemeClr val="tx1">
              <a:alpha val="65000"/>
            </a:schemeClr>
          </a:solidFill>
        </p:spPr>
        <p:txBody>
          <a:bodyPr>
            <a:normAutofit/>
          </a:bodyPr>
          <a:lstStyle/>
          <a:p>
            <a:pPr>
              <a:lnSpc>
                <a:spcPts val="2600"/>
              </a:lnSpc>
            </a:pPr>
            <a:r>
              <a:rPr lang="en-US" sz="2800" b="1" dirty="0" smtClean="0"/>
              <a:t>Phil 2:3-7</a:t>
            </a:r>
            <a:r>
              <a:rPr lang="en-US" sz="2800" dirty="0" smtClean="0"/>
              <a:t> Let nothing be done through selfish ambition or conceit, but in lowliness of mind let each esteem others better than himself. </a:t>
            </a:r>
            <a:r>
              <a:rPr lang="en-US" sz="2800" b="1" dirty="0" smtClean="0"/>
              <a:t>4</a:t>
            </a:r>
            <a:r>
              <a:rPr lang="en-US" sz="2800" dirty="0" smtClean="0"/>
              <a:t> Let each of you look out not only for his own interests, but also for the interests of others. </a:t>
            </a:r>
            <a:r>
              <a:rPr lang="en-US" sz="2800" b="1" dirty="0" smtClean="0"/>
              <a:t>5</a:t>
            </a:r>
            <a:r>
              <a:rPr lang="en-US" sz="2800" dirty="0" smtClean="0"/>
              <a:t> Let this mind be in you which was also in Christ Jesus, </a:t>
            </a:r>
            <a:r>
              <a:rPr lang="en-US" sz="2800" b="1" dirty="0" smtClean="0"/>
              <a:t>6</a:t>
            </a:r>
            <a:r>
              <a:rPr lang="en-US" sz="2800" dirty="0" smtClean="0"/>
              <a:t> who, being in the form of God, did not consider it robbery to be equal with God, </a:t>
            </a:r>
            <a:r>
              <a:rPr lang="en-US" sz="2800" b="1" dirty="0" smtClean="0"/>
              <a:t>7</a:t>
            </a:r>
            <a:r>
              <a:rPr lang="en-US" sz="2800" dirty="0" smtClean="0"/>
              <a:t> but made Himself of no reputation, taking the form of a bondservant, and coming in the likeness of men. </a:t>
            </a:r>
          </a:p>
          <a:p>
            <a:pPr lvl="1">
              <a:lnSpc>
                <a:spcPts val="2700"/>
              </a:lnSpc>
            </a:pPr>
            <a:r>
              <a:rPr lang="en-US" dirty="0" smtClean="0"/>
              <a:t>In God’s kingdom we do not think only of </a:t>
            </a:r>
            <a:r>
              <a:rPr lang="en-US" dirty="0" err="1" smtClean="0"/>
              <a:t>ourself</a:t>
            </a:r>
            <a:endParaRPr lang="en-US" dirty="0" smtClean="0"/>
          </a:p>
          <a:p>
            <a:pPr>
              <a:lnSpc>
                <a:spcPts val="27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ogether.jpg"/>
          <p:cNvPicPr>
            <a:picLocks noChangeAspect="1"/>
          </p:cNvPicPr>
          <p:nvPr/>
        </p:nvPicPr>
        <p:blipFill>
          <a:blip r:embed="rId3" cstate="print">
            <a:lum bright="-30000" contrast="10000"/>
          </a:blip>
          <a:stretch>
            <a:fillRect/>
          </a:stretch>
        </p:blipFill>
        <p:spPr>
          <a:xfrm>
            <a:off x="0" y="990600"/>
            <a:ext cx="9144000" cy="5143500"/>
          </a:xfrm>
          <a:prstGeom prst="rect">
            <a:avLst/>
          </a:prstGeom>
        </p:spPr>
      </p:pic>
      <p:sp>
        <p:nvSpPr>
          <p:cNvPr id="5" name="Title 4"/>
          <p:cNvSpPr>
            <a:spLocks noGrp="1"/>
          </p:cNvSpPr>
          <p:nvPr>
            <p:ph type="title"/>
          </p:nvPr>
        </p:nvSpPr>
        <p:spPr/>
        <p:txBody>
          <a:bodyPr/>
          <a:lstStyle/>
          <a:p>
            <a:r>
              <a:rPr lang="en-US" dirty="0" smtClean="0"/>
              <a:t>The bottom line..	</a:t>
            </a:r>
            <a:endParaRPr lang="en-US" dirty="0"/>
          </a:p>
        </p:txBody>
      </p:sp>
      <p:sp>
        <p:nvSpPr>
          <p:cNvPr id="6" name="Content Placeholder 5"/>
          <p:cNvSpPr>
            <a:spLocks noGrp="1"/>
          </p:cNvSpPr>
          <p:nvPr>
            <p:ph idx="1"/>
          </p:nvPr>
        </p:nvSpPr>
        <p:spPr/>
        <p:txBody>
          <a:bodyPr/>
          <a:lstStyle/>
          <a:p>
            <a:pPr>
              <a:lnSpc>
                <a:spcPts val="2800"/>
              </a:lnSpc>
            </a:pPr>
            <a:r>
              <a:rPr lang="en-US" dirty="0" smtClean="0"/>
              <a:t>You are not here for you..</a:t>
            </a:r>
          </a:p>
          <a:p>
            <a:pPr>
              <a:lnSpc>
                <a:spcPts val="2800"/>
              </a:lnSpc>
            </a:pPr>
            <a:r>
              <a:rPr lang="en-US" dirty="0" smtClean="0"/>
              <a:t>You are here for everybody else..</a:t>
            </a:r>
          </a:p>
          <a:p>
            <a:pPr lvl="1">
              <a:lnSpc>
                <a:spcPts val="2800"/>
              </a:lnSpc>
            </a:pPr>
            <a:r>
              <a:rPr lang="en-US" dirty="0" smtClean="0"/>
              <a:t>Your encouragement , display of faith</a:t>
            </a:r>
          </a:p>
          <a:p>
            <a:pPr lvl="1">
              <a:lnSpc>
                <a:spcPts val="2800"/>
              </a:lnSpc>
            </a:pPr>
            <a:r>
              <a:rPr lang="en-US" dirty="0" smtClean="0"/>
              <a:t>Your work of love.. Just your presence</a:t>
            </a:r>
          </a:p>
          <a:p>
            <a:pPr lvl="1">
              <a:lnSpc>
                <a:spcPts val="2800"/>
              </a:lnSpc>
            </a:pPr>
            <a:r>
              <a:rPr lang="en-US" dirty="0" smtClean="0"/>
              <a:t>We need you</a:t>
            </a:r>
          </a:p>
          <a:p>
            <a:pPr>
              <a:lnSpc>
                <a:spcPts val="2800"/>
              </a:lnSpc>
            </a:pPr>
            <a:r>
              <a:rPr lang="en-US" dirty="0" smtClean="0"/>
              <a:t>We cannot be the church God wants us to be unless we use opportunities to be together</a:t>
            </a:r>
          </a:p>
          <a:p>
            <a:pPr>
              <a:lnSpc>
                <a:spcPts val="2800"/>
              </a:lnSpc>
            </a:pPr>
            <a:r>
              <a:rPr lang="en-US" dirty="0" smtClean="0"/>
              <a:t>We cannot grow in love just coming once a week</a:t>
            </a:r>
          </a:p>
          <a:p>
            <a:pPr>
              <a:lnSpc>
                <a:spcPts val="2800"/>
              </a:lnSpc>
            </a:pPr>
            <a:r>
              <a:rPr lang="en-US" dirty="0" smtClean="0"/>
              <a:t>Who will you turn to if you need help?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ssolv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dissolv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dissolv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dissolv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2579</TotalTime>
  <Words>702</Words>
  <Application>Microsoft Office PowerPoint</Application>
  <PresentationFormat>On-screen Show (4:3)</PresentationFormat>
  <Paragraphs>53</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Members of One Another</vt:lpstr>
      <vt:lpstr>Slide 2</vt:lpstr>
      <vt:lpstr>Connected like family..</vt:lpstr>
      <vt:lpstr>We are not independent..</vt:lpstr>
      <vt:lpstr>We are interdependent..</vt:lpstr>
      <vt:lpstr>One body/many members..</vt:lpstr>
      <vt:lpstr>A New Thinking..</vt:lpstr>
      <vt:lpstr>A New Thinking..</vt:lpstr>
      <vt:lpstr>The bottom line.. </vt:lpstr>
      <vt:lpstr>Members of One Another</vt:lpstr>
      <vt:lpstr>Slide 11</vt:lpstr>
      <vt:lpstr>Slide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86</cp:revision>
  <dcterms:created xsi:type="dcterms:W3CDTF">2015-10-04T04:19:18Z</dcterms:created>
  <dcterms:modified xsi:type="dcterms:W3CDTF">2017-07-06T20:22:14Z</dcterms:modified>
</cp:coreProperties>
</file>