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3" r:id="rId2"/>
    <p:sldId id="275" r:id="rId3"/>
    <p:sldId id="276" r:id="rId4"/>
    <p:sldId id="274" r:id="rId5"/>
    <p:sldId id="277" r:id="rId6"/>
    <p:sldId id="278" r:id="rId7"/>
    <p:sldId id="280" r:id="rId8"/>
    <p:sldId id="279" r:id="rId9"/>
    <p:sldId id="283" r:id="rId10"/>
    <p:sldId id="281" r:id="rId11"/>
    <p:sldId id="28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482" autoAdjust="0"/>
    <p:restoredTop sz="94660"/>
  </p:normalViewPr>
  <p:slideViewPr>
    <p:cSldViewPr>
      <p:cViewPr varScale="1">
        <p:scale>
          <a:sx n="100" d="100"/>
          <a:sy n="100" d="100"/>
        </p:scale>
        <p:origin x="-23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7/6/2017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0" y="0"/>
            <a:ext cx="9144002" cy="6857963"/>
          </a:xfrm>
          <a:prstGeom prst="rect">
            <a:avLst/>
          </a:prstGeom>
        </p:spPr>
      </p:pic>
      <p:pic>
        <p:nvPicPr>
          <p:cNvPr id="5" name="Picture 4" descr="Going to Heaven.jpg"/>
          <p:cNvPicPr>
            <a:picLocks noChangeAspect="1"/>
          </p:cNvPicPr>
          <p:nvPr userDrawn="1"/>
        </p:nvPicPr>
        <p:blipFill>
          <a:blip r:embed="rId10" cstate="print">
            <a:lum bright="-10000" contrast="10000"/>
          </a:blip>
          <a:stretch>
            <a:fillRect/>
          </a:stretch>
        </p:blipFill>
        <p:spPr>
          <a:xfrm>
            <a:off x="0" y="0"/>
            <a:ext cx="9144000" cy="6858000"/>
          </a:xfrm>
          <a:prstGeom prst="rect">
            <a:avLst/>
          </a:prstGeom>
        </p:spPr>
      </p:pic>
      <p:sp>
        <p:nvSpPr>
          <p:cNvPr id="6" name="Rectangle 5"/>
          <p:cNvSpPr/>
          <p:nvPr userDrawn="1"/>
        </p:nvSpPr>
        <p:spPr>
          <a:xfrm>
            <a:off x="0" y="0"/>
            <a:ext cx="9144000"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676400"/>
            <a:ext cx="8458200" cy="44196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0" y="0"/>
            <a:ext cx="9144002" cy="6858000"/>
          </a:xfrm>
          <a:prstGeom prst="rect">
            <a:avLst/>
          </a:prstGeom>
        </p:spPr>
      </p:pic>
      <p:pic>
        <p:nvPicPr>
          <p:cNvPr id="5" name="Picture 4" descr="Going to Heaven.jpg"/>
          <p:cNvPicPr>
            <a:picLocks noChangeAspect="1"/>
          </p:cNvPicPr>
          <p:nvPr/>
        </p:nvPicPr>
        <p:blipFill>
          <a:blip r:embed="rId4" cstate="print">
            <a:lum bright="-10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685800" y="381000"/>
            <a:ext cx="7772400" cy="838200"/>
          </a:xfrm>
        </p:spPr>
        <p:txBody>
          <a:bodyPr>
            <a:normAutofit/>
          </a:bodyPr>
          <a:lstStyle/>
          <a:p>
            <a:r>
              <a:rPr lang="en-US" sz="4200" dirty="0" smtClean="0"/>
              <a:t>Virtual Reality</a:t>
            </a:r>
            <a:endParaRPr lang="en-US" sz="4200" dirty="0"/>
          </a:p>
        </p:txBody>
      </p:sp>
      <p:sp>
        <p:nvSpPr>
          <p:cNvPr id="7" name="Subtitle 6"/>
          <p:cNvSpPr>
            <a:spLocks noGrp="1"/>
          </p:cNvSpPr>
          <p:nvPr>
            <p:ph type="subTitle" idx="1"/>
          </p:nvPr>
        </p:nvSpPr>
        <p:spPr>
          <a:xfrm>
            <a:off x="1371600" y="5791200"/>
            <a:ext cx="6400800" cy="762000"/>
          </a:xfrm>
        </p:spPr>
        <p:txBody>
          <a:bodyPr/>
          <a:lstStyle/>
          <a:p>
            <a:r>
              <a:rPr lang="en-US" dirty="0" smtClean="0"/>
              <a:t>John 14:1-3</a:t>
            </a:r>
            <a:endParaRPr lang="en-US" dirty="0"/>
          </a:p>
        </p:txBody>
      </p:sp>
      <p:sp>
        <p:nvSpPr>
          <p:cNvPr id="8" name="Title 5"/>
          <p:cNvSpPr txBox="1">
            <a:spLocks/>
          </p:cNvSpPr>
          <p:nvPr/>
        </p:nvSpPr>
        <p:spPr>
          <a:xfrm>
            <a:off x="762000" y="990600"/>
            <a:ext cx="77724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400" b="0" u="none" strike="noStrike" kern="1200" cap="none" spc="0" normalizeH="0" baseline="0" noProof="0" dirty="0" smtClean="0">
                <a:ln>
                  <a:noFill/>
                </a:ln>
                <a:solidFill>
                  <a:schemeClr val="bg2"/>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Do You Want to go to Heaven?</a:t>
            </a:r>
            <a:endParaRPr kumimoji="0" lang="en-US" sz="3400" b="0" u="none" strike="noStrike" kern="1200" cap="none" spc="0" normalizeH="0" baseline="0" noProof="0" dirty="0">
              <a:ln>
                <a:noFill/>
              </a:ln>
              <a:solidFill>
                <a:schemeClr val="bg2"/>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4 </a:t>
            </a:r>
            <a:r>
              <a:rPr lang="en-US" dirty="0" smtClean="0"/>
              <a:t> Ultimate reality</a:t>
            </a:r>
            <a:endParaRPr lang="en-US" dirty="0"/>
          </a:p>
        </p:txBody>
      </p:sp>
      <p:sp>
        <p:nvSpPr>
          <p:cNvPr id="3" name="Content Placeholder 2"/>
          <p:cNvSpPr>
            <a:spLocks noGrp="1"/>
          </p:cNvSpPr>
          <p:nvPr>
            <p:ph idx="1"/>
          </p:nvPr>
        </p:nvSpPr>
        <p:spPr>
          <a:xfrm>
            <a:off x="381000" y="1600200"/>
            <a:ext cx="8458200" cy="4495800"/>
          </a:xfrm>
          <a:solidFill>
            <a:schemeClr val="tx1">
              <a:alpha val="30000"/>
            </a:schemeClr>
          </a:solidFill>
        </p:spPr>
        <p:txBody>
          <a:bodyPr>
            <a:normAutofit/>
          </a:bodyPr>
          <a:lstStyle/>
          <a:p>
            <a:r>
              <a:rPr lang="en-US" sz="3000" dirty="0" smtClean="0"/>
              <a:t>There is a better reason</a:t>
            </a:r>
          </a:p>
          <a:p>
            <a:pPr lvl="1">
              <a:lnSpc>
                <a:spcPts val="2600"/>
              </a:lnSpc>
            </a:pPr>
            <a:r>
              <a:rPr lang="en-US" b="1" dirty="0" smtClean="0"/>
              <a:t>Psalm 73:25-26</a:t>
            </a:r>
            <a:r>
              <a:rPr lang="en-US" dirty="0" smtClean="0"/>
              <a:t> Whom have I in heaven but You? And there is none upon earth that I desire besides You. </a:t>
            </a:r>
            <a:r>
              <a:rPr lang="en-US" b="1" dirty="0" smtClean="0"/>
              <a:t>26</a:t>
            </a:r>
            <a:r>
              <a:rPr lang="en-US" dirty="0" smtClean="0"/>
              <a:t> My flesh and my heart fail; But God is the strength of my heart and my portion forever. </a:t>
            </a:r>
          </a:p>
          <a:p>
            <a:pPr lvl="1">
              <a:lnSpc>
                <a:spcPts val="2600"/>
              </a:lnSpc>
            </a:pPr>
            <a:r>
              <a:rPr lang="en-US" b="1" dirty="0" smtClean="0"/>
              <a:t>John 14:1-3</a:t>
            </a:r>
            <a:r>
              <a:rPr lang="en-US" dirty="0" smtClean="0"/>
              <a:t> "Let not your heart be troubled; you believe in God, believe also in Me. </a:t>
            </a:r>
            <a:r>
              <a:rPr lang="en-US" b="1" dirty="0" smtClean="0"/>
              <a:t>2</a:t>
            </a:r>
            <a:r>
              <a:rPr lang="en-US" dirty="0" smtClean="0"/>
              <a:t> In My Father's house are many mansions; if it were not so, I would have told you. I go to prepare a place for you. </a:t>
            </a:r>
            <a:r>
              <a:rPr lang="en-US" b="1" dirty="0" smtClean="0"/>
              <a:t>3</a:t>
            </a:r>
            <a:r>
              <a:rPr lang="en-US" dirty="0" smtClean="0"/>
              <a:t> And if I go and prepare a place for you, I will come again and receive you to Myself; that where I am, there you may be also. </a:t>
            </a:r>
          </a:p>
          <a:p>
            <a:pPr lvl="1">
              <a:lnSpc>
                <a:spcPts val="2800"/>
              </a:lnSpc>
            </a:pPr>
            <a:endParaRPr lang="en-US" dirty="0" smtClean="0"/>
          </a:p>
          <a:p>
            <a:pPr lvl="1"/>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0" y="0"/>
            <a:ext cx="9144002" cy="6858000"/>
          </a:xfrm>
          <a:prstGeom prst="rect">
            <a:avLst/>
          </a:prstGeom>
        </p:spPr>
      </p:pic>
      <p:pic>
        <p:nvPicPr>
          <p:cNvPr id="5" name="Picture 4" descr="Going to Heaven.jpg"/>
          <p:cNvPicPr>
            <a:picLocks noChangeAspect="1"/>
          </p:cNvPicPr>
          <p:nvPr/>
        </p:nvPicPr>
        <p:blipFill>
          <a:blip r:embed="rId4" cstate="print">
            <a:lum bright="-10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685800" y="381000"/>
            <a:ext cx="7772400" cy="838200"/>
          </a:xfrm>
        </p:spPr>
        <p:txBody>
          <a:bodyPr>
            <a:normAutofit/>
          </a:bodyPr>
          <a:lstStyle/>
          <a:p>
            <a:r>
              <a:rPr lang="en-US" sz="4200" dirty="0" smtClean="0"/>
              <a:t>Virtual Reality</a:t>
            </a:r>
            <a:endParaRPr lang="en-US" sz="4200" dirty="0"/>
          </a:p>
        </p:txBody>
      </p:sp>
      <p:sp>
        <p:nvSpPr>
          <p:cNvPr id="7" name="Subtitle 6"/>
          <p:cNvSpPr>
            <a:spLocks noGrp="1"/>
          </p:cNvSpPr>
          <p:nvPr>
            <p:ph type="subTitle" idx="1"/>
          </p:nvPr>
        </p:nvSpPr>
        <p:spPr>
          <a:xfrm>
            <a:off x="1371600" y="5791200"/>
            <a:ext cx="6400800" cy="762000"/>
          </a:xfrm>
        </p:spPr>
        <p:txBody>
          <a:bodyPr/>
          <a:lstStyle/>
          <a:p>
            <a:r>
              <a:rPr lang="en-US" dirty="0" smtClean="0"/>
              <a:t>John 14:1-3</a:t>
            </a:r>
            <a:endParaRPr lang="en-US" dirty="0"/>
          </a:p>
        </p:txBody>
      </p:sp>
      <p:sp>
        <p:nvSpPr>
          <p:cNvPr id="8" name="Title 5"/>
          <p:cNvSpPr txBox="1">
            <a:spLocks/>
          </p:cNvSpPr>
          <p:nvPr/>
        </p:nvSpPr>
        <p:spPr>
          <a:xfrm>
            <a:off x="762000" y="990600"/>
            <a:ext cx="77724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400" b="0" u="none" strike="noStrike" kern="1200" cap="none" spc="0" normalizeH="0" baseline="0" noProof="0" dirty="0" smtClean="0">
                <a:ln>
                  <a:noFill/>
                </a:ln>
                <a:solidFill>
                  <a:schemeClr val="bg2"/>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Do You Want to go to Heaven?</a:t>
            </a:r>
            <a:endParaRPr kumimoji="0" lang="en-US" sz="3400" b="0" u="none" strike="noStrike" kern="1200" cap="none" spc="0" normalizeH="0" baseline="0" noProof="0" dirty="0">
              <a:ln>
                <a:noFill/>
              </a:ln>
              <a:solidFill>
                <a:schemeClr val="bg2"/>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Grand-Canyon-Panorama.jpg"/>
          <p:cNvPicPr>
            <a:picLocks noChangeAspect="1"/>
          </p:cNvPicPr>
          <p:nvPr/>
        </p:nvPicPr>
        <p:blipFill>
          <a:blip r:embed="rId3" cstate="print">
            <a:lum bright="-10000" contrast="10000"/>
          </a:blip>
          <a:srcRect l="7647"/>
          <a:stretch>
            <a:fillRect/>
          </a:stretch>
        </p:blipFill>
        <p:spPr>
          <a:xfrm>
            <a:off x="0" y="1600200"/>
            <a:ext cx="9144001" cy="4495801"/>
          </a:xfrm>
          <a:prstGeom prst="rect">
            <a:avLst/>
          </a:prstGeom>
        </p:spPr>
      </p:pic>
      <p:sp>
        <p:nvSpPr>
          <p:cNvPr id="3" name="Title 2"/>
          <p:cNvSpPr>
            <a:spLocks noGrp="1"/>
          </p:cNvSpPr>
          <p:nvPr>
            <p:ph type="title"/>
          </p:nvPr>
        </p:nvSpPr>
        <p:spPr>
          <a:xfrm>
            <a:off x="457200" y="274638"/>
            <a:ext cx="5105400" cy="1020762"/>
          </a:xfrm>
          <a:noFill/>
        </p:spPr>
        <p:txBody>
          <a:bodyPr/>
          <a:lstStyle/>
          <a:p>
            <a:r>
              <a:rPr lang="en-US" dirty="0" smtClean="0"/>
              <a:t>Perspective on life..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to heaven?..</a:t>
            </a:r>
            <a:endParaRPr lang="en-US" dirty="0"/>
          </a:p>
        </p:txBody>
      </p:sp>
      <p:sp>
        <p:nvSpPr>
          <p:cNvPr id="3" name="Content Placeholder 2"/>
          <p:cNvSpPr>
            <a:spLocks noGrp="1"/>
          </p:cNvSpPr>
          <p:nvPr>
            <p:ph idx="1"/>
          </p:nvPr>
        </p:nvSpPr>
        <p:spPr/>
        <p:txBody>
          <a:bodyPr>
            <a:normAutofit/>
          </a:bodyPr>
          <a:lstStyle/>
          <a:p>
            <a:r>
              <a:rPr lang="en-US" sz="3000" dirty="0" smtClean="0"/>
              <a:t>We’re all going to die ..  Hebrews 9:27</a:t>
            </a:r>
          </a:p>
          <a:p>
            <a:r>
              <a:rPr lang="en-US" sz="3000" dirty="0" smtClean="0"/>
              <a:t>Jesus is coming back .. 2 </a:t>
            </a:r>
            <a:r>
              <a:rPr lang="en-US" sz="3000" dirty="0" err="1" smtClean="0"/>
              <a:t>Thess</a:t>
            </a:r>
            <a:r>
              <a:rPr lang="en-US" sz="3000" dirty="0" smtClean="0"/>
              <a:t> 1:8-9</a:t>
            </a:r>
          </a:p>
          <a:p>
            <a:pPr lvl="1">
              <a:lnSpc>
                <a:spcPts val="2600"/>
              </a:lnSpc>
            </a:pPr>
            <a:r>
              <a:rPr lang="en-US" sz="2400" b="1" dirty="0" smtClean="0"/>
              <a:t>7 </a:t>
            </a:r>
            <a:r>
              <a:rPr lang="en-US" sz="2400" dirty="0" smtClean="0"/>
              <a:t>and to give you who are troubled rest with us when the Lord Jesus is revealed from heaven with His mighty angels, </a:t>
            </a:r>
            <a:r>
              <a:rPr lang="en-US" sz="2400" b="1" dirty="0" smtClean="0"/>
              <a:t>8</a:t>
            </a:r>
            <a:r>
              <a:rPr lang="en-US" sz="2400" dirty="0" smtClean="0"/>
              <a:t> in flaming fire taking vengeance on those who do not know God, and on those who do not obey the gospel of our Lord Jesus Christ. </a:t>
            </a:r>
            <a:r>
              <a:rPr lang="en-US" sz="2400" b="1" dirty="0" smtClean="0"/>
              <a:t>9</a:t>
            </a:r>
            <a:r>
              <a:rPr lang="en-US" sz="2400" dirty="0" smtClean="0"/>
              <a:t> These shall be punished with everlasting destruction from the presence of the Lord and from the glory of His power. </a:t>
            </a:r>
          </a:p>
        </p:txBody>
      </p:sp>
      <p:sp>
        <p:nvSpPr>
          <p:cNvPr id="4" name="Subtitle 6"/>
          <p:cNvSpPr txBox="1">
            <a:spLocks/>
          </p:cNvSpPr>
          <p:nvPr/>
        </p:nvSpPr>
        <p:spPr>
          <a:xfrm>
            <a:off x="990600" y="5791200"/>
            <a:ext cx="6934200" cy="762000"/>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Am I </a:t>
            </a:r>
            <a:r>
              <a:rPr lang="en-US" sz="32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headed</a:t>
            </a:r>
            <a:r>
              <a:rPr kumimoji="0" lang="en-US" sz="3200" b="0" i="0" u="none" strike="noStrike" kern="1200" cap="none" spc="0" normalizeH="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 in the direction?</a:t>
            </a:r>
            <a:endParaRPr kumimoji="0" lang="en-US" sz="32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486400" cy="1143000"/>
          </a:xfrm>
        </p:spPr>
        <p:txBody>
          <a:bodyPr/>
          <a:lstStyle/>
          <a:p>
            <a:r>
              <a:rPr lang="en-US" sz="4000" b="1" dirty="0" smtClean="0">
                <a:solidFill>
                  <a:srgbClr val="FF0000"/>
                </a:solidFill>
              </a:rPr>
              <a:t>1</a:t>
            </a:r>
            <a:r>
              <a:rPr lang="en-US" sz="4000" dirty="0" smtClean="0">
                <a:solidFill>
                  <a:srgbClr val="FF0000"/>
                </a:solidFill>
              </a:rPr>
              <a:t> </a:t>
            </a:r>
            <a:r>
              <a:rPr lang="en-US" dirty="0" smtClean="0"/>
              <a:t> Reality of our identity</a:t>
            </a:r>
            <a:endParaRPr lang="en-US" dirty="0"/>
          </a:p>
        </p:txBody>
      </p:sp>
      <p:sp>
        <p:nvSpPr>
          <p:cNvPr id="6" name="Content Placeholder 5"/>
          <p:cNvSpPr>
            <a:spLocks noGrp="1"/>
          </p:cNvSpPr>
          <p:nvPr>
            <p:ph idx="1"/>
          </p:nvPr>
        </p:nvSpPr>
        <p:spPr/>
        <p:txBody>
          <a:bodyPr/>
          <a:lstStyle/>
          <a:p>
            <a:pPr>
              <a:lnSpc>
                <a:spcPts val="2800"/>
              </a:lnSpc>
            </a:pPr>
            <a:r>
              <a:rPr lang="en-US" sz="2700" b="1" dirty="0" smtClean="0"/>
              <a:t>Gen 2:7</a:t>
            </a:r>
            <a:r>
              <a:rPr lang="en-US" sz="2700" dirty="0" smtClean="0"/>
              <a:t> And the Lord God </a:t>
            </a:r>
            <a:r>
              <a:rPr lang="en-US" sz="2700" dirty="0" smtClean="0">
                <a:solidFill>
                  <a:srgbClr val="FFC000"/>
                </a:solidFill>
              </a:rPr>
              <a:t>formed man of the dust of the ground</a:t>
            </a:r>
            <a:r>
              <a:rPr lang="en-US" sz="2700" dirty="0" smtClean="0"/>
              <a:t>, and breathed into his nostrils the breath of life; and man became a living being. </a:t>
            </a:r>
          </a:p>
          <a:p>
            <a:pPr>
              <a:lnSpc>
                <a:spcPts val="2800"/>
              </a:lnSpc>
            </a:pPr>
            <a:r>
              <a:rPr lang="en-US" sz="2700" b="1" dirty="0" smtClean="0"/>
              <a:t>1:27</a:t>
            </a:r>
            <a:r>
              <a:rPr lang="en-US" sz="2700" dirty="0" smtClean="0"/>
              <a:t> So God created man in His own image; </a:t>
            </a:r>
            <a:r>
              <a:rPr lang="en-US" sz="2700" dirty="0" smtClean="0">
                <a:solidFill>
                  <a:srgbClr val="FFC000"/>
                </a:solidFill>
              </a:rPr>
              <a:t>in the image of God </a:t>
            </a:r>
            <a:r>
              <a:rPr lang="en-US" sz="2700" dirty="0" smtClean="0"/>
              <a:t>He created him; male and female He created them. </a:t>
            </a:r>
          </a:p>
        </p:txBody>
      </p:sp>
      <p:pic>
        <p:nvPicPr>
          <p:cNvPr id="7" name="Picture 6" descr="human-dignity-what-has-god-made-of-us-23-638.jpg"/>
          <p:cNvPicPr>
            <a:picLocks noChangeAspect="1"/>
          </p:cNvPicPr>
          <p:nvPr/>
        </p:nvPicPr>
        <p:blipFill>
          <a:blip r:embed="rId2" cstate="print">
            <a:lum bright="-10000" contrast="10000"/>
          </a:blip>
          <a:stretch>
            <a:fillRect/>
          </a:stretch>
        </p:blipFill>
        <p:spPr>
          <a:xfrm>
            <a:off x="801356" y="4114800"/>
            <a:ext cx="3618244" cy="2133600"/>
          </a:xfrm>
          <a:prstGeom prst="rect">
            <a:avLst/>
          </a:prstGeom>
        </p:spPr>
      </p:pic>
      <p:pic>
        <p:nvPicPr>
          <p:cNvPr id="8" name="Picture 7" descr="Ge3.19.jpg"/>
          <p:cNvPicPr>
            <a:picLocks noChangeAspect="1"/>
          </p:cNvPicPr>
          <p:nvPr/>
        </p:nvPicPr>
        <p:blipFill>
          <a:blip r:embed="rId3" cstate="print">
            <a:lum bright="-10000" contrast="10000"/>
          </a:blip>
          <a:stretch>
            <a:fillRect/>
          </a:stretch>
        </p:blipFill>
        <p:spPr>
          <a:xfrm>
            <a:off x="4419600" y="4114800"/>
            <a:ext cx="3469551" cy="2209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childTnLst>
                          </p:cTn>
                        </p:par>
                        <p:par>
                          <p:cTn id="17" fill="hold">
                            <p:stCondLst>
                              <p:cond delay="1000"/>
                            </p:stCondLst>
                            <p:childTnLst>
                              <p:par>
                                <p:cTn id="18" presetID="9" presetClass="entr" presetSubtype="0"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486400" cy="1143000"/>
          </a:xfrm>
        </p:spPr>
        <p:txBody>
          <a:bodyPr/>
          <a:lstStyle/>
          <a:p>
            <a:r>
              <a:rPr lang="en-US" sz="4000" b="1" dirty="0" smtClean="0">
                <a:solidFill>
                  <a:srgbClr val="FF0000"/>
                </a:solidFill>
              </a:rPr>
              <a:t>1</a:t>
            </a:r>
            <a:r>
              <a:rPr lang="en-US" sz="4000" dirty="0" smtClean="0">
                <a:solidFill>
                  <a:srgbClr val="FF0000"/>
                </a:solidFill>
              </a:rPr>
              <a:t> </a:t>
            </a:r>
            <a:r>
              <a:rPr lang="en-US" dirty="0" smtClean="0"/>
              <a:t> Reality of our identity</a:t>
            </a:r>
            <a:endParaRPr lang="en-US" dirty="0"/>
          </a:p>
        </p:txBody>
      </p:sp>
      <p:sp>
        <p:nvSpPr>
          <p:cNvPr id="6" name="Content Placeholder 5"/>
          <p:cNvSpPr>
            <a:spLocks noGrp="1"/>
          </p:cNvSpPr>
          <p:nvPr>
            <p:ph idx="1"/>
          </p:nvPr>
        </p:nvSpPr>
        <p:spPr/>
        <p:txBody>
          <a:bodyPr>
            <a:normAutofit/>
          </a:bodyPr>
          <a:lstStyle/>
          <a:p>
            <a:pPr>
              <a:lnSpc>
                <a:spcPts val="2800"/>
              </a:lnSpc>
            </a:pPr>
            <a:r>
              <a:rPr lang="en-US" sz="2700" b="1" dirty="0" smtClean="0"/>
              <a:t>Eccl 3:11</a:t>
            </a:r>
            <a:r>
              <a:rPr lang="en-US" sz="2700" dirty="0" smtClean="0"/>
              <a:t> He has made everything beautiful in its time. Also He has put eternity in their hearts, except that no one can find out the work that God does from beginning to end. </a:t>
            </a:r>
          </a:p>
          <a:p>
            <a:pPr>
              <a:lnSpc>
                <a:spcPts val="2800"/>
              </a:lnSpc>
            </a:pPr>
            <a:r>
              <a:rPr lang="en-US" sz="2700" b="1" dirty="0" smtClean="0"/>
              <a:t>12:7</a:t>
            </a:r>
            <a:r>
              <a:rPr lang="en-US" sz="2700" dirty="0" smtClean="0"/>
              <a:t> Then the dust will return to the earth as it was, And the spirit will return to God who gave it. </a:t>
            </a:r>
          </a:p>
          <a:p>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1143000"/>
          </a:xfrm>
        </p:spPr>
        <p:txBody>
          <a:bodyPr>
            <a:normAutofit/>
          </a:bodyPr>
          <a:lstStyle/>
          <a:p>
            <a:r>
              <a:rPr lang="en-US" sz="4000" b="1" dirty="0" smtClean="0">
                <a:solidFill>
                  <a:srgbClr val="FF0000"/>
                </a:solidFill>
              </a:rPr>
              <a:t>2 </a:t>
            </a:r>
            <a:r>
              <a:rPr lang="en-US" dirty="0" smtClean="0"/>
              <a:t>Reality of individual choice</a:t>
            </a:r>
            <a:endParaRPr lang="en-US" dirty="0"/>
          </a:p>
        </p:txBody>
      </p:sp>
      <p:sp>
        <p:nvSpPr>
          <p:cNvPr id="7" name="Content Placeholder 6"/>
          <p:cNvSpPr>
            <a:spLocks noGrp="1"/>
          </p:cNvSpPr>
          <p:nvPr>
            <p:ph idx="1"/>
          </p:nvPr>
        </p:nvSpPr>
        <p:spPr/>
        <p:txBody>
          <a:bodyPr>
            <a:normAutofit/>
          </a:bodyPr>
          <a:lstStyle/>
          <a:p>
            <a:r>
              <a:rPr lang="en-US" sz="2700" dirty="0" smtClean="0"/>
              <a:t>Glorify God now</a:t>
            </a:r>
          </a:p>
          <a:p>
            <a:endParaRPr lang="en-US" sz="2700" dirty="0" smtClean="0"/>
          </a:p>
          <a:p>
            <a:r>
              <a:rPr lang="en-US" sz="2700" dirty="0" smtClean="0"/>
              <a:t>Reject Him now /</a:t>
            </a:r>
            <a:endParaRPr lang="en-US" sz="2700" dirty="0"/>
          </a:p>
        </p:txBody>
      </p:sp>
      <p:cxnSp>
        <p:nvCxnSpPr>
          <p:cNvPr id="9" name="Straight Arrow Connector 8"/>
          <p:cNvCxnSpPr/>
          <p:nvPr/>
        </p:nvCxnSpPr>
        <p:spPr>
          <a:xfrm>
            <a:off x="3429000" y="1981200"/>
            <a:ext cx="1828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34000" y="1600200"/>
            <a:ext cx="2667000" cy="923330"/>
          </a:xfrm>
          <a:prstGeom prst="rect">
            <a:avLst/>
          </a:prstGeom>
          <a:noFill/>
        </p:spPr>
        <p:txBody>
          <a:bodyPr wrap="square" rtlCol="0">
            <a:spAutoFit/>
          </a:bodyPr>
          <a:lstStyle/>
          <a:p>
            <a:r>
              <a:rPr lang="en-US" sz="2700" dirty="0" smtClean="0">
                <a:solidFill>
                  <a:schemeClr val="bg2"/>
                </a:solidFill>
                <a:latin typeface="Georgia" pitchFamily="18" charset="0"/>
              </a:rPr>
              <a:t>Live with Him in Eternity</a:t>
            </a:r>
            <a:endParaRPr lang="en-US" sz="2700" dirty="0">
              <a:solidFill>
                <a:schemeClr val="bg2"/>
              </a:solidFill>
              <a:latin typeface="Georgia" pitchFamily="18" charset="0"/>
            </a:endParaRPr>
          </a:p>
        </p:txBody>
      </p:sp>
      <p:sp>
        <p:nvSpPr>
          <p:cNvPr id="15" name="TextBox 14"/>
          <p:cNvSpPr txBox="1"/>
          <p:nvPr/>
        </p:nvSpPr>
        <p:spPr>
          <a:xfrm>
            <a:off x="762000" y="3124200"/>
            <a:ext cx="2971800" cy="507831"/>
          </a:xfrm>
          <a:prstGeom prst="rect">
            <a:avLst/>
          </a:prstGeom>
          <a:noFill/>
        </p:spPr>
        <p:txBody>
          <a:bodyPr wrap="square" rtlCol="0">
            <a:spAutoFit/>
          </a:bodyPr>
          <a:lstStyle/>
          <a:p>
            <a:r>
              <a:rPr lang="en-US" sz="2700" dirty="0" smtClean="0">
                <a:solidFill>
                  <a:schemeClr val="bg2"/>
                </a:solidFill>
                <a:latin typeface="Georgia" pitchFamily="18" charset="0"/>
              </a:rPr>
              <a:t>Fail to glorify Him</a:t>
            </a:r>
            <a:endParaRPr lang="en-US" sz="2700" dirty="0">
              <a:solidFill>
                <a:schemeClr val="bg2"/>
              </a:solidFill>
              <a:latin typeface="Georgia" pitchFamily="18" charset="0"/>
            </a:endParaRPr>
          </a:p>
        </p:txBody>
      </p:sp>
      <p:cxnSp>
        <p:nvCxnSpPr>
          <p:cNvPr id="16" name="Straight Arrow Connector 15"/>
          <p:cNvCxnSpPr/>
          <p:nvPr/>
        </p:nvCxnSpPr>
        <p:spPr>
          <a:xfrm>
            <a:off x="3505200" y="3048000"/>
            <a:ext cx="17526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334000" y="2743200"/>
            <a:ext cx="2667000" cy="923330"/>
          </a:xfrm>
          <a:prstGeom prst="rect">
            <a:avLst/>
          </a:prstGeom>
          <a:noFill/>
        </p:spPr>
        <p:txBody>
          <a:bodyPr wrap="square" rtlCol="0">
            <a:spAutoFit/>
          </a:bodyPr>
          <a:lstStyle/>
          <a:p>
            <a:r>
              <a:rPr lang="en-US" sz="2700" dirty="0" smtClean="0">
                <a:solidFill>
                  <a:schemeClr val="bg2"/>
                </a:solidFill>
                <a:latin typeface="Georgia" pitchFamily="18" charset="0"/>
              </a:rPr>
              <a:t>Separated from Him in Eternity</a:t>
            </a:r>
            <a:endParaRPr lang="en-US" sz="2700" dirty="0">
              <a:solidFill>
                <a:schemeClr val="bg2"/>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dissolv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dissolve">
                                      <p:cBhvr>
                                        <p:cTn id="18" dur="500"/>
                                        <p:tgtEl>
                                          <p:spTgt spid="7">
                                            <p:txEl>
                                              <p:pRg st="2" end="2"/>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Effect transition="in" filter="dissolve">
                                      <p:cBhvr>
                                        <p:cTn id="21" dur="500"/>
                                        <p:tgtEl>
                                          <p:spTgt spid="15">
                                            <p:txEl>
                                              <p:pRg st="0" end="0"/>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dissolve">
                                      <p:cBhvr>
                                        <p:cTn id="24" dur="500"/>
                                        <p:tgtEl>
                                          <p:spTgt spid="16"/>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19800" cy="1143000"/>
          </a:xfrm>
        </p:spPr>
        <p:txBody>
          <a:bodyPr>
            <a:normAutofit/>
          </a:bodyPr>
          <a:lstStyle/>
          <a:p>
            <a:r>
              <a:rPr lang="en-US" sz="4000" b="1" dirty="0" smtClean="0">
                <a:solidFill>
                  <a:srgbClr val="FF0000"/>
                </a:solidFill>
              </a:rPr>
              <a:t>2 </a:t>
            </a:r>
            <a:r>
              <a:rPr lang="en-US" dirty="0" smtClean="0"/>
              <a:t>Reality of individual choice</a:t>
            </a:r>
            <a:endParaRPr lang="en-US" dirty="0"/>
          </a:p>
        </p:txBody>
      </p:sp>
      <p:sp>
        <p:nvSpPr>
          <p:cNvPr id="7" name="Content Placeholder 6"/>
          <p:cNvSpPr>
            <a:spLocks noGrp="1"/>
          </p:cNvSpPr>
          <p:nvPr>
            <p:ph idx="1"/>
          </p:nvPr>
        </p:nvSpPr>
        <p:spPr>
          <a:solidFill>
            <a:schemeClr val="tx1">
              <a:alpha val="30000"/>
            </a:schemeClr>
          </a:solidFill>
        </p:spPr>
        <p:txBody>
          <a:bodyPr>
            <a:normAutofit/>
          </a:bodyPr>
          <a:lstStyle/>
          <a:p>
            <a:r>
              <a:rPr lang="en-US" sz="2700" dirty="0" smtClean="0"/>
              <a:t>Matthew 25 parables of readiness</a:t>
            </a:r>
          </a:p>
          <a:p>
            <a:pPr lvl="1"/>
            <a:r>
              <a:rPr lang="en-US" sz="2700" dirty="0" smtClean="0"/>
              <a:t>10 Virgins  (five wise, five foolish)</a:t>
            </a:r>
          </a:p>
          <a:p>
            <a:pPr lvl="1"/>
            <a:r>
              <a:rPr lang="en-US" sz="2700" dirty="0" smtClean="0"/>
              <a:t>Talents  (entrusted by the Master)</a:t>
            </a:r>
          </a:p>
          <a:p>
            <a:pPr lvl="1"/>
            <a:r>
              <a:rPr lang="en-US" sz="2700" dirty="0" smtClean="0"/>
              <a:t>King with all nations</a:t>
            </a:r>
          </a:p>
          <a:p>
            <a:pPr>
              <a:lnSpc>
                <a:spcPts val="2400"/>
              </a:lnSpc>
            </a:pPr>
            <a:r>
              <a:rPr lang="en-US" sz="2400" b="1" dirty="0" smtClean="0"/>
              <a:t>Rom 2:8-9</a:t>
            </a:r>
            <a:r>
              <a:rPr lang="en-US" sz="2400" dirty="0" smtClean="0"/>
              <a:t> but to those who are self-seeking and do not obey the truth, but obey unrighteousness--indignation and wrath, </a:t>
            </a:r>
            <a:r>
              <a:rPr lang="en-US" sz="2400" b="1" dirty="0" smtClean="0"/>
              <a:t>9</a:t>
            </a:r>
            <a:r>
              <a:rPr lang="en-US" sz="2400" dirty="0" smtClean="0"/>
              <a:t> tribulation and anguish, on every soul of man who does evil, of the Jew first and also of the Greek; </a:t>
            </a:r>
            <a:r>
              <a:rPr lang="en-US" sz="2400" b="1" dirty="0" smtClean="0"/>
              <a:t>10</a:t>
            </a:r>
            <a:r>
              <a:rPr lang="en-US" sz="2400" dirty="0" smtClean="0"/>
              <a:t> but glory, honor, and peace to everyone who works what is good, to the Jew first and also to the Greek. </a:t>
            </a:r>
          </a:p>
          <a:p>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dissolv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3 </a:t>
            </a:r>
            <a:r>
              <a:rPr lang="en-US" dirty="0" smtClean="0"/>
              <a:t> Reality is deceptive</a:t>
            </a:r>
            <a:endParaRPr lang="en-US" dirty="0"/>
          </a:p>
        </p:txBody>
      </p:sp>
      <p:sp>
        <p:nvSpPr>
          <p:cNvPr id="3" name="Content Placeholder 2"/>
          <p:cNvSpPr>
            <a:spLocks noGrp="1"/>
          </p:cNvSpPr>
          <p:nvPr>
            <p:ph idx="1"/>
          </p:nvPr>
        </p:nvSpPr>
        <p:spPr/>
        <p:txBody>
          <a:bodyPr/>
          <a:lstStyle/>
          <a:p>
            <a:r>
              <a:rPr lang="en-US" dirty="0" smtClean="0"/>
              <a:t>If we allow present reality to blind us to the value of eternal reality.</a:t>
            </a:r>
          </a:p>
          <a:p>
            <a:pPr lvl="1">
              <a:lnSpc>
                <a:spcPts val="2800"/>
              </a:lnSpc>
            </a:pPr>
            <a:r>
              <a:rPr lang="en-US" b="1" dirty="0" smtClean="0"/>
              <a:t>2 Peter 3:10-13 </a:t>
            </a:r>
            <a:r>
              <a:rPr lang="en-US" dirty="0" smtClean="0"/>
              <a:t> end of what we now see</a:t>
            </a:r>
          </a:p>
          <a:p>
            <a:pPr lvl="1">
              <a:lnSpc>
                <a:spcPts val="2800"/>
              </a:lnSpc>
            </a:pPr>
            <a:r>
              <a:rPr lang="en-US" b="1" dirty="0" smtClean="0"/>
              <a:t>2 </a:t>
            </a:r>
            <a:r>
              <a:rPr lang="en-US" b="1" dirty="0" err="1" smtClean="0"/>
              <a:t>Cor</a:t>
            </a:r>
            <a:r>
              <a:rPr lang="en-US" b="1" dirty="0" smtClean="0"/>
              <a:t> 4:16-18 </a:t>
            </a:r>
            <a:r>
              <a:rPr lang="en-US" dirty="0" smtClean="0"/>
              <a:t>things not seen are eternal</a:t>
            </a:r>
          </a:p>
          <a:p>
            <a:pPr lvl="1">
              <a:lnSpc>
                <a:spcPts val="2800"/>
              </a:lnSpc>
            </a:pPr>
            <a:r>
              <a:rPr lang="en-US" b="1" dirty="0" smtClean="0"/>
              <a:t>James 4:14 </a:t>
            </a:r>
            <a:r>
              <a:rPr lang="en-US" dirty="0" smtClean="0"/>
              <a:t>what is your life? .. Vapor</a:t>
            </a:r>
          </a:p>
          <a:p>
            <a:pPr lvl="1">
              <a:lnSpc>
                <a:spcPts val="2800"/>
              </a:lnSpc>
            </a:pPr>
            <a:r>
              <a:rPr lang="en-US" b="1" dirty="0" smtClean="0"/>
              <a:t>1 Peter 1:3-4  </a:t>
            </a:r>
            <a:r>
              <a:rPr lang="en-US" dirty="0" smtClean="0"/>
              <a:t>eternal inheritance fades not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4 </a:t>
            </a:r>
            <a:r>
              <a:rPr lang="en-US" dirty="0" smtClean="0"/>
              <a:t> Ultimate reality</a:t>
            </a:r>
            <a:endParaRPr lang="en-US" dirty="0"/>
          </a:p>
        </p:txBody>
      </p:sp>
      <p:sp>
        <p:nvSpPr>
          <p:cNvPr id="3" name="Content Placeholder 2"/>
          <p:cNvSpPr>
            <a:spLocks noGrp="1"/>
          </p:cNvSpPr>
          <p:nvPr>
            <p:ph idx="1"/>
          </p:nvPr>
        </p:nvSpPr>
        <p:spPr>
          <a:xfrm>
            <a:off x="381000" y="1676400"/>
            <a:ext cx="8458200" cy="3352800"/>
          </a:xfrm>
        </p:spPr>
        <p:txBody>
          <a:bodyPr>
            <a:normAutofit/>
          </a:bodyPr>
          <a:lstStyle/>
          <a:p>
            <a:r>
              <a:rPr lang="en-US" sz="3000" dirty="0" smtClean="0"/>
              <a:t>Why do you want to go to heaven?</a:t>
            </a:r>
          </a:p>
          <a:p>
            <a:pPr lvl="1">
              <a:lnSpc>
                <a:spcPts val="2800"/>
              </a:lnSpc>
            </a:pPr>
            <a:r>
              <a:rPr lang="en-US" sz="2700" dirty="0" smtClean="0"/>
              <a:t>To avoid going to hell</a:t>
            </a:r>
          </a:p>
          <a:p>
            <a:pPr lvl="1">
              <a:lnSpc>
                <a:spcPts val="2800"/>
              </a:lnSpc>
            </a:pPr>
            <a:r>
              <a:rPr lang="en-US" sz="2700" dirty="0" smtClean="0"/>
              <a:t>Escape the troubles of this world</a:t>
            </a:r>
          </a:p>
          <a:p>
            <a:pPr lvl="1">
              <a:lnSpc>
                <a:spcPts val="2800"/>
              </a:lnSpc>
            </a:pPr>
            <a:r>
              <a:rPr lang="en-US" sz="2700" dirty="0" smtClean="0"/>
              <a:t>Enjoy comforts, pleasures, rewards</a:t>
            </a:r>
          </a:p>
          <a:p>
            <a:pPr lvl="1">
              <a:lnSpc>
                <a:spcPts val="2800"/>
              </a:lnSpc>
            </a:pPr>
            <a:r>
              <a:rPr lang="en-US" sz="2700" dirty="0" smtClean="0"/>
              <a:t>Be reunited with loved ones</a:t>
            </a:r>
          </a:p>
          <a:p>
            <a:pPr lvl="1">
              <a:lnSpc>
                <a:spcPts val="2800"/>
              </a:lnSpc>
            </a:pPr>
            <a:r>
              <a:rPr lang="en-US" sz="2700" dirty="0" smtClean="0"/>
              <a:t>To get answers to all our questions</a:t>
            </a:r>
            <a:endParaRPr lang="en-US" sz="2700" dirty="0"/>
          </a:p>
        </p:txBody>
      </p:sp>
      <p:sp>
        <p:nvSpPr>
          <p:cNvPr id="4" name="Subtitle 6"/>
          <p:cNvSpPr txBox="1">
            <a:spLocks/>
          </p:cNvSpPr>
          <p:nvPr/>
        </p:nvSpPr>
        <p:spPr>
          <a:xfrm>
            <a:off x="1371600" y="5791200"/>
            <a:ext cx="6400800" cy="762000"/>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There are many good reasons</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2561</TotalTime>
  <Words>623</Words>
  <Application>Microsoft Office PowerPoint</Application>
  <PresentationFormat>On-screen Show (4:3)</PresentationFormat>
  <Paragraphs>52</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Virtual Reality</vt:lpstr>
      <vt:lpstr>Perspective on life..</vt:lpstr>
      <vt:lpstr>Going to heaven?..</vt:lpstr>
      <vt:lpstr>1  Reality of our identity</vt:lpstr>
      <vt:lpstr>1  Reality of our identity</vt:lpstr>
      <vt:lpstr>2 Reality of individual choice</vt:lpstr>
      <vt:lpstr>2 Reality of individual choice</vt:lpstr>
      <vt:lpstr>3  Reality is deceptive</vt:lpstr>
      <vt:lpstr>4  Ultimate reality</vt:lpstr>
      <vt:lpstr>4  Ultimate reality</vt:lpstr>
      <vt:lpstr>Virtual Reality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101</cp:revision>
  <dcterms:created xsi:type="dcterms:W3CDTF">2015-10-04T04:19:18Z</dcterms:created>
  <dcterms:modified xsi:type="dcterms:W3CDTF">2017-07-06T20:21:09Z</dcterms:modified>
</cp:coreProperties>
</file>