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3" r:id="rId2"/>
    <p:sldId id="274" r:id="rId3"/>
    <p:sldId id="275" r:id="rId4"/>
    <p:sldId id="276" r:id="rId5"/>
    <p:sldId id="277" r:id="rId6"/>
    <p:sldId id="278" r:id="rId7"/>
    <p:sldId id="279" r:id="rId8"/>
    <p:sldId id="280" r:id="rId9"/>
    <p:sldId id="281" r:id="rId10"/>
    <p:sldId id="282" r:id="rId11"/>
    <p:sldId id="283" r:id="rId12"/>
    <p:sldId id="284" r:id="rId13"/>
    <p:sldId id="285" r:id="rId14"/>
    <p:sldId id="286" r:id="rId15"/>
  </p:sldIdLst>
  <p:sldSz cx="9144000" cy="5715000" type="screen16x10"/>
  <p:notesSz cx="6858000" cy="9144000"/>
  <p:defaultText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B48A"/>
    <a:srgbClr val="B1A777"/>
    <a:srgbClr val="B9B085"/>
    <a:srgbClr val="A79C65"/>
    <a:srgbClr val="B4AD82"/>
    <a:srgbClr val="A19863"/>
    <a:srgbClr val="B6AD80"/>
    <a:srgbClr val="BFB18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17" autoAdjust="0"/>
    <p:restoredTop sz="97531" autoAdjust="0"/>
  </p:normalViewPr>
  <p:slideViewPr>
    <p:cSldViewPr>
      <p:cViewPr>
        <p:scale>
          <a:sx n="75" d="100"/>
          <a:sy n="75" d="100"/>
        </p:scale>
        <p:origin x="-906" y="-210"/>
      </p:cViewPr>
      <p:guideLst>
        <p:guide orient="horz" pos="180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38E981-28F5-479C-B752-E9E7FAEC94EB}" type="datetimeFigureOut">
              <a:rPr lang="en-US" smtClean="0"/>
              <a:pPr/>
              <a:t>8/16/2017</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3A00E0-DD7C-485A-8D6D-375C8D8D9C1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293" rtl="0" eaLnBrk="1" latinLnBrk="0" hangingPunct="1">
      <a:defRPr sz="1200" kern="1200">
        <a:solidFill>
          <a:schemeClr val="tx1"/>
        </a:solidFill>
        <a:latin typeface="+mn-lt"/>
        <a:ea typeface="+mn-ea"/>
        <a:cs typeface="+mn-cs"/>
      </a:defRPr>
    </a:lvl1pPr>
    <a:lvl2pPr marL="457146" algn="l" defTabSz="914293" rtl="0" eaLnBrk="1" latinLnBrk="0" hangingPunct="1">
      <a:defRPr sz="1200" kern="1200">
        <a:solidFill>
          <a:schemeClr val="tx1"/>
        </a:solidFill>
        <a:latin typeface="+mn-lt"/>
        <a:ea typeface="+mn-ea"/>
        <a:cs typeface="+mn-cs"/>
      </a:defRPr>
    </a:lvl2pPr>
    <a:lvl3pPr marL="914293" algn="l" defTabSz="914293" rtl="0" eaLnBrk="1" latinLnBrk="0" hangingPunct="1">
      <a:defRPr sz="1200" kern="1200">
        <a:solidFill>
          <a:schemeClr val="tx1"/>
        </a:solidFill>
        <a:latin typeface="+mn-lt"/>
        <a:ea typeface="+mn-ea"/>
        <a:cs typeface="+mn-cs"/>
      </a:defRPr>
    </a:lvl3pPr>
    <a:lvl4pPr marL="1371440" algn="l" defTabSz="914293" rtl="0" eaLnBrk="1" latinLnBrk="0" hangingPunct="1">
      <a:defRPr sz="1200" kern="1200">
        <a:solidFill>
          <a:schemeClr val="tx1"/>
        </a:solidFill>
        <a:latin typeface="+mn-lt"/>
        <a:ea typeface="+mn-ea"/>
        <a:cs typeface="+mn-cs"/>
      </a:defRPr>
    </a:lvl4pPr>
    <a:lvl5pPr marL="1828586" algn="l" defTabSz="914293" rtl="0" eaLnBrk="1" latinLnBrk="0" hangingPunct="1">
      <a:defRPr sz="1200" kern="1200">
        <a:solidFill>
          <a:schemeClr val="tx1"/>
        </a:solidFill>
        <a:latin typeface="+mn-lt"/>
        <a:ea typeface="+mn-ea"/>
        <a:cs typeface="+mn-cs"/>
      </a:defRPr>
    </a:lvl5pPr>
    <a:lvl6pPr marL="2285733" algn="l" defTabSz="914293" rtl="0" eaLnBrk="1" latinLnBrk="0" hangingPunct="1">
      <a:defRPr sz="1200" kern="1200">
        <a:solidFill>
          <a:schemeClr val="tx1"/>
        </a:solidFill>
        <a:latin typeface="+mn-lt"/>
        <a:ea typeface="+mn-ea"/>
        <a:cs typeface="+mn-cs"/>
      </a:defRPr>
    </a:lvl6pPr>
    <a:lvl7pPr marL="2742879" algn="l" defTabSz="914293" rtl="0" eaLnBrk="1" latinLnBrk="0" hangingPunct="1">
      <a:defRPr sz="1200" kern="1200">
        <a:solidFill>
          <a:schemeClr val="tx1"/>
        </a:solidFill>
        <a:latin typeface="+mn-lt"/>
        <a:ea typeface="+mn-ea"/>
        <a:cs typeface="+mn-cs"/>
      </a:defRPr>
    </a:lvl7pPr>
    <a:lvl8pPr marL="3200026" algn="l" defTabSz="914293" rtl="0" eaLnBrk="1" latinLnBrk="0" hangingPunct="1">
      <a:defRPr sz="1200" kern="1200">
        <a:solidFill>
          <a:schemeClr val="tx1"/>
        </a:solidFill>
        <a:latin typeface="+mn-lt"/>
        <a:ea typeface="+mn-ea"/>
        <a:cs typeface="+mn-cs"/>
      </a:defRPr>
    </a:lvl8pPr>
    <a:lvl9pPr marL="3657172" algn="l" defTabSz="91429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444500"/>
            <a:ext cx="7772400" cy="889000"/>
          </a:xfrm>
        </p:spPr>
        <p:txBody>
          <a:bodyPr>
            <a:normAutofit/>
          </a:bodyPr>
          <a:lstStyle>
            <a:lvl1pPr algn="ctr">
              <a:defRPr sz="48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4826000"/>
            <a:ext cx="6400800" cy="635000"/>
          </a:xfrm>
        </p:spPr>
        <p:txBody>
          <a:bodyPr anchor="ctr">
            <a:normAutofit/>
          </a:bodyPr>
          <a:lstStyle>
            <a:lvl1pPr marL="0" indent="0" algn="ctr">
              <a:buNone/>
              <a:defRPr sz="3600">
                <a:solidFill>
                  <a:schemeClr val="bg1"/>
                </a:solidFill>
              </a:defRPr>
            </a:lvl1pPr>
            <a:lvl2pPr marL="457146"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6"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28865"/>
            <a:ext cx="5181600" cy="952500"/>
          </a:xfrm>
        </p:spPr>
        <p:txBody>
          <a:bodyPr>
            <a:noAutofit/>
          </a:bodyPr>
          <a:lstStyle>
            <a:lvl1pPr>
              <a:defRPr sz="3200"/>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2900"/>
            </a:lvl1pPr>
            <a:lvl2pPr>
              <a:defRPr sz="2600"/>
            </a:lvl2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3672418"/>
            <a:ext cx="7772400" cy="1135063"/>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422261"/>
            <a:ext cx="7772400" cy="1250156"/>
          </a:xfrm>
        </p:spPr>
        <p:txBody>
          <a:bodyPr anchor="b"/>
          <a:lstStyle>
            <a:lvl1pPr marL="0" indent="0">
              <a:buNone/>
              <a:defRPr sz="2000">
                <a:solidFill>
                  <a:schemeClr val="tx1">
                    <a:tint val="75000"/>
                  </a:schemeClr>
                </a:solidFill>
              </a:defRPr>
            </a:lvl1pPr>
            <a:lvl2pPr marL="457146"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6"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2"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333501"/>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333501"/>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1" y="1279261"/>
            <a:ext cx="4040188" cy="533135"/>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1"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7" y="1279261"/>
            <a:ext cx="4041775" cy="533135"/>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7"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dark-blue-background 02.jpg"/>
          <p:cNvPicPr>
            <a:picLocks noChangeAspect="1"/>
          </p:cNvPicPr>
          <p:nvPr userDrawn="1"/>
        </p:nvPicPr>
        <p:blipFill>
          <a:blip r:embed="rId9" cstate="print">
            <a:lum bright="-35000" contrast="10000"/>
          </a:blip>
          <a:srcRect r="14845" b="18000"/>
          <a:stretch>
            <a:fillRect/>
          </a:stretch>
        </p:blipFill>
        <p:spPr>
          <a:xfrm>
            <a:off x="0" y="1"/>
            <a:ext cx="9144002" cy="5714969"/>
          </a:xfrm>
          <a:prstGeom prst="rect">
            <a:avLst/>
          </a:prstGeom>
        </p:spPr>
      </p:pic>
      <p:pic>
        <p:nvPicPr>
          <p:cNvPr id="5" name="Picture 4" descr="honoroneanother1.jpg"/>
          <p:cNvPicPr>
            <a:picLocks noChangeAspect="1"/>
          </p:cNvPicPr>
          <p:nvPr userDrawn="1"/>
        </p:nvPicPr>
        <p:blipFill>
          <a:blip r:embed="rId10" cstate="print">
            <a:lum bright="-15000" contrast="10000"/>
          </a:blip>
          <a:stretch>
            <a:fillRect/>
          </a:stretch>
        </p:blipFill>
        <p:spPr>
          <a:xfrm>
            <a:off x="0" y="0"/>
            <a:ext cx="9144000" cy="5715000"/>
          </a:xfrm>
          <a:prstGeom prst="rect">
            <a:avLst/>
          </a:prstGeom>
        </p:spPr>
      </p:pic>
      <p:sp>
        <p:nvSpPr>
          <p:cNvPr id="6" name="Rectangle 5"/>
          <p:cNvSpPr/>
          <p:nvPr userDrawn="1"/>
        </p:nvSpPr>
        <p:spPr>
          <a:xfrm>
            <a:off x="0" y="0"/>
            <a:ext cx="9144000" cy="5715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28865"/>
            <a:ext cx="5029200" cy="952500"/>
          </a:xfrm>
          <a:prstGeom prst="rect">
            <a:avLst/>
          </a:prstGeom>
        </p:spPr>
        <p:txBody>
          <a:bodyPr vert="horz" lIns="91429" tIns="45714" rIns="91429" bIns="45714"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381000" y="1397000"/>
            <a:ext cx="8458200" cy="3683000"/>
          </a:xfrm>
          <a:prstGeom prst="rect">
            <a:avLst/>
          </a:prstGeom>
          <a:solidFill>
            <a:schemeClr val="tx1">
              <a:alpha val="25000"/>
            </a:schemeClr>
          </a:solidFill>
        </p:spPr>
        <p:txBody>
          <a:bodyPr vert="horz" lIns="91429" tIns="45714" rIns="91429" bIns="45714"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293" rtl="0" eaLnBrk="1" latinLnBrk="0" hangingPunct="1">
        <a:spcBef>
          <a:spcPct val="0"/>
        </a:spcBef>
        <a:buNone/>
        <a:defRPr sz="3800" kern="1200">
          <a:solidFill>
            <a:srgbClr val="FFC000"/>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p:titleStyle>
    <p:bodyStyle>
      <a:lvl1pPr marL="342860" indent="-342860" algn="l" defTabSz="914293" rtl="0" eaLnBrk="1" latinLnBrk="0" hangingPunct="1">
        <a:spcBef>
          <a:spcPct val="20000"/>
        </a:spcBef>
        <a:buFont typeface="Arial" pitchFamily="34" charset="0"/>
        <a:buChar char="•"/>
        <a:defRPr sz="3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a:lvl2pPr marL="742863" indent="-285717" algn="l" defTabSz="914293" rtl="0" eaLnBrk="1" latinLnBrk="0" hangingPunct="1">
        <a:spcBef>
          <a:spcPct val="20000"/>
        </a:spcBef>
        <a:buFont typeface="Arial" pitchFamily="34" charset="0"/>
        <a:buChar char="–"/>
        <a:defRPr sz="28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2pPr>
      <a:lvl3pPr marL="1142867" indent="-228573" algn="l" defTabSz="914293" rtl="0" eaLnBrk="1" latinLnBrk="0" hangingPunct="1">
        <a:spcBef>
          <a:spcPct val="20000"/>
        </a:spcBef>
        <a:buFont typeface="Arial" pitchFamily="34" charset="0"/>
        <a:buChar char="•"/>
        <a:defRPr sz="2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3pPr>
      <a:lvl4pPr marL="1600013" indent="-228573" algn="l" defTabSz="914293"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4pPr>
      <a:lvl5pPr marL="2057159" indent="-228573" algn="l" defTabSz="914293"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3" cstate="print">
            <a:lum bright="-35000" contrast="10000"/>
          </a:blip>
          <a:srcRect r="14845" b="18000"/>
          <a:stretch>
            <a:fillRect/>
          </a:stretch>
        </p:blipFill>
        <p:spPr>
          <a:xfrm>
            <a:off x="0" y="0"/>
            <a:ext cx="9144002" cy="5715000"/>
          </a:xfrm>
          <a:prstGeom prst="rect">
            <a:avLst/>
          </a:prstGeom>
        </p:spPr>
      </p:pic>
      <p:pic>
        <p:nvPicPr>
          <p:cNvPr id="8" name="Picture 7" descr="honoroneanother1.jpg"/>
          <p:cNvPicPr>
            <a:picLocks noChangeAspect="1"/>
          </p:cNvPicPr>
          <p:nvPr/>
        </p:nvPicPr>
        <p:blipFill>
          <a:blip r:embed="rId4" cstate="print">
            <a:lum bright="-20000" contrast="15000"/>
          </a:blip>
          <a:stretch>
            <a:fillRect/>
          </a:stretch>
        </p:blipFill>
        <p:spPr>
          <a:xfrm>
            <a:off x="0" y="0"/>
            <a:ext cx="9144000" cy="5715000"/>
          </a:xfrm>
          <a:prstGeom prst="rect">
            <a:avLst/>
          </a:prstGeom>
        </p:spPr>
      </p:pic>
      <p:sp>
        <p:nvSpPr>
          <p:cNvPr id="9" name="Title 8"/>
          <p:cNvSpPr>
            <a:spLocks noGrp="1"/>
          </p:cNvSpPr>
          <p:nvPr>
            <p:ph type="ctrTitle"/>
          </p:nvPr>
        </p:nvSpPr>
        <p:spPr/>
        <p:txBody>
          <a:bodyPr/>
          <a:lstStyle/>
          <a:p>
            <a:r>
              <a:rPr lang="en-US" dirty="0" smtClean="0"/>
              <a:t>Honor One Another</a:t>
            </a:r>
            <a:endParaRPr lang="en-US" dirty="0"/>
          </a:p>
        </p:txBody>
      </p:sp>
      <p:sp>
        <p:nvSpPr>
          <p:cNvPr id="10" name="Subtitle 9"/>
          <p:cNvSpPr>
            <a:spLocks noGrp="1"/>
          </p:cNvSpPr>
          <p:nvPr>
            <p:ph type="subTitle" idx="1"/>
          </p:nvPr>
        </p:nvSpPr>
        <p:spPr/>
        <p:txBody>
          <a:bodyPr>
            <a:normAutofit lnSpcReduction="10000"/>
          </a:bodyPr>
          <a:lstStyle/>
          <a:p>
            <a:r>
              <a:rPr lang="en-US" dirty="0" smtClean="0"/>
              <a:t>Romans 12:9-16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Parable of chief seats..</a:t>
            </a:r>
            <a:endParaRPr lang="en-US" dirty="0"/>
          </a:p>
        </p:txBody>
      </p:sp>
      <p:sp>
        <p:nvSpPr>
          <p:cNvPr id="3" name="Content Placeholder 2"/>
          <p:cNvSpPr>
            <a:spLocks noGrp="1"/>
          </p:cNvSpPr>
          <p:nvPr>
            <p:ph idx="1"/>
          </p:nvPr>
        </p:nvSpPr>
        <p:spPr/>
        <p:txBody>
          <a:bodyPr>
            <a:normAutofit/>
          </a:bodyPr>
          <a:lstStyle/>
          <a:p>
            <a:r>
              <a:rPr lang="en-US" b="1" dirty="0" smtClean="0"/>
              <a:t>10</a:t>
            </a:r>
            <a:r>
              <a:rPr lang="en-US" dirty="0" smtClean="0"/>
              <a:t> But when you are invited, go and sit down in the lowest place, so that when he who invited you comes he may say to you, 'Friend, go up higher.' Then you will have glory in the presence of those who sit at the table with you. </a:t>
            </a:r>
          </a:p>
          <a:p>
            <a:r>
              <a:rPr lang="en-US" b="1" dirty="0" smtClean="0"/>
              <a:t>11</a:t>
            </a:r>
            <a:r>
              <a:rPr lang="en-US" dirty="0" smtClean="0"/>
              <a:t> For whoever exalts himself will be humbled, and he who humbles himself will be exalted."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Parable of chief seats..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12</a:t>
            </a:r>
            <a:r>
              <a:rPr lang="en-US" dirty="0" smtClean="0"/>
              <a:t> Then He also said to him who invited Him, "When you give a dinner or a supper, do not ask your friends, your brothers, your relatives, nor rich neighbors, lest they also invite you back, and you be repaid. </a:t>
            </a:r>
          </a:p>
          <a:p>
            <a:r>
              <a:rPr lang="en-US" b="1" dirty="0" smtClean="0"/>
              <a:t>13</a:t>
            </a:r>
            <a:r>
              <a:rPr lang="en-US" dirty="0" smtClean="0"/>
              <a:t> But when you give a feast, invite the poor, the maimed, the lame, the blind. </a:t>
            </a:r>
          </a:p>
          <a:p>
            <a:r>
              <a:rPr lang="en-US" b="1" dirty="0" smtClean="0"/>
              <a:t>14</a:t>
            </a:r>
            <a:r>
              <a:rPr lang="en-US" dirty="0" smtClean="0"/>
              <a:t> And you will be blessed, because they cannot repay you; for you shall be repaid at the resurrection of the just."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we can show honor..</a:t>
            </a:r>
            <a:endParaRPr lang="en-US" dirty="0"/>
          </a:p>
        </p:txBody>
      </p:sp>
      <p:sp>
        <p:nvSpPr>
          <p:cNvPr id="3" name="Content Placeholder 2"/>
          <p:cNvSpPr>
            <a:spLocks noGrp="1"/>
          </p:cNvSpPr>
          <p:nvPr>
            <p:ph idx="1"/>
          </p:nvPr>
        </p:nvSpPr>
        <p:spPr/>
        <p:txBody>
          <a:bodyPr/>
          <a:lstStyle/>
          <a:p>
            <a:r>
              <a:rPr lang="en-US" dirty="0" smtClean="0"/>
              <a:t>Honor all people.. 1 Pet 2:17</a:t>
            </a:r>
          </a:p>
          <a:p>
            <a:r>
              <a:rPr lang="en-US" dirty="0" smtClean="0"/>
              <a:t>Honor our spouses .. 1 Pet 3:7, Heb 13:4</a:t>
            </a:r>
          </a:p>
          <a:p>
            <a:r>
              <a:rPr lang="en-US" dirty="0" smtClean="0"/>
              <a:t>Greeting one another.. Rom 16:16</a:t>
            </a:r>
          </a:p>
          <a:p>
            <a:r>
              <a:rPr lang="en-US" dirty="0" smtClean="0"/>
              <a:t>Receiving w/o petty issues .. Rom 14</a:t>
            </a:r>
          </a:p>
          <a:p>
            <a:r>
              <a:rPr lang="en-US" dirty="0" smtClean="0"/>
              <a:t>Honoring the poor equally.. James 2:1-4</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descr="6113-06720579en_Masterfile.jpg"/>
          <p:cNvPicPr>
            <a:picLocks noChangeAspect="1"/>
          </p:cNvPicPr>
          <p:nvPr/>
        </p:nvPicPr>
        <p:blipFill>
          <a:blip r:embed="rId2" cstate="print">
            <a:lum bright="-20000" contrast="10000"/>
          </a:blip>
          <a:stretch>
            <a:fillRect/>
          </a:stretch>
        </p:blipFill>
        <p:spPr>
          <a:xfrm>
            <a:off x="1371600" y="419100"/>
            <a:ext cx="6477000" cy="4048125"/>
          </a:xfrm>
          <a:prstGeom prst="rect">
            <a:avLst/>
          </a:prstGeom>
        </p:spPr>
      </p:pic>
      <p:sp>
        <p:nvSpPr>
          <p:cNvPr id="4" name="Subtitle 3"/>
          <p:cNvSpPr>
            <a:spLocks noGrp="1"/>
          </p:cNvSpPr>
          <p:nvPr>
            <p:ph type="subTitle" idx="1"/>
          </p:nvPr>
        </p:nvSpPr>
        <p:spPr/>
        <p:txBody>
          <a:bodyPr>
            <a:normAutofit fontScale="92500"/>
          </a:bodyPr>
          <a:lstStyle/>
          <a:p>
            <a:r>
              <a:rPr lang="en-US" dirty="0" smtClean="0"/>
              <a:t>Imagine if we all practiced this..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3" cstate="print">
            <a:lum bright="-35000" contrast="10000"/>
          </a:blip>
          <a:srcRect r="14845" b="18000"/>
          <a:stretch>
            <a:fillRect/>
          </a:stretch>
        </p:blipFill>
        <p:spPr>
          <a:xfrm>
            <a:off x="0" y="0"/>
            <a:ext cx="9144002" cy="5715000"/>
          </a:xfrm>
          <a:prstGeom prst="rect">
            <a:avLst/>
          </a:prstGeom>
        </p:spPr>
      </p:pic>
      <p:pic>
        <p:nvPicPr>
          <p:cNvPr id="8" name="Picture 7" descr="honoroneanother1.jpg"/>
          <p:cNvPicPr>
            <a:picLocks noChangeAspect="1"/>
          </p:cNvPicPr>
          <p:nvPr/>
        </p:nvPicPr>
        <p:blipFill>
          <a:blip r:embed="rId4" cstate="print">
            <a:lum bright="-20000" contrast="15000"/>
          </a:blip>
          <a:stretch>
            <a:fillRect/>
          </a:stretch>
        </p:blipFill>
        <p:spPr>
          <a:xfrm>
            <a:off x="0" y="0"/>
            <a:ext cx="9144000" cy="5715000"/>
          </a:xfrm>
          <a:prstGeom prst="rect">
            <a:avLst/>
          </a:prstGeom>
        </p:spPr>
      </p:pic>
      <p:sp>
        <p:nvSpPr>
          <p:cNvPr id="9" name="Title 8"/>
          <p:cNvSpPr>
            <a:spLocks noGrp="1"/>
          </p:cNvSpPr>
          <p:nvPr>
            <p:ph type="ctrTitle"/>
          </p:nvPr>
        </p:nvSpPr>
        <p:spPr/>
        <p:txBody>
          <a:bodyPr/>
          <a:lstStyle/>
          <a:p>
            <a:r>
              <a:rPr lang="en-US" dirty="0" smtClean="0"/>
              <a:t>Honor One Another</a:t>
            </a:r>
            <a:endParaRPr lang="en-US" dirty="0"/>
          </a:p>
        </p:txBody>
      </p:sp>
      <p:sp>
        <p:nvSpPr>
          <p:cNvPr id="10" name="Subtitle 9"/>
          <p:cNvSpPr>
            <a:spLocks noGrp="1"/>
          </p:cNvSpPr>
          <p:nvPr>
            <p:ph type="subTitle" idx="1"/>
          </p:nvPr>
        </p:nvSpPr>
        <p:spPr/>
        <p:txBody>
          <a:bodyPr>
            <a:normAutofit lnSpcReduction="10000"/>
          </a:bodyPr>
          <a:lstStyle/>
          <a:p>
            <a:r>
              <a:rPr lang="en-US" dirty="0" smtClean="0"/>
              <a:t>Romans 12:9-16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One Another commands..</a:t>
            </a:r>
            <a:endParaRPr lang="en-US" dirty="0"/>
          </a:p>
        </p:txBody>
      </p:sp>
      <p:sp>
        <p:nvSpPr>
          <p:cNvPr id="3" name="Content Placeholder 2"/>
          <p:cNvSpPr>
            <a:spLocks noGrp="1"/>
          </p:cNvSpPr>
          <p:nvPr>
            <p:ph idx="1"/>
          </p:nvPr>
        </p:nvSpPr>
        <p:spPr>
          <a:xfrm>
            <a:off x="381000" y="1397000"/>
            <a:ext cx="8458200" cy="2374900"/>
          </a:xfrm>
        </p:spPr>
        <p:txBody>
          <a:bodyPr/>
          <a:lstStyle/>
          <a:p>
            <a:r>
              <a:rPr lang="en-US" b="1" dirty="0" smtClean="0"/>
              <a:t>Rom 12:9</a:t>
            </a:r>
            <a:r>
              <a:rPr lang="en-US" dirty="0" smtClean="0"/>
              <a:t> Let love be without hypocrisy. Abhor what is evil. Cling to what is good. </a:t>
            </a:r>
            <a:r>
              <a:rPr lang="en-US" b="1" dirty="0" smtClean="0"/>
              <a:t>10</a:t>
            </a:r>
            <a:r>
              <a:rPr lang="en-US" dirty="0" smtClean="0"/>
              <a:t> Be kindly affectionate to one another with brotherly love, in </a:t>
            </a:r>
            <a:r>
              <a:rPr lang="en-US" dirty="0" smtClean="0">
                <a:solidFill>
                  <a:srgbClr val="FFC000"/>
                </a:solidFill>
              </a:rPr>
              <a:t>honor</a:t>
            </a:r>
            <a:r>
              <a:rPr lang="en-US" dirty="0" smtClean="0"/>
              <a:t> giving </a:t>
            </a:r>
            <a:r>
              <a:rPr lang="en-US" dirty="0" smtClean="0">
                <a:solidFill>
                  <a:srgbClr val="FFC000"/>
                </a:solidFill>
              </a:rPr>
              <a:t>preference to one another</a:t>
            </a:r>
            <a:r>
              <a:rPr lang="en-US" dirty="0" smtClean="0"/>
              <a:t>..</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onor 02.jpg"/>
          <p:cNvPicPr>
            <a:picLocks noChangeAspect="1"/>
          </p:cNvPicPr>
          <p:nvPr/>
        </p:nvPicPr>
        <p:blipFill>
          <a:blip r:embed="rId2" cstate="print">
            <a:lum bright="-15000" contrast="10000"/>
          </a:blip>
          <a:stretch>
            <a:fillRect/>
          </a:stretch>
        </p:blipFill>
        <p:spPr>
          <a:xfrm>
            <a:off x="0" y="0"/>
            <a:ext cx="9148684" cy="5715000"/>
          </a:xfrm>
          <a:prstGeom prst="rect">
            <a:avLst/>
          </a:prstGeom>
        </p:spPr>
      </p:pic>
      <p:sp>
        <p:nvSpPr>
          <p:cNvPr id="5" name="Rectangle 4"/>
          <p:cNvSpPr/>
          <p:nvPr/>
        </p:nvSpPr>
        <p:spPr>
          <a:xfrm>
            <a:off x="0" y="0"/>
            <a:ext cx="9144000" cy="5715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r>
              <a:rPr lang="en-US" dirty="0" smtClean="0"/>
              <a:t>What it means to honor..</a:t>
            </a:r>
            <a:endParaRPr lang="en-US" dirty="0"/>
          </a:p>
        </p:txBody>
      </p:sp>
      <p:sp>
        <p:nvSpPr>
          <p:cNvPr id="4" name="Content Placeholder 3"/>
          <p:cNvSpPr>
            <a:spLocks noGrp="1"/>
          </p:cNvSpPr>
          <p:nvPr>
            <p:ph idx="1"/>
          </p:nvPr>
        </p:nvSpPr>
        <p:spPr>
          <a:xfrm>
            <a:off x="381000" y="1397000"/>
            <a:ext cx="8458200" cy="1993900"/>
          </a:xfrm>
        </p:spPr>
        <p:txBody>
          <a:bodyPr/>
          <a:lstStyle/>
          <a:p>
            <a:r>
              <a:rPr lang="en-US" dirty="0" smtClean="0"/>
              <a:t>Honor your father and mother – </a:t>
            </a:r>
            <a:r>
              <a:rPr lang="en-US" dirty="0" err="1" smtClean="0"/>
              <a:t>Exod</a:t>
            </a:r>
            <a:r>
              <a:rPr lang="en-US" dirty="0" smtClean="0"/>
              <a:t> 20:12</a:t>
            </a:r>
          </a:p>
          <a:p>
            <a:r>
              <a:rPr lang="en-US" dirty="0" smtClean="0"/>
              <a:t>Honor all men.. Honor the king – 1 Pet 2:17</a:t>
            </a:r>
          </a:p>
          <a:p>
            <a:r>
              <a:rPr lang="en-US" dirty="0" smtClean="0"/>
              <a:t>Giving honor to your wife – 1 Pet 3:7</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onor One Another-Romans-12-10.jpg"/>
          <p:cNvPicPr>
            <a:picLocks noChangeAspect="1"/>
          </p:cNvPicPr>
          <p:nvPr/>
        </p:nvPicPr>
        <p:blipFill>
          <a:blip r:embed="rId2" cstate="print">
            <a:lum bright="-15000" contrast="10000"/>
          </a:blip>
          <a:stretch>
            <a:fillRect/>
          </a:stretch>
        </p:blipFill>
        <p:spPr>
          <a:xfrm>
            <a:off x="0" y="1104900"/>
            <a:ext cx="9144000" cy="4206240"/>
          </a:xfrm>
          <a:prstGeom prst="rect">
            <a:avLst/>
          </a:prstGeom>
        </p:spPr>
      </p:pic>
      <p:sp>
        <p:nvSpPr>
          <p:cNvPr id="5" name="Rectangle 4"/>
          <p:cNvSpPr/>
          <p:nvPr/>
        </p:nvSpPr>
        <p:spPr>
          <a:xfrm>
            <a:off x="0" y="0"/>
            <a:ext cx="9144000" cy="5715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Regard as valuable..</a:t>
            </a:r>
            <a:endParaRPr lang="en-US" dirty="0"/>
          </a:p>
        </p:txBody>
      </p:sp>
      <p:sp>
        <p:nvSpPr>
          <p:cNvPr id="3" name="Content Placeholder 2"/>
          <p:cNvSpPr>
            <a:spLocks noGrp="1"/>
          </p:cNvSpPr>
          <p:nvPr>
            <p:ph idx="1"/>
          </p:nvPr>
        </p:nvSpPr>
        <p:spPr/>
        <p:txBody>
          <a:bodyPr/>
          <a:lstStyle/>
          <a:p>
            <a:r>
              <a:rPr lang="en-US" dirty="0" smtClean="0"/>
              <a:t>See the worth of each one..</a:t>
            </a:r>
          </a:p>
          <a:p>
            <a:r>
              <a:rPr lang="en-US" dirty="0" smtClean="0"/>
              <a:t>Never consider them as valueless..</a:t>
            </a:r>
          </a:p>
          <a:p>
            <a:r>
              <a:rPr lang="en-US" dirty="0" smtClean="0"/>
              <a:t>If one leaves, to act as if we don’t care..</a:t>
            </a:r>
          </a:p>
          <a:p>
            <a:r>
              <a:rPr lang="en-US" dirty="0" smtClean="0"/>
              <a:t>If we refuse to consider their beliefs..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this should work..</a:t>
            </a:r>
            <a:endParaRPr lang="en-US" dirty="0"/>
          </a:p>
        </p:txBody>
      </p:sp>
      <p:sp>
        <p:nvSpPr>
          <p:cNvPr id="3" name="Content Placeholder 2"/>
          <p:cNvSpPr>
            <a:spLocks noGrp="1"/>
          </p:cNvSpPr>
          <p:nvPr>
            <p:ph idx="1"/>
          </p:nvPr>
        </p:nvSpPr>
        <p:spPr>
          <a:xfrm>
            <a:off x="381000" y="1104900"/>
            <a:ext cx="8458200" cy="4191000"/>
          </a:xfrm>
        </p:spPr>
        <p:txBody>
          <a:bodyPr>
            <a:noAutofit/>
          </a:bodyPr>
          <a:lstStyle/>
          <a:p>
            <a:pPr>
              <a:lnSpc>
                <a:spcPts val="2300"/>
              </a:lnSpc>
            </a:pPr>
            <a:r>
              <a:rPr lang="en-US" sz="2600" b="1" dirty="0" smtClean="0"/>
              <a:t>1 </a:t>
            </a:r>
            <a:r>
              <a:rPr lang="en-US" sz="2600" b="1" dirty="0" err="1" smtClean="0"/>
              <a:t>Cor</a:t>
            </a:r>
            <a:r>
              <a:rPr lang="en-US" sz="2600" b="1" dirty="0" smtClean="0"/>
              <a:t> 12:21 </a:t>
            </a:r>
            <a:r>
              <a:rPr lang="en-US" sz="2600" dirty="0" smtClean="0"/>
              <a:t>The eye cannot say to the hand, “I have no need of you,” nor again the head to the feet, “I have no need of you.” 22 On the contrary, the parts of the body that seem to be weaker are indispensable, 23 and </a:t>
            </a:r>
            <a:r>
              <a:rPr lang="en-US" sz="2600" dirty="0" smtClean="0">
                <a:solidFill>
                  <a:srgbClr val="FFC000"/>
                </a:solidFill>
              </a:rPr>
              <a:t>on those parts of the body that we think less honorable we bestow the greater honor</a:t>
            </a:r>
            <a:r>
              <a:rPr lang="en-US" sz="2600" dirty="0" smtClean="0"/>
              <a:t>, and our </a:t>
            </a:r>
            <a:r>
              <a:rPr lang="en-US" sz="2600" dirty="0" err="1" smtClean="0"/>
              <a:t>unpresentable</a:t>
            </a:r>
            <a:r>
              <a:rPr lang="en-US" sz="2600" dirty="0" smtClean="0"/>
              <a:t> parts are treated with greater modesty, 24 which our more presentable parts do not require.</a:t>
            </a:r>
          </a:p>
          <a:p>
            <a:pPr>
              <a:lnSpc>
                <a:spcPts val="2300"/>
              </a:lnSpc>
            </a:pPr>
            <a:r>
              <a:rPr lang="en-US" sz="2600" dirty="0" smtClean="0"/>
              <a:t>But </a:t>
            </a:r>
            <a:r>
              <a:rPr lang="en-US" sz="2600" dirty="0" smtClean="0">
                <a:solidFill>
                  <a:srgbClr val="FFC000"/>
                </a:solidFill>
              </a:rPr>
              <a:t>God has so composed the body, giving greater honor to the part that lacked it</a:t>
            </a:r>
            <a:r>
              <a:rPr lang="en-US" sz="2600" dirty="0" smtClean="0"/>
              <a:t>, 25 that there may be no division in the body, but </a:t>
            </a:r>
            <a:r>
              <a:rPr lang="en-US" sz="2600" u="sng" dirty="0" smtClean="0"/>
              <a:t>that the members may have the same care for one another</a:t>
            </a:r>
            <a:r>
              <a:rPr lang="en-US" sz="2600" dirty="0" smtClean="0"/>
              <a:t>. 26 If one member suffers, all suffer together</a:t>
            </a:r>
            <a:r>
              <a:rPr lang="en-US" sz="2600" dirty="0" smtClean="0">
                <a:solidFill>
                  <a:srgbClr val="FFC000"/>
                </a:solidFill>
              </a:rPr>
              <a:t>; if one member is honored, all rejoice together</a:t>
            </a:r>
            <a:r>
              <a:rPr lang="en-US" sz="2600" dirty="0" smtClean="0"/>
              <a:t>. </a:t>
            </a:r>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Various translations..</a:t>
            </a:r>
            <a:endParaRPr lang="en-US" dirty="0"/>
          </a:p>
        </p:txBody>
      </p:sp>
      <p:sp>
        <p:nvSpPr>
          <p:cNvPr id="3" name="Content Placeholder 2"/>
          <p:cNvSpPr>
            <a:spLocks noGrp="1"/>
          </p:cNvSpPr>
          <p:nvPr>
            <p:ph idx="1"/>
          </p:nvPr>
        </p:nvSpPr>
        <p:spPr/>
        <p:txBody>
          <a:bodyPr/>
          <a:lstStyle/>
          <a:p>
            <a:r>
              <a:rPr lang="en-US" dirty="0" smtClean="0"/>
              <a:t>NKJ/NAS – in honor giving preference</a:t>
            </a:r>
          </a:p>
          <a:p>
            <a:r>
              <a:rPr lang="en-US" dirty="0" smtClean="0"/>
              <a:t>ESV – outdo one another in showing honor</a:t>
            </a:r>
          </a:p>
          <a:p>
            <a:r>
              <a:rPr lang="en-US" dirty="0" smtClean="0"/>
              <a:t>NET – show eagerness to honor each other</a:t>
            </a:r>
          </a:p>
          <a:p>
            <a:r>
              <a:rPr lang="en-US" dirty="0" smtClean="0"/>
              <a:t>Greek – to lead the way, go before</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Reconsider 1 </a:t>
            </a:r>
            <a:r>
              <a:rPr lang="en-US" dirty="0" err="1" smtClean="0"/>
              <a:t>Cor</a:t>
            </a:r>
            <a:r>
              <a:rPr lang="en-US" dirty="0" smtClean="0"/>
              <a:t> 12..</a:t>
            </a:r>
            <a:endParaRPr lang="en-US" dirty="0"/>
          </a:p>
        </p:txBody>
      </p:sp>
      <p:sp>
        <p:nvSpPr>
          <p:cNvPr id="3" name="Content Placeholder 2"/>
          <p:cNvSpPr>
            <a:spLocks noGrp="1"/>
          </p:cNvSpPr>
          <p:nvPr>
            <p:ph idx="1"/>
          </p:nvPr>
        </p:nvSpPr>
        <p:spPr/>
        <p:txBody>
          <a:bodyPr>
            <a:normAutofit/>
          </a:bodyPr>
          <a:lstStyle/>
          <a:p>
            <a:pPr>
              <a:lnSpc>
                <a:spcPts val="2800"/>
              </a:lnSpc>
            </a:pPr>
            <a:r>
              <a:rPr lang="en-US" sz="3000" dirty="0" smtClean="0"/>
              <a:t>12:24-26 But </a:t>
            </a:r>
            <a:r>
              <a:rPr lang="en-US" sz="3000" dirty="0" smtClean="0">
                <a:solidFill>
                  <a:srgbClr val="FFC000"/>
                </a:solidFill>
              </a:rPr>
              <a:t>God has so composed the body, giving greater honor to the part that lacked it</a:t>
            </a:r>
            <a:r>
              <a:rPr lang="en-US" sz="3000" dirty="0" smtClean="0"/>
              <a:t>, 25 that there may be no division in the body, but </a:t>
            </a:r>
            <a:r>
              <a:rPr lang="en-US" sz="3000" u="sng" dirty="0" smtClean="0"/>
              <a:t>that the members may have the same care for one another</a:t>
            </a:r>
            <a:r>
              <a:rPr lang="en-US" sz="3000" dirty="0" smtClean="0"/>
              <a:t>. 26 If one member suffers, all suffer together</a:t>
            </a:r>
            <a:r>
              <a:rPr lang="en-US" sz="3000" dirty="0" smtClean="0">
                <a:solidFill>
                  <a:srgbClr val="FFC000"/>
                </a:solidFill>
              </a:rPr>
              <a:t>; if one member is honored, all rejoice together</a:t>
            </a:r>
            <a:r>
              <a:rPr lang="en-US" sz="30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holds us back?..</a:t>
            </a:r>
            <a:endParaRPr lang="en-US" dirty="0"/>
          </a:p>
        </p:txBody>
      </p:sp>
      <p:sp>
        <p:nvSpPr>
          <p:cNvPr id="3" name="Content Placeholder 2"/>
          <p:cNvSpPr>
            <a:spLocks noGrp="1"/>
          </p:cNvSpPr>
          <p:nvPr>
            <p:ph idx="1"/>
          </p:nvPr>
        </p:nvSpPr>
        <p:spPr/>
        <p:txBody>
          <a:bodyPr/>
          <a:lstStyle/>
          <a:p>
            <a:r>
              <a:rPr lang="en-US" dirty="0" smtClean="0"/>
              <a:t>We seek our own glory and honor..</a:t>
            </a:r>
          </a:p>
          <a:p>
            <a:pPr lvl="1"/>
            <a:r>
              <a:rPr lang="en-US" b="1" dirty="0" smtClean="0"/>
              <a:t>Matt 23:6</a:t>
            </a:r>
            <a:r>
              <a:rPr lang="en-US" dirty="0" smtClean="0"/>
              <a:t> They love the best places at feasts, the best seats in the synagogues..</a:t>
            </a:r>
          </a:p>
          <a:p>
            <a:pPr lvl="1"/>
            <a:r>
              <a:rPr lang="en-US" b="1" dirty="0" smtClean="0"/>
              <a:t>Mark 12:39 </a:t>
            </a:r>
            <a:r>
              <a:rPr lang="en-US" dirty="0" smtClean="0"/>
              <a:t>the best seats in the synagogues, and the best places at feasts, </a:t>
            </a:r>
          </a:p>
          <a:p>
            <a:pPr lv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Parable of chief seats..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Luke 14:7</a:t>
            </a:r>
            <a:r>
              <a:rPr lang="en-US" dirty="0" smtClean="0"/>
              <a:t> So He told a parable to those who were invited, when He noted how they chose the best places, saying to them: </a:t>
            </a:r>
          </a:p>
          <a:p>
            <a:r>
              <a:rPr lang="en-US" b="1" dirty="0" smtClean="0"/>
              <a:t>8</a:t>
            </a:r>
            <a:r>
              <a:rPr lang="en-US" dirty="0" smtClean="0"/>
              <a:t> "When you are invited by anyone to a wedding feast, do not sit down in the best place, lest one more honorable than you be invited by him; </a:t>
            </a:r>
          </a:p>
          <a:p>
            <a:r>
              <a:rPr lang="en-US" b="1" dirty="0" smtClean="0"/>
              <a:t>9</a:t>
            </a:r>
            <a:r>
              <a:rPr lang="en-US" dirty="0" smtClean="0"/>
              <a:t> and he who invited you and him come and say to you, 'Give place to this man,' and then you begin with shame to take the lowest place. </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1978</TotalTime>
  <Words>756</Words>
  <Application>Microsoft Office PowerPoint</Application>
  <PresentationFormat>On-screen Show (16:10)</PresentationFormat>
  <Paragraphs>49</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Honor One Another</vt:lpstr>
      <vt:lpstr>One Another commands..</vt:lpstr>
      <vt:lpstr>What it means to honor..</vt:lpstr>
      <vt:lpstr>Regard as valuable..</vt:lpstr>
      <vt:lpstr>How this should work..</vt:lpstr>
      <vt:lpstr>Various translations..</vt:lpstr>
      <vt:lpstr>Reconsider 1 Cor 12..</vt:lpstr>
      <vt:lpstr>What holds us back?..</vt:lpstr>
      <vt:lpstr>Parable of chief seats..</vt:lpstr>
      <vt:lpstr>Parable of chief seats..</vt:lpstr>
      <vt:lpstr>Parable of chief seats..</vt:lpstr>
      <vt:lpstr>Areas we can show honor..</vt:lpstr>
      <vt:lpstr>Slide 13</vt:lpstr>
      <vt:lpstr>Honor One Another</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84</cp:revision>
  <dcterms:created xsi:type="dcterms:W3CDTF">2015-10-04T04:19:18Z</dcterms:created>
  <dcterms:modified xsi:type="dcterms:W3CDTF">2017-08-16T19:14:42Z</dcterms:modified>
</cp:coreProperties>
</file>