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4"/>
  </p:notesMasterIdLst>
  <p:sldIdLst>
    <p:sldId id="273" r:id="rId3"/>
    <p:sldId id="294" r:id="rId4"/>
    <p:sldId id="293" r:id="rId5"/>
    <p:sldId id="295" r:id="rId6"/>
    <p:sldId id="277" r:id="rId7"/>
    <p:sldId id="278" r:id="rId8"/>
    <p:sldId id="279" r:id="rId9"/>
    <p:sldId id="297" r:id="rId10"/>
    <p:sldId id="296" r:id="rId11"/>
    <p:sldId id="281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A00"/>
    <a:srgbClr val="321900"/>
    <a:srgbClr val="C9DAA6"/>
    <a:srgbClr val="3E1F00"/>
    <a:srgbClr val="663300"/>
    <a:srgbClr val="FFDD71"/>
    <a:srgbClr val="FFCF37"/>
    <a:srgbClr val="FFD961"/>
    <a:srgbClr val="BCB48A"/>
    <a:srgbClr val="B1A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4" autoAdjust="0"/>
    <p:restoredTop sz="94660"/>
  </p:normalViewPr>
  <p:slideViewPr>
    <p:cSldViewPr>
      <p:cViewPr>
        <p:scale>
          <a:sx n="56" d="100"/>
          <a:sy n="56" d="100"/>
        </p:scale>
        <p:origin x="-146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6520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6.jpeg"/><Relationship Id="rId17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Philip background right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648200" y="1752600"/>
            <a:ext cx="4495800" cy="39624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9" name="Picture 18" descr="Nathanael background right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8001000" y="1752600"/>
            <a:ext cx="1143000" cy="3962400"/>
          </a:xfrm>
          <a:prstGeom prst="rect">
            <a:avLst/>
          </a:prstGeom>
        </p:spPr>
      </p:pic>
      <p:pic>
        <p:nvPicPr>
          <p:cNvPr id="13" name="Picture 12" descr="Nathanael background left.jpg"/>
          <p:cNvPicPr>
            <a:picLocks noChangeAspect="1"/>
          </p:cNvPicPr>
          <p:nvPr userDrawn="1"/>
        </p:nvPicPr>
        <p:blipFill>
          <a:blip r:embed="rId13" cstate="print">
            <a:lum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Philip background right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648200" y="1752600"/>
            <a:ext cx="4495800" cy="39624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pic>
        <p:nvPicPr>
          <p:cNvPr id="8" name="Picture 7" descr="James brother of John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2743200" y="1752600"/>
            <a:ext cx="3783316" cy="3962400"/>
          </a:xfrm>
          <a:prstGeom prst="rect">
            <a:avLst/>
          </a:prstGeom>
        </p:spPr>
      </p:pic>
      <p:pic>
        <p:nvPicPr>
          <p:cNvPr id="11" name="Picture 10" descr="James brother of John background righ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400800" y="1752600"/>
            <a:ext cx="2743200" cy="3962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9" name="Picture 18" descr="Nathanael background right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001000" y="1752600"/>
            <a:ext cx="1143000" cy="3962400"/>
          </a:xfrm>
          <a:prstGeom prst="rect">
            <a:avLst/>
          </a:prstGeom>
        </p:spPr>
      </p:pic>
      <p:pic>
        <p:nvPicPr>
          <p:cNvPr id="13" name="Picture 12" descr="Nathanael background left.jpg"/>
          <p:cNvPicPr>
            <a:picLocks noChangeAspect="1"/>
          </p:cNvPicPr>
          <p:nvPr userDrawn="1"/>
        </p:nvPicPr>
        <p:blipFill>
          <a:blip r:embed="rId15" cstate="print">
            <a:lum/>
          </a:blip>
          <a:stretch>
            <a:fillRect/>
          </a:stretch>
        </p:blipFill>
        <p:spPr>
          <a:xfrm>
            <a:off x="0" y="1752600"/>
            <a:ext cx="5867400" cy="3962400"/>
          </a:xfrm>
          <a:prstGeom prst="rect">
            <a:avLst/>
          </a:prstGeom>
        </p:spPr>
      </p:pic>
      <p:pic>
        <p:nvPicPr>
          <p:cNvPr id="20" name="Picture 19" descr="Philip background left.jpg"/>
          <p:cNvPicPr>
            <a:picLocks noChangeAspect="1"/>
          </p:cNvPicPr>
          <p:nvPr userDrawn="1"/>
        </p:nvPicPr>
        <p:blipFill>
          <a:blip r:embed="rId16" cstate="print">
            <a:lum bright="-2000"/>
          </a:blip>
          <a:stretch>
            <a:fillRect/>
          </a:stretch>
        </p:blipFill>
        <p:spPr>
          <a:xfrm>
            <a:off x="0" y="1752600"/>
            <a:ext cx="5867400" cy="3962400"/>
          </a:xfrm>
          <a:prstGeom prst="rect">
            <a:avLst/>
          </a:prstGeom>
        </p:spPr>
      </p:pic>
      <p:pic>
        <p:nvPicPr>
          <p:cNvPr id="14" name="Picture 13" descr="Philip.jpg"/>
          <p:cNvPicPr>
            <a:picLocks noChangeAspect="1"/>
          </p:cNvPicPr>
          <p:nvPr userDrawn="1"/>
        </p:nvPicPr>
        <p:blipFill>
          <a:blip r:embed="rId17" cstate="print">
            <a:lum/>
          </a:blip>
          <a:srcRect l="3445" r="6890"/>
          <a:stretch>
            <a:fillRect/>
          </a:stretch>
        </p:blipFill>
        <p:spPr>
          <a:xfrm>
            <a:off x="5802170" y="1752600"/>
            <a:ext cx="3341830" cy="396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image" Target="../media/image15.jpeg"/><Relationship Id="rId5" Type="http://schemas.openxmlformats.org/officeDocument/2006/relationships/image" Target="../media/image4.jpeg"/><Relationship Id="rId10" Type="http://schemas.openxmlformats.org/officeDocument/2006/relationships/image" Target="../media/image14.jpeg"/><Relationship Id="rId4" Type="http://schemas.openxmlformats.org/officeDocument/2006/relationships/image" Target="../media/image2.jpeg"/><Relationship Id="rId9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6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2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7.jpeg"/><Relationship Id="rId10" Type="http://schemas.openxmlformats.org/officeDocument/2006/relationships/image" Target="../media/image1.jpeg"/><Relationship Id="rId4" Type="http://schemas.openxmlformats.org/officeDocument/2006/relationships/image" Target="../media/image13.jpeg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image" Target="../media/image15.jpeg"/><Relationship Id="rId5" Type="http://schemas.openxmlformats.org/officeDocument/2006/relationships/image" Target="../media/image4.jpeg"/><Relationship Id="rId10" Type="http://schemas.openxmlformats.org/officeDocument/2006/relationships/image" Target="../media/image14.jpeg"/><Relationship Id="rId4" Type="http://schemas.openxmlformats.org/officeDocument/2006/relationships/image" Target="../media/image2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1676400"/>
            <a:ext cx="9144000" cy="40386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anael master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rcRect b="2295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4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9" name="Picture 18" descr="Nathanael background right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23" name="Picture 22" descr="Philip background right.jpg"/>
          <p:cNvPicPr>
            <a:picLocks noChangeAspect="1"/>
          </p:cNvPicPr>
          <p:nvPr/>
        </p:nvPicPr>
        <p:blipFill>
          <a:blip r:embed="rId6" cstate="print">
            <a:lum bright="-5000" contrast="10000"/>
          </a:blip>
          <a:srcRect b="30423"/>
          <a:stretch>
            <a:fillRect/>
          </a:stretch>
        </p:blipFill>
        <p:spPr>
          <a:xfrm>
            <a:off x="4495800" y="1676399"/>
            <a:ext cx="4648200" cy="3962401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Matthew Levi the Tax Collector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Luke 5:27-32</a:t>
            </a:r>
            <a:endParaRPr lang="en-US" dirty="0"/>
          </a:p>
        </p:txBody>
      </p:sp>
      <p:pic>
        <p:nvPicPr>
          <p:cNvPr id="18" name="Picture 17" descr="Nathanael background left.jpg"/>
          <p:cNvPicPr>
            <a:picLocks noChangeAspect="1"/>
          </p:cNvPicPr>
          <p:nvPr/>
        </p:nvPicPr>
        <p:blipFill>
          <a:blip r:embed="rId7" cstate="print">
            <a:lum bright="-10000" contrast="10000"/>
          </a:blip>
          <a:srcRect b="13953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  <p:pic>
        <p:nvPicPr>
          <p:cNvPr id="11" name="Picture 10" descr="Matthew.jpg"/>
          <p:cNvPicPr>
            <a:picLocks noChangeAspect="1"/>
          </p:cNvPicPr>
          <p:nvPr/>
        </p:nvPicPr>
        <p:blipFill>
          <a:blip r:embed="rId8" cstate="print">
            <a:lum contrast="5000"/>
          </a:blip>
          <a:stretch>
            <a:fillRect/>
          </a:stretch>
        </p:blipFill>
        <p:spPr>
          <a:xfrm>
            <a:off x="2819400" y="1676400"/>
            <a:ext cx="3643516" cy="3966099"/>
          </a:xfrm>
          <a:prstGeom prst="rect">
            <a:avLst/>
          </a:prstGeom>
        </p:spPr>
      </p:pic>
      <p:pic>
        <p:nvPicPr>
          <p:cNvPr id="12" name="Picture 11" descr="Matthew left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1676400"/>
            <a:ext cx="2895600" cy="3962400"/>
          </a:xfrm>
          <a:prstGeom prst="rect">
            <a:avLst/>
          </a:prstGeom>
        </p:spPr>
      </p:pic>
      <p:pic>
        <p:nvPicPr>
          <p:cNvPr id="13" name="Picture 12" descr="Matthew right.jpg"/>
          <p:cNvPicPr>
            <a:picLocks noChangeAspect="1"/>
          </p:cNvPicPr>
          <p:nvPr/>
        </p:nvPicPr>
        <p:blipFill>
          <a:blip r:embed="rId10" cstate="print">
            <a:lum bright="-3000"/>
          </a:blip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15" name="Picture 14" descr="Matthew background master.jpg"/>
          <p:cNvPicPr>
            <a:picLocks noChangeAspect="1"/>
          </p:cNvPicPr>
          <p:nvPr/>
        </p:nvPicPr>
        <p:blipFill>
          <a:blip r:embed="rId11" cstate="print">
            <a:lum bright="-5000" contrast="10000"/>
          </a:blip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.jpg"/>
          <p:cNvPicPr>
            <a:picLocks noChangeAspect="1"/>
          </p:cNvPicPr>
          <p:nvPr/>
        </p:nvPicPr>
        <p:blipFill>
          <a:blip r:embed="rId2" cstate="print">
            <a:lum bright="-12000" contrast="10000"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pic>
        <p:nvPicPr>
          <p:cNvPr id="3" name="Picture 2" descr="Peter the impetuous disciple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1981200"/>
            <a:ext cx="2318084" cy="2590800"/>
          </a:xfrm>
          <a:prstGeom prst="rect">
            <a:avLst/>
          </a:prstGeom>
        </p:spPr>
      </p:pic>
      <p:pic>
        <p:nvPicPr>
          <p:cNvPr id="4" name="Picture 3" descr="Andrew Simon Peter's brother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l="10101" r="10101" b="15254"/>
          <a:stretch>
            <a:fillRect/>
          </a:stretch>
        </p:blipFill>
        <p:spPr>
          <a:xfrm>
            <a:off x="2286000" y="1981200"/>
            <a:ext cx="2286000" cy="2595562"/>
          </a:xfrm>
          <a:prstGeom prst="rect">
            <a:avLst/>
          </a:prstGeom>
        </p:spPr>
      </p:pic>
      <p:pic>
        <p:nvPicPr>
          <p:cNvPr id="5" name="Picture 4" descr="James brother of John.jpg"/>
          <p:cNvPicPr>
            <a:picLocks noChangeAspect="1"/>
          </p:cNvPicPr>
          <p:nvPr/>
        </p:nvPicPr>
        <p:blipFill>
          <a:blip r:embed="rId5" cstate="print">
            <a:lum bright="-5000" contrast="10000"/>
          </a:blip>
          <a:stretch>
            <a:fillRect/>
          </a:stretch>
        </p:blipFill>
        <p:spPr>
          <a:xfrm>
            <a:off x="4572001" y="1981200"/>
            <a:ext cx="2286000" cy="262217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325562"/>
          </a:xfrm>
        </p:spPr>
        <p:txBody>
          <a:bodyPr/>
          <a:lstStyle/>
          <a:p>
            <a:r>
              <a:rPr lang="en-US" dirty="0" smtClean="0"/>
              <a:t>First group led by Peter..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Peter the Impulsive Disciple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4800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Andrew the Inviter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James the son of Zebedee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1371600" y="5791200"/>
            <a:ext cx="64008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First true followers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John brother of James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tretch>
            <a:fillRect/>
          </a:stretch>
        </p:blipFill>
        <p:spPr>
          <a:xfrm>
            <a:off x="6858000" y="1981200"/>
            <a:ext cx="2286000" cy="2590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818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John the Beloved Disciple</a:t>
            </a:r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hilip master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-1" y="1752600"/>
            <a:ext cx="9201584" cy="3962400"/>
          </a:xfrm>
        </p:spPr>
      </p:pic>
      <p:pic>
        <p:nvPicPr>
          <p:cNvPr id="7" name="Picture 6" descr="Philip the Analyzer ma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9144000" cy="3977640"/>
          </a:xfrm>
          <a:prstGeom prst="rect">
            <a:avLst/>
          </a:prstGeom>
        </p:spPr>
      </p:pic>
      <p:pic>
        <p:nvPicPr>
          <p:cNvPr id="11" name="Picture 10" descr="Nathanael background left.jp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dirty="0" smtClean="0"/>
              <a:t>Philip.. Leader of Second Group</a:t>
            </a:r>
            <a:endParaRPr lang="en-US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990600" y="5791200"/>
            <a:ext cx="7239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Natural  t</a:t>
            </a:r>
            <a:r>
              <a:rPr lang="en-US" sz="2900" noProof="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endencies</a:t>
            </a: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900" noProof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Jesus saw</a:t>
            </a:r>
            <a:r>
              <a:rPr lang="en-US" sz="290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..</a:t>
            </a: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9" descr="Philip and Bartholomew master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tretch>
            <a:fillRect/>
          </a:stretch>
        </p:blipFill>
        <p:spPr>
          <a:xfrm>
            <a:off x="0" y="1706248"/>
            <a:ext cx="9144000" cy="40087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keRowe.jpg"/>
          <p:cNvPicPr>
            <a:picLocks noChangeAspect="1"/>
          </p:cNvPicPr>
          <p:nvPr/>
        </p:nvPicPr>
        <p:blipFill>
          <a:blip r:embed="rId2" cstate="print"/>
          <a:srcRect b="14519"/>
          <a:stretch>
            <a:fillRect/>
          </a:stretch>
        </p:blipFill>
        <p:spPr>
          <a:xfrm>
            <a:off x="0" y="1676399"/>
            <a:ext cx="9144000" cy="411480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Mike Rowe..  “Dirty Jobs”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atthew.jpg"/>
          <p:cNvPicPr>
            <a:picLocks noChangeAspect="1"/>
          </p:cNvPicPr>
          <p:nvPr/>
        </p:nvPicPr>
        <p:blipFill>
          <a:blip r:embed="rId3" cstate="print">
            <a:lum contrast="5000"/>
          </a:blip>
          <a:stretch>
            <a:fillRect/>
          </a:stretch>
        </p:blipFill>
        <p:spPr>
          <a:xfrm>
            <a:off x="5486400" y="1676400"/>
            <a:ext cx="3657600" cy="3966099"/>
          </a:xfrm>
          <a:prstGeom prst="rect">
            <a:avLst/>
          </a:prstGeom>
        </p:spPr>
      </p:pic>
      <p:pic>
        <p:nvPicPr>
          <p:cNvPr id="12" name="Picture 11" descr="Matthew lef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76400"/>
            <a:ext cx="5486400" cy="3962400"/>
          </a:xfrm>
          <a:prstGeom prst="rect">
            <a:avLst/>
          </a:prstGeom>
        </p:spPr>
      </p:pic>
      <p:pic>
        <p:nvPicPr>
          <p:cNvPr id="15" name="Picture 14" descr="Matthew background text.jpg"/>
          <p:cNvPicPr>
            <a:picLocks noChangeAspect="1"/>
          </p:cNvPicPr>
          <p:nvPr/>
        </p:nvPicPr>
        <p:blipFill>
          <a:blip r:embed="rId5" cstate="print">
            <a:lum bright="-5000" contrast="10000"/>
          </a:blip>
          <a:stretch>
            <a:fillRect/>
          </a:stretch>
        </p:blipFill>
        <p:spPr>
          <a:xfrm>
            <a:off x="0" y="1676400"/>
            <a:ext cx="9144000" cy="3967721"/>
          </a:xfrm>
          <a:prstGeom prst="rect">
            <a:avLst/>
          </a:prstGeom>
        </p:spPr>
      </p:pic>
      <p:pic>
        <p:nvPicPr>
          <p:cNvPr id="20" name="Picture 19" descr="Nathanael background left.jpg"/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1676400"/>
            <a:ext cx="9144000" cy="40386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anael master.jpg"/>
          <p:cNvPicPr>
            <a:picLocks noChangeAspect="1"/>
          </p:cNvPicPr>
          <p:nvPr/>
        </p:nvPicPr>
        <p:blipFill>
          <a:blip r:embed="rId7" cstate="print">
            <a:lum contrast="10000"/>
          </a:blip>
          <a:srcRect b="2295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8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9" name="Picture 18" descr="Nathanael background right.jpg"/>
          <p:cNvPicPr>
            <a:picLocks noChangeAspect="1"/>
          </p:cNvPicPr>
          <p:nvPr/>
        </p:nvPicPr>
        <p:blipFill>
          <a:blip r:embed="rId9" cstate="print">
            <a:lum bright="-10000" contrast="10000"/>
          </a:blip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23" name="Picture 22" descr="Philip background right.jpg"/>
          <p:cNvPicPr>
            <a:picLocks noChangeAspect="1"/>
          </p:cNvPicPr>
          <p:nvPr/>
        </p:nvPicPr>
        <p:blipFill>
          <a:blip r:embed="rId10" cstate="print">
            <a:lum bright="-5000" contrast="10000"/>
          </a:blip>
          <a:srcRect b="30423"/>
          <a:stretch>
            <a:fillRect/>
          </a:stretch>
        </p:blipFill>
        <p:spPr>
          <a:xfrm>
            <a:off x="4495800" y="1676399"/>
            <a:ext cx="4648200" cy="3962401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en-US" dirty="0" smtClean="0"/>
              <a:t>Tax collectors among the Jews..</a:t>
            </a:r>
            <a:endParaRPr lang="en-US" dirty="0"/>
          </a:p>
        </p:txBody>
      </p:sp>
      <p:pic>
        <p:nvPicPr>
          <p:cNvPr id="18" name="Picture 17" descr="Nathanael background left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rcRect b="13953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1676400"/>
            <a:ext cx="9144000" cy="39624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3810000"/>
          </a:xfrm>
          <a:noFill/>
          <a:ln>
            <a:noFill/>
          </a:ln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b="1" dirty="0" smtClean="0"/>
              <a:t>Matthew 18:17</a:t>
            </a:r>
            <a:r>
              <a:rPr lang="en-US" dirty="0" smtClean="0"/>
              <a:t> And if he refuses to hear them, tell it to the church. But if he refuses even to hear the church, let him be to you like a heathen and a tax collector. </a:t>
            </a:r>
          </a:p>
          <a:p>
            <a:pPr>
              <a:lnSpc>
                <a:spcPts val="3000"/>
              </a:lnSpc>
            </a:pPr>
            <a:r>
              <a:rPr lang="en-US" b="1" dirty="0" smtClean="0"/>
              <a:t>Luke 18:11</a:t>
            </a:r>
            <a:r>
              <a:rPr lang="en-US" dirty="0" smtClean="0"/>
              <a:t> The Pharisee stood and prayed thus with himself, 'God, I thank You that I am not like other men--</a:t>
            </a:r>
            <a:r>
              <a:rPr lang="en-US" dirty="0" err="1" smtClean="0"/>
              <a:t>extortioners</a:t>
            </a:r>
            <a:r>
              <a:rPr lang="en-US" dirty="0" smtClean="0"/>
              <a:t>, unjust, adulterers, or even as this tax collector. </a:t>
            </a:r>
          </a:p>
          <a:p>
            <a:pPr>
              <a:lnSpc>
                <a:spcPts val="3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despised?</a:t>
            </a:r>
            <a:endParaRPr lang="en-US" dirty="0"/>
          </a:p>
        </p:txBody>
      </p:sp>
      <p:pic>
        <p:nvPicPr>
          <p:cNvPr id="8" name="Content Placeholder 4" descr="Matthew background tex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31738" cy="3962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676400"/>
            <a:ext cx="9144000" cy="40386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828800"/>
            <a:ext cx="8077200" cy="3810000"/>
          </a:xfrm>
        </p:spPr>
        <p:txBody>
          <a:bodyPr/>
          <a:lstStyle/>
          <a:p>
            <a:r>
              <a:rPr lang="en-US" dirty="0" smtClean="0"/>
              <a:t>Hired by the Romans</a:t>
            </a:r>
          </a:p>
          <a:p>
            <a:r>
              <a:rPr lang="en-US" dirty="0" smtClean="0"/>
              <a:t>Allowed to collect excess</a:t>
            </a:r>
          </a:p>
          <a:p>
            <a:r>
              <a:rPr lang="en-US" dirty="0" smtClean="0"/>
              <a:t>Wealthy at expense of own people</a:t>
            </a:r>
          </a:p>
          <a:p>
            <a:r>
              <a:rPr lang="en-US" dirty="0" smtClean="0"/>
              <a:t>Luke 3:12-13 “don’t collect more”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tthew background tex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96772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 A Radical Calling..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772400" cy="37338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dirty="0" smtClean="0"/>
              <a:t>His own account.. </a:t>
            </a:r>
            <a:r>
              <a:rPr lang="en-US" sz="2600" dirty="0" smtClean="0"/>
              <a:t>Matt 9:9</a:t>
            </a:r>
          </a:p>
          <a:p>
            <a:pPr lvl="1">
              <a:lnSpc>
                <a:spcPts val="2400"/>
              </a:lnSpc>
            </a:pPr>
            <a:r>
              <a:rPr lang="en-US" sz="2200" dirty="0" smtClean="0"/>
              <a:t>As Jesus passed on from there, He saw a man named Matthew sitting at the tax office. And He said to him, "Follow Me." So he arose and followed Him.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Luke’s account .. Luke 5:17-32</a:t>
            </a:r>
          </a:p>
          <a:p>
            <a:pPr lvl="1">
              <a:lnSpc>
                <a:spcPts val="2400"/>
              </a:lnSpc>
            </a:pPr>
            <a:r>
              <a:rPr lang="en-US" sz="2200" dirty="0" smtClean="0"/>
              <a:t>Healing of paralytic.. 17-26  </a:t>
            </a:r>
          </a:p>
          <a:p>
            <a:pPr lvl="1">
              <a:lnSpc>
                <a:spcPts val="2400"/>
              </a:lnSpc>
            </a:pPr>
            <a:r>
              <a:rPr lang="en-US" sz="2200" dirty="0" smtClean="0"/>
              <a:t>After this.. Jesus saw Levi at his tax office.. Said to him “Follow Me.”</a:t>
            </a:r>
          </a:p>
          <a:p>
            <a:pPr lvl="1">
              <a:lnSpc>
                <a:spcPts val="3000"/>
              </a:lnSpc>
            </a:pPr>
            <a:endParaRPr lang="en-US" sz="2200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An unlikely candidate..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tthew background tex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9677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A radical response..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162800" cy="3810000"/>
          </a:xfrm>
        </p:spPr>
        <p:txBody>
          <a:bodyPr/>
          <a:lstStyle/>
          <a:p>
            <a:r>
              <a:rPr lang="en-US" dirty="0" smtClean="0"/>
              <a:t>Luke 5:27 left all, rose up, and followed..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Matt 16:24  first deny himself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Matthew saw the treasure .. Matt 13:45-46</a:t>
            </a:r>
          </a:p>
          <a:p>
            <a:pPr lvl="1">
              <a:lnSpc>
                <a:spcPts val="2400"/>
              </a:lnSpc>
            </a:pPr>
            <a:r>
              <a:rPr lang="en-US" dirty="0" smtClean="0"/>
              <a:t>He left a lot behind and could not return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His immediate certain response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tthew background tex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96772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A Radical change..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7162800" cy="3810000"/>
          </a:xfrm>
        </p:spPr>
        <p:txBody>
          <a:bodyPr/>
          <a:lstStyle/>
          <a:p>
            <a:r>
              <a:rPr lang="en-US" b="1" dirty="0" smtClean="0"/>
              <a:t>Matt 9:9-13; Luke 5:29-32</a:t>
            </a:r>
          </a:p>
          <a:p>
            <a:pPr lvl="1"/>
            <a:r>
              <a:rPr lang="en-US" dirty="0" smtClean="0"/>
              <a:t>Levi gave Him a great feast in his own house.. A great number of tax collectors</a:t>
            </a:r>
          </a:p>
          <a:p>
            <a:pPr lvl="1"/>
            <a:r>
              <a:rPr lang="en-US" dirty="0" smtClean="0"/>
              <a:t>Showed his full repentance</a:t>
            </a:r>
          </a:p>
          <a:p>
            <a:pPr lvl="1"/>
            <a:r>
              <a:rPr lang="en-US" dirty="0" smtClean="0"/>
              <a:t>His excitement at his choice</a:t>
            </a:r>
            <a:endParaRPr lang="en-US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We need His excitement for Jesus..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tthew background tex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96772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dirty="0" smtClean="0"/>
              <a:t>Silent sermons..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7162800" cy="3810000"/>
          </a:xfrm>
        </p:spPr>
        <p:txBody>
          <a:bodyPr/>
          <a:lstStyle/>
          <a:p>
            <a:r>
              <a:rPr lang="en-US" dirty="0" smtClean="0"/>
              <a:t>Jesus is a friend to all.. </a:t>
            </a:r>
          </a:p>
          <a:p>
            <a:r>
              <a:rPr lang="en-US" dirty="0" smtClean="0"/>
              <a:t>Following Jesus is a cause to rejoice..</a:t>
            </a:r>
          </a:p>
          <a:p>
            <a:r>
              <a:rPr lang="en-US" dirty="0" smtClean="0"/>
              <a:t>No matter where you are Jesus says “Come follow Me”..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1676400"/>
            <a:ext cx="9144000" cy="40386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anael master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rcRect b="2295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4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9" name="Picture 18" descr="Nathanael background right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23" name="Picture 22" descr="Philip background right.jpg"/>
          <p:cNvPicPr>
            <a:picLocks noChangeAspect="1"/>
          </p:cNvPicPr>
          <p:nvPr/>
        </p:nvPicPr>
        <p:blipFill>
          <a:blip r:embed="rId6" cstate="print">
            <a:lum bright="-5000" contrast="10000"/>
          </a:blip>
          <a:srcRect b="30423"/>
          <a:stretch>
            <a:fillRect/>
          </a:stretch>
        </p:blipFill>
        <p:spPr>
          <a:xfrm>
            <a:off x="4495800" y="1676399"/>
            <a:ext cx="4648200" cy="3962401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Matthew Levi the Tax Collector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Luke 5:27-32</a:t>
            </a:r>
            <a:endParaRPr lang="en-US" dirty="0"/>
          </a:p>
        </p:txBody>
      </p:sp>
      <p:pic>
        <p:nvPicPr>
          <p:cNvPr id="18" name="Picture 17" descr="Nathanael background left.jpg"/>
          <p:cNvPicPr>
            <a:picLocks noChangeAspect="1"/>
          </p:cNvPicPr>
          <p:nvPr/>
        </p:nvPicPr>
        <p:blipFill>
          <a:blip r:embed="rId7" cstate="print">
            <a:lum bright="-10000" contrast="10000"/>
          </a:blip>
          <a:srcRect b="13953"/>
          <a:stretch>
            <a:fillRect/>
          </a:stretch>
        </p:blipFill>
        <p:spPr>
          <a:xfrm>
            <a:off x="0" y="1676400"/>
            <a:ext cx="9144000" cy="3962400"/>
          </a:xfrm>
          <a:prstGeom prst="rect">
            <a:avLst/>
          </a:prstGeom>
        </p:spPr>
      </p:pic>
      <p:pic>
        <p:nvPicPr>
          <p:cNvPr id="11" name="Picture 10" descr="Matthew.jpg"/>
          <p:cNvPicPr>
            <a:picLocks noChangeAspect="1"/>
          </p:cNvPicPr>
          <p:nvPr/>
        </p:nvPicPr>
        <p:blipFill>
          <a:blip r:embed="rId8" cstate="print">
            <a:lum contrast="5000"/>
          </a:blip>
          <a:stretch>
            <a:fillRect/>
          </a:stretch>
        </p:blipFill>
        <p:spPr>
          <a:xfrm>
            <a:off x="2819400" y="1676400"/>
            <a:ext cx="3643516" cy="3966099"/>
          </a:xfrm>
          <a:prstGeom prst="rect">
            <a:avLst/>
          </a:prstGeom>
        </p:spPr>
      </p:pic>
      <p:pic>
        <p:nvPicPr>
          <p:cNvPr id="12" name="Picture 11" descr="Matthew left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1676400"/>
            <a:ext cx="2895600" cy="3962400"/>
          </a:xfrm>
          <a:prstGeom prst="rect">
            <a:avLst/>
          </a:prstGeom>
        </p:spPr>
      </p:pic>
      <p:pic>
        <p:nvPicPr>
          <p:cNvPr id="13" name="Picture 12" descr="Matthew right.jpg"/>
          <p:cNvPicPr>
            <a:picLocks noChangeAspect="1"/>
          </p:cNvPicPr>
          <p:nvPr/>
        </p:nvPicPr>
        <p:blipFill>
          <a:blip r:embed="rId10" cstate="print">
            <a:lum bright="-3000"/>
          </a:blip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15" name="Picture 14" descr="Matthew background master.jpg"/>
          <p:cNvPicPr>
            <a:picLocks noChangeAspect="1"/>
          </p:cNvPicPr>
          <p:nvPr/>
        </p:nvPicPr>
        <p:blipFill>
          <a:blip r:embed="rId11" cstate="print">
            <a:lum bright="-5000" contrast="10000"/>
          </a:blip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6182</TotalTime>
  <Words>360</Words>
  <Application>Microsoft Office PowerPoint</Application>
  <PresentationFormat>On-screen Show (4:3)</PresentationFormat>
  <Paragraphs>47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Matthew Levi the Tax Collector</vt:lpstr>
      <vt:lpstr>Mike Rowe..  “Dirty Jobs”</vt:lpstr>
      <vt:lpstr>Tax collectors among the Jews..</vt:lpstr>
      <vt:lpstr>Why so despised?</vt:lpstr>
      <vt:lpstr>1  A Radical Calling..</vt:lpstr>
      <vt:lpstr>2  A radical response..</vt:lpstr>
      <vt:lpstr>3  A Radical change..</vt:lpstr>
      <vt:lpstr>Silent sermons..</vt:lpstr>
      <vt:lpstr>Matthew Levi the Tax Collector</vt:lpstr>
      <vt:lpstr>First group led by Peter..</vt:lpstr>
      <vt:lpstr>Philip.. Leader of Second Group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171</cp:revision>
  <dcterms:created xsi:type="dcterms:W3CDTF">2015-10-04T04:19:18Z</dcterms:created>
  <dcterms:modified xsi:type="dcterms:W3CDTF">2017-09-20T15:40:31Z</dcterms:modified>
</cp:coreProperties>
</file>