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6"/>
  </p:notesMasterIdLst>
  <p:sldIdLst>
    <p:sldId id="293" r:id="rId3"/>
    <p:sldId id="302" r:id="rId4"/>
    <p:sldId id="281" r:id="rId5"/>
    <p:sldId id="295" r:id="rId6"/>
    <p:sldId id="296" r:id="rId7"/>
    <p:sldId id="301" r:id="rId8"/>
    <p:sldId id="277" r:id="rId9"/>
    <p:sldId id="304" r:id="rId10"/>
    <p:sldId id="278" r:id="rId11"/>
    <p:sldId id="279" r:id="rId12"/>
    <p:sldId id="305" r:id="rId13"/>
    <p:sldId id="306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C9DAA6"/>
    <a:srgbClr val="140A00"/>
    <a:srgbClr val="3E1F00"/>
    <a:srgbClr val="663300"/>
    <a:srgbClr val="FFDD71"/>
    <a:srgbClr val="FFCF37"/>
    <a:srgbClr val="FFD961"/>
    <a:srgbClr val="BCB48A"/>
    <a:srgbClr val="B1A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4" autoAdjust="0"/>
    <p:restoredTop sz="94660"/>
  </p:normalViewPr>
  <p:slideViewPr>
    <p:cSldViewPr>
      <p:cViewPr>
        <p:scale>
          <a:sx n="56" d="100"/>
          <a:sy n="56" d="100"/>
        </p:scale>
        <p:origin x="-146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6520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6.jpeg"/><Relationship Id="rId1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5.jpeg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3" cstate="print">
            <a:lum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676400"/>
            <a:ext cx="9144000" cy="4114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Philip background right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4648200" y="1752600"/>
            <a:ext cx="4495800" cy="3962400"/>
          </a:xfrm>
          <a:prstGeom prst="rect">
            <a:avLst/>
          </a:prstGeom>
        </p:spPr>
      </p:pic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10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pic>
        <p:nvPicPr>
          <p:cNvPr id="8" name="Picture 7" descr="James brother of John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2743200" y="1752600"/>
            <a:ext cx="3783316" cy="3962400"/>
          </a:xfrm>
          <a:prstGeom prst="rect">
            <a:avLst/>
          </a:prstGeom>
        </p:spPr>
      </p:pic>
      <p:pic>
        <p:nvPicPr>
          <p:cNvPr id="11" name="Picture 10" descr="James brother of John background right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400800" y="1752600"/>
            <a:ext cx="2743200" cy="3962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19" name="Picture 18" descr="Nathanael background right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001000" y="1752600"/>
            <a:ext cx="1143000" cy="3962400"/>
          </a:xfrm>
          <a:prstGeom prst="rect">
            <a:avLst/>
          </a:prstGeom>
        </p:spPr>
      </p:pic>
      <p:pic>
        <p:nvPicPr>
          <p:cNvPr id="13" name="Picture 12" descr="Nathanael background left.jpg"/>
          <p:cNvPicPr>
            <a:picLocks noChangeAspect="1"/>
          </p:cNvPicPr>
          <p:nvPr userDrawn="1"/>
        </p:nvPicPr>
        <p:blipFill>
          <a:blip r:embed="rId15" cstate="print">
            <a:lum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20" name="Picture 19" descr="Philip background left.jpg"/>
          <p:cNvPicPr>
            <a:picLocks noChangeAspect="1"/>
          </p:cNvPicPr>
          <p:nvPr userDrawn="1"/>
        </p:nvPicPr>
        <p:blipFill>
          <a:blip r:embed="rId16" cstate="print">
            <a:lum bright="-2000"/>
          </a:blip>
          <a:stretch>
            <a:fillRect/>
          </a:stretch>
        </p:blipFill>
        <p:spPr>
          <a:xfrm>
            <a:off x="0" y="1752600"/>
            <a:ext cx="5867400" cy="3962400"/>
          </a:xfrm>
          <a:prstGeom prst="rect">
            <a:avLst/>
          </a:prstGeom>
        </p:spPr>
      </p:pic>
      <p:pic>
        <p:nvPicPr>
          <p:cNvPr id="14" name="Picture 13" descr="Philip.jpg"/>
          <p:cNvPicPr>
            <a:picLocks noChangeAspect="1"/>
          </p:cNvPicPr>
          <p:nvPr userDrawn="1"/>
        </p:nvPicPr>
        <p:blipFill>
          <a:blip r:embed="rId17" cstate="print">
            <a:lum/>
          </a:blip>
          <a:srcRect l="3445" r="6890"/>
          <a:stretch>
            <a:fillRect/>
          </a:stretch>
        </p:blipFill>
        <p:spPr>
          <a:xfrm>
            <a:off x="5802170" y="1752600"/>
            <a:ext cx="3341830" cy="396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6.jpeg"/><Relationship Id="rId4" Type="http://schemas.openxmlformats.org/officeDocument/2006/relationships/image" Target="../media/image2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9.jpeg"/><Relationship Id="rId7" Type="http://schemas.openxmlformats.org/officeDocument/2006/relationships/image" Target="../media/image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6.jpeg"/><Relationship Id="rId10" Type="http://schemas.openxmlformats.org/officeDocument/2006/relationships/image" Target="../media/image24.jpeg"/><Relationship Id="rId4" Type="http://schemas.openxmlformats.org/officeDocument/2006/relationships/image" Target="../media/image20.jpeg"/><Relationship Id="rId9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8.jpeg"/><Relationship Id="rId4" Type="http://schemas.openxmlformats.org/officeDocument/2006/relationships/image" Target="../media/image19.jpeg"/><Relationship Id="rId9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aul left m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0"/>
            <a:ext cx="2743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 the Apostle for 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Corinthians 15:3-10</a:t>
            </a:r>
            <a:endParaRPr lang="en-US" dirty="0"/>
          </a:p>
        </p:txBody>
      </p:sp>
      <p:pic>
        <p:nvPicPr>
          <p:cNvPr id="8" name="Picture 7" descr="paul left m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2743200" cy="2667000"/>
          </a:xfrm>
          <a:prstGeom prst="rect">
            <a:avLst/>
          </a:prstGeom>
        </p:spPr>
      </p:pic>
      <p:pic>
        <p:nvPicPr>
          <p:cNvPr id="10" name="Picture 9" descr="paul right maste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752600"/>
            <a:ext cx="3200400" cy="3962400"/>
          </a:xfrm>
          <a:prstGeom prst="rect">
            <a:avLst/>
          </a:prstGeom>
        </p:spPr>
      </p:pic>
      <p:pic>
        <p:nvPicPr>
          <p:cNvPr id="13" name="Picture 12" descr="Paul left 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752600"/>
            <a:ext cx="3352800" cy="3962400"/>
          </a:xfrm>
          <a:prstGeom prst="rect">
            <a:avLst/>
          </a:prstGeom>
        </p:spPr>
      </p:pic>
      <p:pic>
        <p:nvPicPr>
          <p:cNvPr id="15" name="Picture 14" descr="st-1paulpreaches 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1752600"/>
            <a:ext cx="3352800" cy="3962400"/>
          </a:xfrm>
          <a:prstGeom prst="rect">
            <a:avLst/>
          </a:prstGeom>
        </p:spPr>
      </p:pic>
      <p:pic>
        <p:nvPicPr>
          <p:cNvPr id="16" name="Picture 15" descr="Paul right colum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8800" y="1752600"/>
            <a:ext cx="469900" cy="1600200"/>
          </a:xfrm>
          <a:prstGeom prst="rect">
            <a:avLst/>
          </a:prstGeom>
        </p:spPr>
      </p:pic>
      <p:pic>
        <p:nvPicPr>
          <p:cNvPr id="18" name="Picture 17" descr="Paul master.jpg"/>
          <p:cNvPicPr>
            <a:picLocks noChangeAspect="1"/>
          </p:cNvPicPr>
          <p:nvPr/>
        </p:nvPicPr>
        <p:blipFill>
          <a:blip r:embed="rId7" cstate="print">
            <a:lum bright="-8000" contrast="12000"/>
          </a:blip>
          <a:srcRect l="6983" t="9205" r="998" b="2301"/>
          <a:stretch>
            <a:fillRect/>
          </a:stretch>
        </p:blipFill>
        <p:spPr>
          <a:xfrm>
            <a:off x="0" y="1752600"/>
            <a:ext cx="9143999" cy="3962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ul text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750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 </a:t>
            </a:r>
            <a:r>
              <a:rPr lang="en-US" dirty="0" smtClean="0"/>
              <a:t>His Example -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7391400" cy="3810000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11:1 imitate me, as I imitate Christ..</a:t>
            </a:r>
          </a:p>
          <a:p>
            <a:pPr lvl="1"/>
            <a:r>
              <a:rPr lang="en-US" dirty="0" smtClean="0"/>
              <a:t>Gal  2:20  Christ lives in me</a:t>
            </a:r>
          </a:p>
          <a:p>
            <a:pPr lvl="1"/>
            <a:r>
              <a:rPr lang="en-US" dirty="0" smtClean="0"/>
              <a:t>Phil 1:20  Christ will be magnified</a:t>
            </a:r>
          </a:p>
          <a:p>
            <a:pPr lvl="1"/>
            <a:r>
              <a:rPr lang="en-US" dirty="0" smtClean="0"/>
              <a:t>Phil 3:7 counted loss to gain Christ</a:t>
            </a:r>
          </a:p>
          <a:p>
            <a:pPr lvl="1"/>
            <a:r>
              <a:rPr lang="en-US" dirty="0" smtClean="0"/>
              <a:t>Phil 3:10 that I may know Him</a:t>
            </a:r>
          </a:p>
          <a:p>
            <a:pPr lvl="1"/>
            <a:r>
              <a:rPr lang="en-US" dirty="0" smtClean="0"/>
              <a:t>Phil 4:4-7  rejoice in the Lord always</a:t>
            </a:r>
          </a:p>
          <a:p>
            <a:pPr lvl="1"/>
            <a:r>
              <a:rPr lang="en-US" dirty="0" smtClean="0"/>
              <a:t>Phil 4:11 in whatever state to be content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ul text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7504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 </a:t>
            </a:r>
            <a:r>
              <a:rPr lang="en-US" dirty="0" smtClean="0"/>
              <a:t>His Example -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828800"/>
            <a:ext cx="7391400" cy="3810000"/>
          </a:xfrm>
        </p:spPr>
        <p:txBody>
          <a:bodyPr/>
          <a:lstStyle/>
          <a:p>
            <a:r>
              <a:rPr lang="en-US" dirty="0" smtClean="0"/>
              <a:t>His humility in view of Christ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Cor</a:t>
            </a:r>
            <a:r>
              <a:rPr lang="en-US" dirty="0" smtClean="0"/>
              <a:t> 15:9  least of all the apostles</a:t>
            </a:r>
          </a:p>
          <a:p>
            <a:pPr lvl="1"/>
            <a:r>
              <a:rPr lang="en-US" dirty="0" smtClean="0"/>
              <a:t>Eph 3:8 least of all the saints</a:t>
            </a:r>
          </a:p>
          <a:p>
            <a:pPr lvl="1"/>
            <a:r>
              <a:rPr lang="en-US" dirty="0" smtClean="0"/>
              <a:t>1 Tim 1:15  chief of sinners</a:t>
            </a:r>
          </a:p>
          <a:p>
            <a:r>
              <a:rPr lang="en-US" dirty="0" smtClean="0"/>
              <a:t>By the grace of God I am what I am..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aul left m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0"/>
            <a:ext cx="2743200" cy="266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 the Apostle for 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Corinthians 15:3-10</a:t>
            </a:r>
            <a:endParaRPr lang="en-US" dirty="0"/>
          </a:p>
        </p:txBody>
      </p:sp>
      <p:pic>
        <p:nvPicPr>
          <p:cNvPr id="8" name="Picture 7" descr="paul left m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0"/>
            <a:ext cx="2743200" cy="2667000"/>
          </a:xfrm>
          <a:prstGeom prst="rect">
            <a:avLst/>
          </a:prstGeom>
        </p:spPr>
      </p:pic>
      <p:pic>
        <p:nvPicPr>
          <p:cNvPr id="10" name="Picture 9" descr="paul right maste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752600"/>
            <a:ext cx="3200400" cy="3962400"/>
          </a:xfrm>
          <a:prstGeom prst="rect">
            <a:avLst/>
          </a:prstGeom>
        </p:spPr>
      </p:pic>
      <p:pic>
        <p:nvPicPr>
          <p:cNvPr id="13" name="Picture 12" descr="Paul left 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752600"/>
            <a:ext cx="3352800" cy="3962400"/>
          </a:xfrm>
          <a:prstGeom prst="rect">
            <a:avLst/>
          </a:prstGeom>
        </p:spPr>
      </p:pic>
      <p:pic>
        <p:nvPicPr>
          <p:cNvPr id="15" name="Picture 14" descr="st-1paulpreaches 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1752600"/>
            <a:ext cx="3352800" cy="3962400"/>
          </a:xfrm>
          <a:prstGeom prst="rect">
            <a:avLst/>
          </a:prstGeom>
        </p:spPr>
      </p:pic>
      <p:pic>
        <p:nvPicPr>
          <p:cNvPr id="16" name="Picture 15" descr="Paul right colum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38800" y="1752600"/>
            <a:ext cx="469900" cy="1600200"/>
          </a:xfrm>
          <a:prstGeom prst="rect">
            <a:avLst/>
          </a:prstGeom>
        </p:spPr>
      </p:pic>
      <p:pic>
        <p:nvPicPr>
          <p:cNvPr id="18" name="Picture 17" descr="Paul master.jpg"/>
          <p:cNvPicPr>
            <a:picLocks noChangeAspect="1"/>
          </p:cNvPicPr>
          <p:nvPr/>
        </p:nvPicPr>
        <p:blipFill>
          <a:blip r:embed="rId7" cstate="print">
            <a:lum bright="-8000" contrast="12000"/>
          </a:blip>
          <a:srcRect l="6983" t="9205" r="998" b="2301"/>
          <a:stretch>
            <a:fillRect/>
          </a:stretch>
        </p:blipFill>
        <p:spPr>
          <a:xfrm>
            <a:off x="0" y="1752600"/>
            <a:ext cx="9143999" cy="3962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aul right colum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1752600"/>
            <a:ext cx="393700" cy="1600200"/>
          </a:xfrm>
          <a:prstGeom prst="rect">
            <a:avLst/>
          </a:prstGeom>
        </p:spPr>
      </p:pic>
      <p:pic>
        <p:nvPicPr>
          <p:cNvPr id="10" name="Picture 9" descr="paul right maste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752600"/>
            <a:ext cx="3200400" cy="3962400"/>
          </a:xfrm>
          <a:prstGeom prst="rect">
            <a:avLst/>
          </a:prstGeom>
        </p:spPr>
      </p:pic>
      <p:pic>
        <p:nvPicPr>
          <p:cNvPr id="15" name="Picture 14" descr="st-1paulpreaches 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1752600"/>
            <a:ext cx="3352800" cy="3962400"/>
          </a:xfrm>
          <a:prstGeom prst="rect">
            <a:avLst/>
          </a:prstGeom>
        </p:spPr>
      </p:pic>
      <p:pic>
        <p:nvPicPr>
          <p:cNvPr id="9" name="Picture 8" descr="paul left mas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048000"/>
            <a:ext cx="2743200" cy="2667000"/>
          </a:xfrm>
          <a:prstGeom prst="rect">
            <a:avLst/>
          </a:prstGeom>
        </p:spPr>
      </p:pic>
      <p:pic>
        <p:nvPicPr>
          <p:cNvPr id="8" name="Picture 7" descr="paul left mas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752600"/>
            <a:ext cx="2743200" cy="2667000"/>
          </a:xfrm>
          <a:prstGeom prst="rect">
            <a:avLst/>
          </a:prstGeom>
        </p:spPr>
      </p:pic>
      <p:pic>
        <p:nvPicPr>
          <p:cNvPr id="13" name="Picture 12" descr="Paul left 02.jpg"/>
          <p:cNvPicPr>
            <a:picLocks noChangeAspect="1"/>
          </p:cNvPicPr>
          <p:nvPr/>
        </p:nvPicPr>
        <p:blipFill>
          <a:blip r:embed="rId6" cstate="print">
            <a:lum bright="-2000"/>
          </a:blip>
          <a:stretch>
            <a:fillRect/>
          </a:stretch>
        </p:blipFill>
        <p:spPr>
          <a:xfrm>
            <a:off x="0" y="1752600"/>
            <a:ext cx="5791200" cy="3962400"/>
          </a:xfrm>
          <a:prstGeom prst="rect">
            <a:avLst/>
          </a:prstGeom>
        </p:spPr>
      </p:pic>
      <p:pic>
        <p:nvPicPr>
          <p:cNvPr id="11" name="Picture 10" descr="Paul text master.jpg"/>
          <p:cNvPicPr>
            <a:picLocks noChangeAspect="1"/>
          </p:cNvPicPr>
          <p:nvPr/>
        </p:nvPicPr>
        <p:blipFill>
          <a:blip r:embed="rId7" cstate="print">
            <a:lum bright="-3000" contrast="12000"/>
          </a:blip>
          <a:stretch>
            <a:fillRect/>
          </a:stretch>
        </p:blipFill>
        <p:spPr>
          <a:xfrm>
            <a:off x="0" y="1752600"/>
            <a:ext cx="9144000" cy="397504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533400" y="1828800"/>
            <a:ext cx="6781800" cy="3810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aul right colum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58200" y="1752600"/>
            <a:ext cx="393700" cy="1600200"/>
          </a:xfrm>
          <a:prstGeom prst="rect">
            <a:avLst/>
          </a:prstGeom>
        </p:spPr>
      </p:pic>
      <p:pic>
        <p:nvPicPr>
          <p:cNvPr id="10" name="Picture 9" descr="paul right maste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752600"/>
            <a:ext cx="3200400" cy="3962400"/>
          </a:xfrm>
          <a:prstGeom prst="rect">
            <a:avLst/>
          </a:prstGeom>
        </p:spPr>
      </p:pic>
      <p:pic>
        <p:nvPicPr>
          <p:cNvPr id="15" name="Picture 14" descr="st-1paulpreaches 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1752600"/>
            <a:ext cx="3352800" cy="3962400"/>
          </a:xfrm>
          <a:prstGeom prst="rect">
            <a:avLst/>
          </a:prstGeom>
        </p:spPr>
      </p:pic>
      <p:pic>
        <p:nvPicPr>
          <p:cNvPr id="9" name="Picture 8" descr="paul left mas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048000"/>
            <a:ext cx="2743200" cy="2667000"/>
          </a:xfrm>
          <a:prstGeom prst="rect">
            <a:avLst/>
          </a:prstGeom>
        </p:spPr>
      </p:pic>
      <p:pic>
        <p:nvPicPr>
          <p:cNvPr id="8" name="Picture 7" descr="paul left mas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1752600"/>
            <a:ext cx="2743200" cy="2667000"/>
          </a:xfrm>
          <a:prstGeom prst="rect">
            <a:avLst/>
          </a:prstGeom>
        </p:spPr>
      </p:pic>
      <p:pic>
        <p:nvPicPr>
          <p:cNvPr id="13" name="Picture 12" descr="Paul left 02.jpg"/>
          <p:cNvPicPr>
            <a:picLocks noChangeAspect="1"/>
          </p:cNvPicPr>
          <p:nvPr/>
        </p:nvPicPr>
        <p:blipFill>
          <a:blip r:embed="rId6" cstate="print">
            <a:lum bright="-2000"/>
          </a:blip>
          <a:stretch>
            <a:fillRect/>
          </a:stretch>
        </p:blipFill>
        <p:spPr>
          <a:xfrm>
            <a:off x="0" y="1752600"/>
            <a:ext cx="5791200" cy="3962400"/>
          </a:xfrm>
          <a:prstGeom prst="rect">
            <a:avLst/>
          </a:prstGeom>
        </p:spPr>
      </p:pic>
      <p:pic>
        <p:nvPicPr>
          <p:cNvPr id="11" name="Picture 10" descr="Paul text master.jpg"/>
          <p:cNvPicPr>
            <a:picLocks noChangeAspect="1"/>
          </p:cNvPicPr>
          <p:nvPr/>
        </p:nvPicPr>
        <p:blipFill>
          <a:blip r:embed="rId7" cstate="print">
            <a:lum bright="-3000" contrast="12000"/>
          </a:blip>
          <a:stretch>
            <a:fillRect/>
          </a:stretch>
        </p:blipFill>
        <p:spPr>
          <a:xfrm>
            <a:off x="0" y="1752600"/>
            <a:ext cx="9144000" cy="397504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Christ’s chosen vessel..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533400" y="1828800"/>
            <a:ext cx="67818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8</a:t>
            </a:r>
            <a:r>
              <a:rPr lang="en-US" dirty="0" smtClean="0"/>
              <a:t> Then last of all He was seen by me also, as by one born out of due time. </a:t>
            </a:r>
          </a:p>
          <a:p>
            <a:r>
              <a:rPr lang="en-US" b="1" dirty="0" smtClean="0"/>
              <a:t>9</a:t>
            </a:r>
            <a:r>
              <a:rPr lang="en-US" dirty="0" smtClean="0"/>
              <a:t> For I am the least of the apostles, who am not worthy to be called an apostle, because I persecuted the church of God. </a:t>
            </a:r>
          </a:p>
          <a:p>
            <a:r>
              <a:rPr lang="en-US" b="1" dirty="0" smtClean="0"/>
              <a:t>10</a:t>
            </a:r>
            <a:r>
              <a:rPr lang="en-US" dirty="0" smtClean="0"/>
              <a:t> But by the grace of God I am what I am, and His grace toward me was not in vain; but I labored more abundantly than they all, yet not I, but the grace of God which was with me.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First group led by Peter..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Peter the Impulsive Disciple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Andrew the Inviter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James the son of Zebedee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First true followers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John the Beloved Disciple</a:t>
            </a:r>
            <a:endParaRPr lang="en-US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5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Second group led by Philip..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Philip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4800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Nathanael Bartholomew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4724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Matthew Levi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781800" y="47244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Thomas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15" name="Picture 14" descr="Philip.jpg"/>
          <p:cNvPicPr>
            <a:picLocks noChangeAspect="1"/>
          </p:cNvPicPr>
          <p:nvPr/>
        </p:nvPicPr>
        <p:blipFill>
          <a:blip r:embed="rId7" cstate="print">
            <a:lum bright="-7000" contrast="10000"/>
          </a:blip>
          <a:stretch>
            <a:fillRect/>
          </a:stretch>
        </p:blipFill>
        <p:spPr>
          <a:xfrm>
            <a:off x="0" y="1981200"/>
            <a:ext cx="2415287" cy="2590800"/>
          </a:xfrm>
          <a:prstGeom prst="rect">
            <a:avLst/>
          </a:prstGeom>
        </p:spPr>
      </p:pic>
      <p:pic>
        <p:nvPicPr>
          <p:cNvPr id="16" name="Picture 15" descr="Nathanael.jpg"/>
          <p:cNvPicPr>
            <a:picLocks noChangeAspect="1"/>
          </p:cNvPicPr>
          <p:nvPr/>
        </p:nvPicPr>
        <p:blipFill>
          <a:blip r:embed="rId8" cstate="print">
            <a:lum bright="-5000" contrast="10000"/>
          </a:blip>
          <a:stretch>
            <a:fillRect/>
          </a:stretch>
        </p:blipFill>
        <p:spPr>
          <a:xfrm>
            <a:off x="2286001" y="1981200"/>
            <a:ext cx="2286000" cy="2590800"/>
          </a:xfrm>
          <a:prstGeom prst="rect">
            <a:avLst/>
          </a:prstGeom>
        </p:spPr>
      </p:pic>
      <p:pic>
        <p:nvPicPr>
          <p:cNvPr id="17" name="Picture 16" descr="Thomas.jpg"/>
          <p:cNvPicPr>
            <a:picLocks noChangeAspect="1"/>
          </p:cNvPicPr>
          <p:nvPr/>
        </p:nvPicPr>
        <p:blipFill>
          <a:blip r:embed="rId9" cstate="print">
            <a:lum bright="-7000" contrast="10000"/>
          </a:blip>
          <a:srcRect l="3445" r="10335"/>
          <a:stretch>
            <a:fillRect/>
          </a:stretch>
        </p:blipFill>
        <p:spPr>
          <a:xfrm>
            <a:off x="6855447" y="1981200"/>
            <a:ext cx="2288553" cy="2590800"/>
          </a:xfrm>
          <a:prstGeom prst="rect">
            <a:avLst/>
          </a:prstGeom>
        </p:spPr>
      </p:pic>
      <p:pic>
        <p:nvPicPr>
          <p:cNvPr id="18" name="Picture 17" descr="Matthew.jpg"/>
          <p:cNvPicPr>
            <a:picLocks noChangeAspect="1"/>
          </p:cNvPicPr>
          <p:nvPr/>
        </p:nvPicPr>
        <p:blipFill>
          <a:blip r:embed="rId10" cstate="print">
            <a:lum bright="-7000" contrast="10000"/>
          </a:blip>
          <a:srcRect l="3495" r="6990"/>
          <a:stretch>
            <a:fillRect/>
          </a:stretch>
        </p:blipFill>
        <p:spPr>
          <a:xfrm>
            <a:off x="4559803" y="1981200"/>
            <a:ext cx="2298197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4572001" y="1981200"/>
            <a:ext cx="2286000" cy="2622176"/>
          </a:xfrm>
          <a:prstGeom prst="rect">
            <a:avLst/>
          </a:prstGeom>
        </p:spPr>
      </p:pic>
      <p:pic>
        <p:nvPicPr>
          <p:cNvPr id="13" name="Picture 12" descr="John brother of James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6858000" y="1981200"/>
            <a:ext cx="2286000" cy="25908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tretch>
            <a:fillRect/>
          </a:stretch>
        </p:blipFill>
        <p:spPr>
          <a:xfrm>
            <a:off x="0" y="1981200"/>
            <a:ext cx="2318084" cy="2590800"/>
          </a:xfrm>
          <a:prstGeom prst="rect">
            <a:avLst/>
          </a:prstGeom>
        </p:spPr>
      </p:pic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5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6" cstate="print">
            <a:lum bright="-10000" contrast="10000"/>
          </a:blip>
          <a:srcRect l="10101" r="10101" b="15254"/>
          <a:stretch>
            <a:fillRect/>
          </a:stretch>
        </p:blipFill>
        <p:spPr>
          <a:xfrm>
            <a:off x="2286000" y="1981200"/>
            <a:ext cx="2286000" cy="259556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The lesser known disciples..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72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James son of </a:t>
            </a:r>
            <a:r>
              <a:rPr lang="en-US" sz="2000" dirty="0" err="1" smtClean="0">
                <a:latin typeface="Georgia" pitchFamily="18" charset="0"/>
              </a:rPr>
              <a:t>Alphaeus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4800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Judas </a:t>
            </a:r>
            <a:r>
              <a:rPr lang="en-US" sz="2000" dirty="0" err="1" smtClean="0">
                <a:latin typeface="Georgia" pitchFamily="18" charset="0"/>
              </a:rPr>
              <a:t>Lebbeus</a:t>
            </a:r>
            <a:r>
              <a:rPr lang="en-US" sz="2000" dirty="0" smtClean="0">
                <a:latin typeface="Georgia" pitchFamily="18" charset="0"/>
              </a:rPr>
              <a:t> (Thaddeus)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Simon </a:t>
            </a:r>
            <a:r>
              <a:rPr lang="en-US" sz="2000" dirty="0" err="1" smtClean="0">
                <a:latin typeface="Georgia" pitchFamily="18" charset="0"/>
              </a:rPr>
              <a:t>Zelotes</a:t>
            </a:r>
            <a:endParaRPr lang="en-US" sz="2000" dirty="0">
              <a:latin typeface="Georgia" pitchFamily="18" charset="0"/>
            </a:endParaRPr>
          </a:p>
        </p:txBody>
      </p:sp>
      <p:pic>
        <p:nvPicPr>
          <p:cNvPr id="19" name="Picture 18" descr="James son of Alphaeus.jpg"/>
          <p:cNvPicPr>
            <a:picLocks noChangeAspect="1"/>
          </p:cNvPicPr>
          <p:nvPr/>
        </p:nvPicPr>
        <p:blipFill>
          <a:blip r:embed="rId7" cstate="print">
            <a:lum bright="-6000" contrast="10000"/>
          </a:blip>
          <a:stretch>
            <a:fillRect/>
          </a:stretch>
        </p:blipFill>
        <p:spPr>
          <a:xfrm>
            <a:off x="381000" y="1752600"/>
            <a:ext cx="2790825" cy="2819400"/>
          </a:xfrm>
          <a:prstGeom prst="rect">
            <a:avLst/>
          </a:prstGeom>
        </p:spPr>
      </p:pic>
      <p:pic>
        <p:nvPicPr>
          <p:cNvPr id="20" name="Picture 19" descr="Judas (Thaddeus).jpg"/>
          <p:cNvPicPr>
            <a:picLocks noChangeAspect="1"/>
          </p:cNvPicPr>
          <p:nvPr/>
        </p:nvPicPr>
        <p:blipFill>
          <a:blip r:embed="rId8" cstate="print">
            <a:lum bright="-8000" contrast="10000"/>
          </a:blip>
          <a:stretch>
            <a:fillRect/>
          </a:stretch>
        </p:blipFill>
        <p:spPr>
          <a:xfrm>
            <a:off x="3124200" y="1752600"/>
            <a:ext cx="2779314" cy="2819400"/>
          </a:xfrm>
          <a:prstGeom prst="rect">
            <a:avLst/>
          </a:prstGeom>
        </p:spPr>
      </p:pic>
      <p:pic>
        <p:nvPicPr>
          <p:cNvPr id="21" name="Picture 20" descr="Simon the Cananean.jpg"/>
          <p:cNvPicPr>
            <a:picLocks noChangeAspect="1"/>
          </p:cNvPicPr>
          <p:nvPr/>
        </p:nvPicPr>
        <p:blipFill>
          <a:blip r:embed="rId9" cstate="print">
            <a:lum bright="-8000" contrast="10000"/>
          </a:blip>
          <a:stretch>
            <a:fillRect/>
          </a:stretch>
        </p:blipFill>
        <p:spPr>
          <a:xfrm>
            <a:off x="5791200" y="1752600"/>
            <a:ext cx="2781299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Judas Iscariot the Betrayer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13:18-30</a:t>
            </a:r>
            <a:endParaRPr lang="en-US" dirty="0"/>
          </a:p>
        </p:txBody>
      </p:sp>
      <p:pic>
        <p:nvPicPr>
          <p:cNvPr id="4" name="Picture 3" descr="Judas Iscari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3612" y="1752600"/>
            <a:ext cx="3924842" cy="3962400"/>
          </a:xfrm>
          <a:prstGeom prst="rect">
            <a:avLst/>
          </a:prstGeom>
        </p:spPr>
      </p:pic>
      <p:pic>
        <p:nvPicPr>
          <p:cNvPr id="5" name="Picture 4" descr="Judas Iscarito background right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1752600"/>
            <a:ext cx="2590800" cy="3962400"/>
          </a:xfrm>
          <a:prstGeom prst="rect">
            <a:avLst/>
          </a:prstGeom>
        </p:spPr>
      </p:pic>
      <p:pic>
        <p:nvPicPr>
          <p:cNvPr id="6" name="Picture 5" descr="Judas master  background.jpg"/>
          <p:cNvPicPr>
            <a:picLocks noChangeAspect="1"/>
          </p:cNvPicPr>
          <p:nvPr/>
        </p:nvPicPr>
        <p:blipFill>
          <a:blip r:embed="rId4" cstate="print">
            <a:lum bright="-12000" contrast="10000"/>
          </a:blip>
          <a:stretch>
            <a:fillRect/>
          </a:stretch>
        </p:blipFill>
        <p:spPr>
          <a:xfrm>
            <a:off x="0" y="1676400"/>
            <a:ext cx="9144000" cy="4006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aul text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750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 </a:t>
            </a:r>
            <a:r>
              <a:rPr lang="en-US" dirty="0" smtClean="0"/>
              <a:t>His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6934200" cy="37338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From Persecutor to Evangelist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Conversion accounts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Acts 9  original record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Acts 22  Defense  to the Jews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Acts 26  Before King Agrippa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Gal 1:11-24  Origin of his gospel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Conversion = complete change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aul text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750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 </a:t>
            </a:r>
            <a:r>
              <a:rPr lang="en-US" dirty="0" smtClean="0"/>
              <a:t>His Conversion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6934200" cy="37338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His life before conversion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Acts 8:1-3 ;  9:1-2 ;  22:3-5;  26:9-11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His conversion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Acts 22:6-16   Gal 1:15-16  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His life after conversion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Gal 1:16-21   Acts 9:20-27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ul text master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750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 </a:t>
            </a:r>
            <a:r>
              <a:rPr lang="en-US" dirty="0" smtClean="0"/>
              <a:t>His Work –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6858000" cy="3810000"/>
          </a:xfrm>
        </p:spPr>
        <p:txBody>
          <a:bodyPr/>
          <a:lstStyle/>
          <a:p>
            <a:r>
              <a:rPr lang="en-US" dirty="0" smtClean="0"/>
              <a:t>His three journeys.. 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 journey  13-14  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-3</a:t>
            </a:r>
            <a:r>
              <a:rPr lang="en-US" baseline="30000" dirty="0" smtClean="0"/>
              <a:t>rd</a:t>
            </a:r>
            <a:r>
              <a:rPr lang="en-US" dirty="0" smtClean="0"/>
              <a:t> journeys  16-19</a:t>
            </a:r>
          </a:p>
          <a:p>
            <a:r>
              <a:rPr lang="en-US" dirty="0" smtClean="0"/>
              <a:t>His churches..  Acts 20:4-7; 17-28</a:t>
            </a:r>
          </a:p>
          <a:p>
            <a:pPr lvl="1"/>
            <a:r>
              <a:rPr lang="en-US" dirty="0" smtClean="0"/>
              <a:t>Philippi .. Thessalonica.. Berea</a:t>
            </a:r>
          </a:p>
          <a:p>
            <a:pPr lvl="1"/>
            <a:r>
              <a:rPr lang="en-US" dirty="0" smtClean="0"/>
              <a:t>Corinth.. Ephesus .. Colossae</a:t>
            </a:r>
          </a:p>
          <a:p>
            <a:r>
              <a:rPr lang="en-US" dirty="0" smtClean="0"/>
              <a:t>His letters and legacy.. 2 Tim 1:13-14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7331</TotalTime>
  <Words>377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Paul the Apostle for All</vt:lpstr>
      <vt:lpstr>Christ’s chosen vessel..</vt:lpstr>
      <vt:lpstr>First group led by Peter..</vt:lpstr>
      <vt:lpstr>Second group led by Philip..</vt:lpstr>
      <vt:lpstr>The lesser known disciples..</vt:lpstr>
      <vt:lpstr>Judas Iscariot the Betrayer</vt:lpstr>
      <vt:lpstr>1  His Conversion</vt:lpstr>
      <vt:lpstr>1  His Conversion -</vt:lpstr>
      <vt:lpstr>2  His Work –  </vt:lpstr>
      <vt:lpstr>3  His Example - </vt:lpstr>
      <vt:lpstr>3  His Example - </vt:lpstr>
      <vt:lpstr>Paul the Apostle for All</vt:lpstr>
      <vt:lpstr>Slide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188</cp:revision>
  <dcterms:created xsi:type="dcterms:W3CDTF">2015-10-04T04:19:18Z</dcterms:created>
  <dcterms:modified xsi:type="dcterms:W3CDTF">2017-09-20T15:45:02Z</dcterms:modified>
</cp:coreProperties>
</file>