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2"/>
  </p:notesMasterIdLst>
  <p:sldIdLst>
    <p:sldId id="273" r:id="rId3"/>
    <p:sldId id="281" r:id="rId4"/>
    <p:sldId id="285" r:id="rId5"/>
    <p:sldId id="277" r:id="rId6"/>
    <p:sldId id="278" r:id="rId7"/>
    <p:sldId id="286" r:id="rId8"/>
    <p:sldId id="279" r:id="rId9"/>
    <p:sldId id="284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C9DAA6"/>
    <a:srgbClr val="140A00"/>
    <a:srgbClr val="3E1F00"/>
    <a:srgbClr val="663300"/>
    <a:srgbClr val="FFDD71"/>
    <a:srgbClr val="FFCF37"/>
    <a:srgbClr val="FFD961"/>
    <a:srgbClr val="BCB48A"/>
    <a:srgbClr val="B1A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244" autoAdjust="0"/>
    <p:restoredTop sz="94660"/>
  </p:normalViewPr>
  <p:slideViewPr>
    <p:cSldViewPr>
      <p:cViewPr>
        <p:scale>
          <a:sx n="56" d="100"/>
          <a:sy n="56" d="100"/>
        </p:scale>
        <p:origin x="-146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65204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6.jpeg"/><Relationship Id="rId17" Type="http://schemas.openxmlformats.org/officeDocument/2006/relationships/image" Target="../media/image9.jpeg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12.xml"/><Relationship Id="rId1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jpeg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676400"/>
            <a:ext cx="9144000" cy="41148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Philip background right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4648200" y="1752600"/>
            <a:ext cx="4495800" cy="3962400"/>
          </a:xfrm>
          <a:prstGeom prst="rect">
            <a:avLst/>
          </a:prstGeom>
        </p:spPr>
      </p:pic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10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0" name="Picture 9" descr="James brother of John background left.jp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0" y="1752600"/>
            <a:ext cx="2819400" cy="39623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905000"/>
            <a:ext cx="8077200" cy="3810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19" name="Picture 18" descr="Nathanael background right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8001000" y="1752600"/>
            <a:ext cx="1143000" cy="3962400"/>
          </a:xfrm>
          <a:prstGeom prst="rect">
            <a:avLst/>
          </a:prstGeom>
        </p:spPr>
      </p:pic>
      <p:pic>
        <p:nvPicPr>
          <p:cNvPr id="13" name="Picture 12" descr="Nathanael background left.jpg"/>
          <p:cNvPicPr>
            <a:picLocks noChangeAspect="1"/>
          </p:cNvPicPr>
          <p:nvPr userDrawn="1"/>
        </p:nvPicPr>
        <p:blipFill>
          <a:blip r:embed="rId13" cstate="print">
            <a:lum/>
          </a:blip>
          <a:stretch>
            <a:fillRect/>
          </a:stretch>
        </p:blipFill>
        <p:spPr>
          <a:xfrm>
            <a:off x="0" y="1752600"/>
            <a:ext cx="9144000" cy="3962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676400"/>
            <a:ext cx="9144000" cy="41148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Philip background right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4648200" y="1752600"/>
            <a:ext cx="4495800" cy="3962400"/>
          </a:xfrm>
          <a:prstGeom prst="rect">
            <a:avLst/>
          </a:prstGeom>
        </p:spPr>
      </p:pic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10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0" name="Picture 9" descr="James brother of John background left.jp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0" y="1752600"/>
            <a:ext cx="2819400" cy="3962399"/>
          </a:xfrm>
          <a:prstGeom prst="rect">
            <a:avLst/>
          </a:prstGeom>
        </p:spPr>
      </p:pic>
      <p:pic>
        <p:nvPicPr>
          <p:cNvPr id="8" name="Picture 7" descr="James brother of John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2743200" y="1752600"/>
            <a:ext cx="3783316" cy="3962400"/>
          </a:xfrm>
          <a:prstGeom prst="rect">
            <a:avLst/>
          </a:prstGeom>
        </p:spPr>
      </p:pic>
      <p:pic>
        <p:nvPicPr>
          <p:cNvPr id="11" name="Picture 10" descr="James brother of John background right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400800" y="1752600"/>
            <a:ext cx="2743200" cy="3962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905000"/>
            <a:ext cx="8077200" cy="3810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19" name="Picture 18" descr="Nathanael background right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001000" y="1752600"/>
            <a:ext cx="1143000" cy="3962400"/>
          </a:xfrm>
          <a:prstGeom prst="rect">
            <a:avLst/>
          </a:prstGeom>
        </p:spPr>
      </p:pic>
      <p:pic>
        <p:nvPicPr>
          <p:cNvPr id="13" name="Picture 12" descr="Nathanael background left.jpg"/>
          <p:cNvPicPr>
            <a:picLocks noChangeAspect="1"/>
          </p:cNvPicPr>
          <p:nvPr userDrawn="1"/>
        </p:nvPicPr>
        <p:blipFill>
          <a:blip r:embed="rId15" cstate="print">
            <a:lum/>
          </a:blip>
          <a:stretch>
            <a:fillRect/>
          </a:stretch>
        </p:blipFill>
        <p:spPr>
          <a:xfrm>
            <a:off x="0" y="1752600"/>
            <a:ext cx="5867400" cy="3962400"/>
          </a:xfrm>
          <a:prstGeom prst="rect">
            <a:avLst/>
          </a:prstGeom>
        </p:spPr>
      </p:pic>
      <p:pic>
        <p:nvPicPr>
          <p:cNvPr id="20" name="Picture 19" descr="Philip background left.jpg"/>
          <p:cNvPicPr>
            <a:picLocks noChangeAspect="1"/>
          </p:cNvPicPr>
          <p:nvPr userDrawn="1"/>
        </p:nvPicPr>
        <p:blipFill>
          <a:blip r:embed="rId16" cstate="print">
            <a:lum bright="-2000"/>
          </a:blip>
          <a:stretch>
            <a:fillRect/>
          </a:stretch>
        </p:blipFill>
        <p:spPr>
          <a:xfrm>
            <a:off x="0" y="1752600"/>
            <a:ext cx="5867400" cy="3962400"/>
          </a:xfrm>
          <a:prstGeom prst="rect">
            <a:avLst/>
          </a:prstGeom>
        </p:spPr>
      </p:pic>
      <p:pic>
        <p:nvPicPr>
          <p:cNvPr id="14" name="Picture 13" descr="Philip.jpg"/>
          <p:cNvPicPr>
            <a:picLocks noChangeAspect="1"/>
          </p:cNvPicPr>
          <p:nvPr userDrawn="1"/>
        </p:nvPicPr>
        <p:blipFill>
          <a:blip r:embed="rId17" cstate="print">
            <a:lum/>
          </a:blip>
          <a:srcRect l="3445" r="6890"/>
          <a:stretch>
            <a:fillRect/>
          </a:stretch>
        </p:blipFill>
        <p:spPr>
          <a:xfrm>
            <a:off x="5802170" y="1752600"/>
            <a:ext cx="3341830" cy="3962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6.jpeg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2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9" name="Picture 18" descr="Nathanael background right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tretch>
            <a:fillRect/>
          </a:stretch>
        </p:blipFill>
        <p:spPr>
          <a:xfrm>
            <a:off x="6400800" y="1676400"/>
            <a:ext cx="2743200" cy="3962400"/>
          </a:xfrm>
          <a:prstGeom prst="rect">
            <a:avLst/>
          </a:prstGeom>
        </p:spPr>
      </p:pic>
      <p:pic>
        <p:nvPicPr>
          <p:cNvPr id="18" name="Picture 17" descr="Nathanael background left.jpg"/>
          <p:cNvPicPr>
            <a:picLocks noChangeAspect="1"/>
          </p:cNvPicPr>
          <p:nvPr/>
        </p:nvPicPr>
        <p:blipFill>
          <a:blip r:embed="rId5" cstate="print">
            <a:lum bright="-10000" contrast="10000"/>
          </a:blip>
          <a:srcRect b="13953"/>
          <a:stretch>
            <a:fillRect/>
          </a:stretch>
        </p:blipFill>
        <p:spPr>
          <a:xfrm>
            <a:off x="0" y="1676400"/>
            <a:ext cx="2819400" cy="3962400"/>
          </a:xfrm>
          <a:prstGeom prst="rect">
            <a:avLst/>
          </a:prstGeom>
        </p:spPr>
      </p:pic>
      <p:pic>
        <p:nvPicPr>
          <p:cNvPr id="22" name="Picture 21" descr="Philip.jpg"/>
          <p:cNvPicPr>
            <a:picLocks noChangeAspect="1"/>
          </p:cNvPicPr>
          <p:nvPr/>
        </p:nvPicPr>
        <p:blipFill>
          <a:blip r:embed="rId6" cstate="print">
            <a:lum bright="-10000" contrast="10000"/>
          </a:blip>
          <a:srcRect l="3445"/>
          <a:stretch>
            <a:fillRect/>
          </a:stretch>
        </p:blipFill>
        <p:spPr>
          <a:xfrm>
            <a:off x="2797034" y="1676400"/>
            <a:ext cx="3644574" cy="3963858"/>
          </a:xfrm>
          <a:prstGeom prst="rect">
            <a:avLst/>
          </a:prstGeom>
        </p:spPr>
      </p:pic>
      <p:pic>
        <p:nvPicPr>
          <p:cNvPr id="23" name="Picture 22" descr="Philip background right.jpg"/>
          <p:cNvPicPr>
            <a:picLocks noChangeAspect="1"/>
          </p:cNvPicPr>
          <p:nvPr/>
        </p:nvPicPr>
        <p:blipFill>
          <a:blip r:embed="rId7" cstate="print">
            <a:lum bright="-10000" contrast="10000"/>
          </a:blip>
          <a:srcRect b="30423"/>
          <a:stretch>
            <a:fillRect/>
          </a:stretch>
        </p:blipFill>
        <p:spPr>
          <a:xfrm>
            <a:off x="6400800" y="1676399"/>
            <a:ext cx="2743200" cy="3962401"/>
          </a:xfrm>
          <a:prstGeom prst="rect">
            <a:avLst/>
          </a:prstGeom>
        </p:spPr>
      </p:pic>
      <p:pic>
        <p:nvPicPr>
          <p:cNvPr id="24" name="Picture 23" descr="Philip the Analyzer maste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1676400"/>
            <a:ext cx="9144000" cy="3977640"/>
          </a:xfrm>
          <a:prstGeom prst="rect">
            <a:avLst/>
          </a:prstGeom>
          <a:ln>
            <a:noFill/>
          </a:ln>
        </p:spPr>
      </p:pic>
      <p:sp>
        <p:nvSpPr>
          <p:cNvPr id="21" name="Rectangle 20"/>
          <p:cNvSpPr/>
          <p:nvPr/>
        </p:nvSpPr>
        <p:spPr>
          <a:xfrm>
            <a:off x="0" y="1676400"/>
            <a:ext cx="9144000" cy="4038600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Philip the Analyzing Disciple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John 6:1-7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ckground.jpg"/>
          <p:cNvPicPr>
            <a:picLocks noChangeAspect="1"/>
          </p:cNvPicPr>
          <p:nvPr/>
        </p:nvPicPr>
        <p:blipFill>
          <a:blip r:embed="rId2" cstate="print">
            <a:lum bright="-12000" contrast="10000"/>
          </a:blip>
          <a:stretch>
            <a:fillRect/>
          </a:stretch>
        </p:blipFill>
        <p:spPr>
          <a:xfrm>
            <a:off x="0" y="1752600"/>
            <a:ext cx="9144000" cy="3962400"/>
          </a:xfrm>
          <a:prstGeom prst="rect">
            <a:avLst/>
          </a:prstGeom>
        </p:spPr>
      </p:pic>
      <p:pic>
        <p:nvPicPr>
          <p:cNvPr id="3" name="Picture 2" descr="Peter the impetuous disciple.jpg"/>
          <p:cNvPicPr>
            <a:picLocks noChangeAspect="1"/>
          </p:cNvPicPr>
          <p:nvPr/>
        </p:nvPicPr>
        <p:blipFill>
          <a:blip r:embed="rId3" cstate="print">
            <a:lum bright="-5000" contrast="10000"/>
          </a:blip>
          <a:stretch>
            <a:fillRect/>
          </a:stretch>
        </p:blipFill>
        <p:spPr>
          <a:xfrm>
            <a:off x="0" y="1981200"/>
            <a:ext cx="2318084" cy="2590800"/>
          </a:xfrm>
          <a:prstGeom prst="rect">
            <a:avLst/>
          </a:prstGeom>
        </p:spPr>
      </p:pic>
      <p:pic>
        <p:nvPicPr>
          <p:cNvPr id="4" name="Picture 3" descr="Andrew Simon Peter's brother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rcRect l="10101" r="10101" b="15254"/>
          <a:stretch>
            <a:fillRect/>
          </a:stretch>
        </p:blipFill>
        <p:spPr>
          <a:xfrm>
            <a:off x="2286000" y="1981200"/>
            <a:ext cx="2286000" cy="2595562"/>
          </a:xfrm>
          <a:prstGeom prst="rect">
            <a:avLst/>
          </a:prstGeom>
        </p:spPr>
      </p:pic>
      <p:pic>
        <p:nvPicPr>
          <p:cNvPr id="5" name="Picture 4" descr="James brother of John.jpg"/>
          <p:cNvPicPr>
            <a:picLocks noChangeAspect="1"/>
          </p:cNvPicPr>
          <p:nvPr/>
        </p:nvPicPr>
        <p:blipFill>
          <a:blip r:embed="rId5" cstate="print">
            <a:lum bright="-5000" contrast="10000"/>
          </a:blip>
          <a:stretch>
            <a:fillRect/>
          </a:stretch>
        </p:blipFill>
        <p:spPr>
          <a:xfrm>
            <a:off x="4572001" y="1981200"/>
            <a:ext cx="2286000" cy="2622176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325562"/>
          </a:xfrm>
        </p:spPr>
        <p:txBody>
          <a:bodyPr/>
          <a:lstStyle/>
          <a:p>
            <a:r>
              <a:rPr lang="en-US" dirty="0" smtClean="0"/>
              <a:t>Jesus’ front four..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724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Peter the Impulsive Disciple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48006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Andrew the Inviter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4724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James the son of Zebedee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2" name="Subtitle 6"/>
          <p:cNvSpPr txBox="1">
            <a:spLocks/>
          </p:cNvSpPr>
          <p:nvPr/>
        </p:nvSpPr>
        <p:spPr>
          <a:xfrm>
            <a:off x="1371600" y="5791200"/>
            <a:ext cx="6400800" cy="838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All very close to Jesus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12" descr="John brother of James.jpg"/>
          <p:cNvPicPr>
            <a:picLocks noChangeAspect="1"/>
          </p:cNvPicPr>
          <p:nvPr/>
        </p:nvPicPr>
        <p:blipFill>
          <a:blip r:embed="rId6" cstate="print">
            <a:lum bright="-10000" contrast="10000"/>
          </a:blip>
          <a:stretch>
            <a:fillRect/>
          </a:stretch>
        </p:blipFill>
        <p:spPr>
          <a:xfrm>
            <a:off x="6858000" y="1981200"/>
            <a:ext cx="2286000" cy="25908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781800" y="4724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John the Beloved Disciple</a:t>
            </a:r>
            <a:endParaRPr lang="en-US" sz="2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2" name="Picture 11" descr="Andrew background right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4572000" y="1676400"/>
            <a:ext cx="4572000" cy="3962400"/>
          </a:xfrm>
          <a:prstGeom prst="rect">
            <a:avLst/>
          </a:prstGeom>
        </p:spPr>
      </p:pic>
      <p:pic>
        <p:nvPicPr>
          <p:cNvPr id="11" name="Picture 10" descr="Andrew background left.jpg"/>
          <p:cNvPicPr>
            <a:picLocks noChangeAspect="1"/>
          </p:cNvPicPr>
          <p:nvPr/>
        </p:nvPicPr>
        <p:blipFill>
          <a:blip r:embed="rId5" cstate="print">
            <a:lum bright="-10000"/>
          </a:blip>
          <a:stretch>
            <a:fillRect/>
          </a:stretch>
        </p:blipFill>
        <p:spPr>
          <a:xfrm flipH="1">
            <a:off x="0" y="1676400"/>
            <a:ext cx="2667000" cy="3962400"/>
          </a:xfrm>
          <a:prstGeom prst="rect">
            <a:avLst/>
          </a:prstGeom>
        </p:spPr>
      </p:pic>
      <p:pic>
        <p:nvPicPr>
          <p:cNvPr id="15" name="Picture 14" descr="James brother of John background righ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00800" y="1676400"/>
            <a:ext cx="2743200" cy="3962400"/>
          </a:xfrm>
          <a:prstGeom prst="rect">
            <a:avLst/>
          </a:prstGeom>
        </p:spPr>
      </p:pic>
      <p:pic>
        <p:nvPicPr>
          <p:cNvPr id="14" name="Picture 13" descr="James brother of John background left.jpg"/>
          <p:cNvPicPr>
            <a:picLocks noChangeAspect="1"/>
          </p:cNvPicPr>
          <p:nvPr/>
        </p:nvPicPr>
        <p:blipFill>
          <a:blip r:embed="rId7" cstate="print"/>
          <a:srcRect t="53333"/>
          <a:stretch>
            <a:fillRect/>
          </a:stretch>
        </p:blipFill>
        <p:spPr>
          <a:xfrm>
            <a:off x="0" y="1676400"/>
            <a:ext cx="9144000" cy="3962399"/>
          </a:xfrm>
          <a:prstGeom prst="rect">
            <a:avLst/>
          </a:prstGeom>
        </p:spPr>
      </p:pic>
      <p:pic>
        <p:nvPicPr>
          <p:cNvPr id="17" name="Picture 16" descr="Philip master.jpg"/>
          <p:cNvPicPr>
            <a:picLocks noChangeAspect="1"/>
          </p:cNvPicPr>
          <p:nvPr/>
        </p:nvPicPr>
        <p:blipFill>
          <a:blip r:embed="rId8" cstate="print">
            <a:lum bright="-10000" contrast="10000"/>
          </a:blip>
          <a:stretch>
            <a:fillRect/>
          </a:stretch>
        </p:blipFill>
        <p:spPr>
          <a:xfrm>
            <a:off x="0" y="1600200"/>
            <a:ext cx="9144000" cy="40386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0" y="1600200"/>
            <a:ext cx="9144000" cy="40386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Philip’s background..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381000" y="1676400"/>
            <a:ext cx="8077200" cy="3810000"/>
          </a:xfrm>
        </p:spPr>
        <p:txBody>
          <a:bodyPr/>
          <a:lstStyle/>
          <a:p>
            <a:r>
              <a:rPr lang="en-US" dirty="0" smtClean="0"/>
              <a:t>Always 5</a:t>
            </a:r>
            <a:r>
              <a:rPr lang="en-US" baseline="30000" dirty="0" smtClean="0"/>
              <a:t>th</a:t>
            </a:r>
            <a:r>
              <a:rPr lang="en-US" dirty="0" smtClean="0"/>
              <a:t> in lists of apostles..</a:t>
            </a:r>
          </a:p>
          <a:p>
            <a:r>
              <a:rPr lang="en-US" dirty="0" smtClean="0"/>
              <a:t>Greek name (Greek influence)</a:t>
            </a:r>
          </a:p>
          <a:p>
            <a:r>
              <a:rPr lang="en-US" dirty="0" smtClean="0"/>
              <a:t>Hebrew name is never given</a:t>
            </a:r>
          </a:p>
          <a:p>
            <a:r>
              <a:rPr lang="en-US" dirty="0" smtClean="0"/>
              <a:t>Not same Philip of Acts 6,8</a:t>
            </a:r>
          </a:p>
          <a:p>
            <a:r>
              <a:rPr lang="en-US" dirty="0" smtClean="0"/>
              <a:t>From Bethsaida (John 1:44)</a:t>
            </a:r>
          </a:p>
          <a:p>
            <a:r>
              <a:rPr lang="en-US" dirty="0" smtClean="0"/>
              <a:t>Fisherman  (</a:t>
            </a:r>
            <a:r>
              <a:rPr lang="en-US" dirty="0" err="1" smtClean="0"/>
              <a:t>Jn</a:t>
            </a:r>
            <a:r>
              <a:rPr lang="en-US" dirty="0" smtClean="0"/>
              <a:t> 21:2..?)</a:t>
            </a:r>
          </a:p>
        </p:txBody>
      </p:sp>
      <p:sp>
        <p:nvSpPr>
          <p:cNvPr id="21" name="Subtitle 6"/>
          <p:cNvSpPr txBox="1">
            <a:spLocks/>
          </p:cNvSpPr>
          <p:nvPr/>
        </p:nvSpPr>
        <p:spPr>
          <a:xfrm>
            <a:off x="1219200" y="5791200"/>
            <a:ext cx="68580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Close friend of Nathanael (Bartholomew)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hilip master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676400"/>
            <a:ext cx="9144000" cy="4114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76400"/>
            <a:ext cx="9144000" cy="41148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1 </a:t>
            </a:r>
            <a:r>
              <a:rPr lang="en-US" dirty="0" smtClean="0"/>
              <a:t> His spiritual side..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3810000"/>
          </a:xfrm>
        </p:spPr>
        <p:txBody>
          <a:bodyPr/>
          <a:lstStyle/>
          <a:p>
            <a:r>
              <a:rPr lang="en-US" dirty="0" smtClean="0"/>
              <a:t>John 1:43-46.. </a:t>
            </a:r>
          </a:p>
          <a:p>
            <a:pPr lvl="1"/>
            <a:r>
              <a:rPr lang="en-US" dirty="0" smtClean="0"/>
              <a:t>Jesus found Philip.. “Follow Me”</a:t>
            </a:r>
          </a:p>
          <a:p>
            <a:pPr lvl="1"/>
            <a:r>
              <a:rPr lang="en-US" dirty="0" smtClean="0"/>
              <a:t>A seeking heart  (v 45)</a:t>
            </a:r>
          </a:p>
          <a:p>
            <a:pPr lvl="2"/>
            <a:r>
              <a:rPr lang="en-US" dirty="0" smtClean="0"/>
              <a:t>“We have found Him..”</a:t>
            </a:r>
          </a:p>
          <a:p>
            <a:pPr lvl="1"/>
            <a:r>
              <a:rPr lang="en-US" dirty="0" smtClean="0"/>
              <a:t>His 1</a:t>
            </a:r>
            <a:r>
              <a:rPr lang="en-US" baseline="30000" dirty="0" smtClean="0"/>
              <a:t>st</a:t>
            </a:r>
            <a:r>
              <a:rPr lang="en-US" dirty="0" smtClean="0"/>
              <a:t> thought to find Nathanael</a:t>
            </a:r>
          </a:p>
          <a:p>
            <a:pPr lvl="1"/>
            <a:r>
              <a:rPr lang="en-US" dirty="0" smtClean="0"/>
              <a:t>Jesus of Nazareth, son of Joseph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7" name="Subtitle 6"/>
          <p:cNvSpPr txBox="1">
            <a:spLocks/>
          </p:cNvSpPr>
          <p:nvPr/>
        </p:nvSpPr>
        <p:spPr>
          <a:xfrm>
            <a:off x="381000" y="57912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He was prepared, ready to follow..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hilip master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676400"/>
            <a:ext cx="9144000" cy="4114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676400"/>
            <a:ext cx="9144000" cy="41148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 His natural tendencies..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6:1-7 at feeding of 5000..</a:t>
            </a:r>
          </a:p>
          <a:p>
            <a:pPr lvl="1"/>
            <a:r>
              <a:rPr lang="en-US" dirty="0" smtClean="0"/>
              <a:t>Great multitude  (v 10)</a:t>
            </a:r>
          </a:p>
          <a:p>
            <a:pPr lvl="1"/>
            <a:r>
              <a:rPr lang="en-US" dirty="0" smtClean="0"/>
              <a:t>Evening approaching</a:t>
            </a:r>
          </a:p>
          <a:p>
            <a:pPr lvl="1"/>
            <a:r>
              <a:rPr lang="en-US" dirty="0" smtClean="0"/>
              <a:t>Jesus tests Philip  (v 5-6)</a:t>
            </a:r>
          </a:p>
          <a:p>
            <a:pPr lvl="2"/>
            <a:r>
              <a:rPr lang="en-US" dirty="0" smtClean="0"/>
              <a:t>“Where shall we buy bread?”</a:t>
            </a:r>
          </a:p>
          <a:p>
            <a:pPr lvl="1"/>
            <a:r>
              <a:rPr lang="en-US" dirty="0" smtClean="0"/>
              <a:t>Philip calculates by numbers..</a:t>
            </a:r>
          </a:p>
          <a:p>
            <a:pPr lvl="2"/>
            <a:r>
              <a:rPr lang="en-US" dirty="0" smtClean="0"/>
              <a:t>It can’t be done.. </a:t>
            </a:r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381000" y="57912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noProof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Jesus was testing his faith..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hilip master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676400"/>
            <a:ext cx="9144000" cy="4114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676400"/>
            <a:ext cx="9144000" cy="41148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 Tendency to overanalyze..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12:20-22..Visit of the Greeks</a:t>
            </a:r>
          </a:p>
          <a:p>
            <a:pPr lvl="1"/>
            <a:r>
              <a:rPr lang="en-US" dirty="0" smtClean="0"/>
              <a:t>Certain Greeks at Passover feast</a:t>
            </a:r>
          </a:p>
          <a:p>
            <a:pPr lvl="2"/>
            <a:r>
              <a:rPr lang="en-US" dirty="0" smtClean="0"/>
              <a:t>“Sir, we wish to see Jesus”..</a:t>
            </a:r>
          </a:p>
          <a:p>
            <a:pPr lvl="1"/>
            <a:r>
              <a:rPr lang="en-US" dirty="0" smtClean="0"/>
              <a:t>Came to Philip to arrange meeting</a:t>
            </a:r>
          </a:p>
          <a:p>
            <a:pPr lvl="1"/>
            <a:r>
              <a:rPr lang="en-US" dirty="0" smtClean="0"/>
              <a:t>Philip seems unsure, holds back</a:t>
            </a:r>
          </a:p>
          <a:p>
            <a:pPr lvl="2"/>
            <a:r>
              <a:rPr lang="en-US" dirty="0" smtClean="0"/>
              <a:t>Matt 10:5-7; 15:24.. </a:t>
            </a:r>
          </a:p>
          <a:p>
            <a:pPr lvl="1"/>
            <a:r>
              <a:rPr lang="en-US" dirty="0" smtClean="0"/>
              <a:t>Passes ball to Andrew.. </a:t>
            </a:r>
          </a:p>
          <a:p>
            <a:pPr lvl="1"/>
            <a:endParaRPr lang="en-US" dirty="0" smtClean="0"/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381000" y="57912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noProof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Philip knew in his heart, but held back..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hilip master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676400"/>
            <a:ext cx="9144000" cy="41148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1676400"/>
            <a:ext cx="9144000" cy="41148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3 </a:t>
            </a:r>
            <a:r>
              <a:rPr lang="en-US" dirty="0" smtClean="0"/>
              <a:t> One final glimpse of Philip..</a:t>
            </a:r>
            <a:endParaRPr lang="en-US" dirty="0"/>
          </a:p>
        </p:txBody>
      </p:sp>
      <p:sp>
        <p:nvSpPr>
          <p:cNvPr id="7" name="Subtitle 6"/>
          <p:cNvSpPr txBox="1">
            <a:spLocks/>
          </p:cNvSpPr>
          <p:nvPr/>
        </p:nvSpPr>
        <p:spPr>
          <a:xfrm>
            <a:off x="381000" y="57912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noProof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Philip failed all three tests..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828800"/>
            <a:ext cx="8077200" cy="3810000"/>
          </a:xfrm>
        </p:spPr>
        <p:txBody>
          <a:bodyPr/>
          <a:lstStyle/>
          <a:p>
            <a:pPr>
              <a:lnSpc>
                <a:spcPts val="2900"/>
              </a:lnSpc>
            </a:pPr>
            <a:r>
              <a:rPr lang="en-US" dirty="0" smtClean="0"/>
              <a:t>John 14:1-11 in upper room..</a:t>
            </a:r>
          </a:p>
          <a:p>
            <a:pPr lvl="1">
              <a:lnSpc>
                <a:spcPts val="2900"/>
              </a:lnSpc>
            </a:pPr>
            <a:r>
              <a:rPr lang="en-US" dirty="0" smtClean="0"/>
              <a:t>Jesus’ last night.. Faith still weak</a:t>
            </a:r>
          </a:p>
          <a:p>
            <a:pPr lvl="1">
              <a:lnSpc>
                <a:spcPts val="2900"/>
              </a:lnSpc>
            </a:pPr>
            <a:r>
              <a:rPr lang="en-US" dirty="0" smtClean="0"/>
              <a:t>Jesus’ heart heavy.. John 14:1-4</a:t>
            </a:r>
          </a:p>
          <a:p>
            <a:pPr lvl="2">
              <a:lnSpc>
                <a:spcPts val="2900"/>
              </a:lnSpc>
            </a:pPr>
            <a:r>
              <a:rPr lang="en-US" dirty="0" smtClean="0"/>
              <a:t>Go to prepare.. you know the way</a:t>
            </a:r>
          </a:p>
          <a:p>
            <a:pPr lvl="1">
              <a:lnSpc>
                <a:spcPts val="2900"/>
              </a:lnSpc>
            </a:pPr>
            <a:r>
              <a:rPr lang="en-US" dirty="0" smtClean="0"/>
              <a:t>Thomas’ response  v 5 </a:t>
            </a:r>
          </a:p>
          <a:p>
            <a:pPr lvl="1">
              <a:lnSpc>
                <a:spcPts val="2900"/>
              </a:lnSpc>
            </a:pPr>
            <a:r>
              <a:rPr lang="en-US" dirty="0" smtClean="0"/>
              <a:t>Jesus’ clearest statements  v 6-7</a:t>
            </a:r>
          </a:p>
          <a:p>
            <a:pPr lvl="1">
              <a:lnSpc>
                <a:spcPts val="2900"/>
              </a:lnSpc>
            </a:pPr>
            <a:r>
              <a:rPr lang="en-US" dirty="0" smtClean="0"/>
              <a:t>Philip v8 “Show us the Father”</a:t>
            </a:r>
          </a:p>
          <a:p>
            <a:pPr lvl="2">
              <a:lnSpc>
                <a:spcPts val="2900"/>
              </a:lnSpc>
            </a:pPr>
            <a:r>
              <a:rPr lang="en-US" dirty="0" smtClean="0"/>
              <a:t>Jesus’ disappointment </a:t>
            </a:r>
            <a:r>
              <a:rPr lang="en-US" dirty="0" err="1" smtClean="0"/>
              <a:t>vs</a:t>
            </a:r>
            <a:r>
              <a:rPr lang="en-US" dirty="0" smtClean="0"/>
              <a:t> 9-11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hilip master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676400"/>
            <a:ext cx="9144000" cy="4114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676400"/>
            <a:ext cx="9144000" cy="41148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Jesus reject him?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3810000"/>
          </a:xfrm>
        </p:spPr>
        <p:txBody>
          <a:bodyPr/>
          <a:lstStyle/>
          <a:p>
            <a:r>
              <a:rPr lang="en-US" dirty="0" smtClean="0"/>
              <a:t>Jesus: He is exactly what I’m looking for..</a:t>
            </a:r>
          </a:p>
          <a:p>
            <a:pPr lvl="1"/>
            <a:r>
              <a:rPr lang="en-US" dirty="0" smtClean="0"/>
              <a:t>I’ll send him to preach..</a:t>
            </a:r>
          </a:p>
          <a:p>
            <a:pPr lvl="1"/>
            <a:r>
              <a:rPr lang="en-US" dirty="0" smtClean="0"/>
              <a:t>I’ll give him a throne</a:t>
            </a:r>
          </a:p>
          <a:p>
            <a:pPr lvl="1"/>
            <a:r>
              <a:rPr lang="en-US" dirty="0" smtClean="0"/>
              <a:t>A home in heaven</a:t>
            </a:r>
          </a:p>
          <a:p>
            <a:r>
              <a:rPr lang="en-US" dirty="0" smtClean="0"/>
              <a:t>History: Stoned in Heliopolis, Phrygia</a:t>
            </a:r>
          </a:p>
          <a:p>
            <a:r>
              <a:rPr lang="en-US" dirty="0" smtClean="0"/>
              <a:t>Jesus uses the weak.. 1 </a:t>
            </a:r>
            <a:r>
              <a:rPr lang="en-US" dirty="0" err="1" smtClean="0"/>
              <a:t>Cor</a:t>
            </a:r>
            <a:r>
              <a:rPr lang="en-US" dirty="0" smtClean="0"/>
              <a:t> 1:26</a:t>
            </a:r>
          </a:p>
          <a:p>
            <a:pPr lvl="1"/>
            <a:endParaRPr lang="en-US" dirty="0" smtClean="0"/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381000" y="57912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The power of God</a:t>
            </a:r>
            <a:r>
              <a:rPr lang="en-US" sz="2900" noProof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..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9" name="Picture 18" descr="Nathanael background right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tretch>
            <a:fillRect/>
          </a:stretch>
        </p:blipFill>
        <p:spPr>
          <a:xfrm>
            <a:off x="6400800" y="1676400"/>
            <a:ext cx="2743200" cy="3962400"/>
          </a:xfrm>
          <a:prstGeom prst="rect">
            <a:avLst/>
          </a:prstGeom>
        </p:spPr>
      </p:pic>
      <p:pic>
        <p:nvPicPr>
          <p:cNvPr id="18" name="Picture 17" descr="Nathanael background left.jpg"/>
          <p:cNvPicPr>
            <a:picLocks noChangeAspect="1"/>
          </p:cNvPicPr>
          <p:nvPr/>
        </p:nvPicPr>
        <p:blipFill>
          <a:blip r:embed="rId5" cstate="print">
            <a:lum bright="-10000" contrast="10000"/>
          </a:blip>
          <a:srcRect b="13953"/>
          <a:stretch>
            <a:fillRect/>
          </a:stretch>
        </p:blipFill>
        <p:spPr>
          <a:xfrm>
            <a:off x="0" y="1676400"/>
            <a:ext cx="2819400" cy="3962400"/>
          </a:xfrm>
          <a:prstGeom prst="rect">
            <a:avLst/>
          </a:prstGeom>
        </p:spPr>
      </p:pic>
      <p:pic>
        <p:nvPicPr>
          <p:cNvPr id="22" name="Picture 21" descr="Philip.jpg"/>
          <p:cNvPicPr>
            <a:picLocks noChangeAspect="1"/>
          </p:cNvPicPr>
          <p:nvPr/>
        </p:nvPicPr>
        <p:blipFill>
          <a:blip r:embed="rId6" cstate="print">
            <a:lum bright="-10000" contrast="10000"/>
          </a:blip>
          <a:srcRect l="3445"/>
          <a:stretch>
            <a:fillRect/>
          </a:stretch>
        </p:blipFill>
        <p:spPr>
          <a:xfrm>
            <a:off x="2797034" y="1676400"/>
            <a:ext cx="3644574" cy="3963858"/>
          </a:xfrm>
          <a:prstGeom prst="rect">
            <a:avLst/>
          </a:prstGeom>
        </p:spPr>
      </p:pic>
      <p:pic>
        <p:nvPicPr>
          <p:cNvPr id="23" name="Picture 22" descr="Philip background right.jpg"/>
          <p:cNvPicPr>
            <a:picLocks noChangeAspect="1"/>
          </p:cNvPicPr>
          <p:nvPr/>
        </p:nvPicPr>
        <p:blipFill>
          <a:blip r:embed="rId7" cstate="print">
            <a:lum bright="-10000" contrast="10000"/>
          </a:blip>
          <a:srcRect b="30423"/>
          <a:stretch>
            <a:fillRect/>
          </a:stretch>
        </p:blipFill>
        <p:spPr>
          <a:xfrm>
            <a:off x="6400800" y="1676399"/>
            <a:ext cx="2743200" cy="3962401"/>
          </a:xfrm>
          <a:prstGeom prst="rect">
            <a:avLst/>
          </a:prstGeom>
        </p:spPr>
      </p:pic>
      <p:pic>
        <p:nvPicPr>
          <p:cNvPr id="24" name="Picture 23" descr="Philip the Analyzer maste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1676400"/>
            <a:ext cx="9144000" cy="3977640"/>
          </a:xfrm>
          <a:prstGeom prst="rect">
            <a:avLst/>
          </a:prstGeom>
          <a:ln>
            <a:noFill/>
          </a:ln>
        </p:spPr>
      </p:pic>
      <p:sp>
        <p:nvSpPr>
          <p:cNvPr id="21" name="Rectangle 20"/>
          <p:cNvSpPr/>
          <p:nvPr/>
        </p:nvSpPr>
        <p:spPr>
          <a:xfrm>
            <a:off x="0" y="1676400"/>
            <a:ext cx="9144000" cy="4038600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Philip the Analyzing Disciple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John 6:1-7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5504</TotalTime>
  <Words>360</Words>
  <Application>Microsoft Office PowerPoint</Application>
  <PresentationFormat>On-screen Show (4:3)</PresentationFormat>
  <Paragraphs>65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Philip the Analyzing Disciple</vt:lpstr>
      <vt:lpstr>Jesus’ front four..</vt:lpstr>
      <vt:lpstr>Philip’s background..</vt:lpstr>
      <vt:lpstr>1  His spiritual side..</vt:lpstr>
      <vt:lpstr>2  His natural tendencies..</vt:lpstr>
      <vt:lpstr>2  Tendency to overanalyze..</vt:lpstr>
      <vt:lpstr>3  One final glimpse of Philip..</vt:lpstr>
      <vt:lpstr>Does Jesus reject him?</vt:lpstr>
      <vt:lpstr>Philip the Analyzing Disciple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153</cp:revision>
  <dcterms:created xsi:type="dcterms:W3CDTF">2015-10-04T04:19:18Z</dcterms:created>
  <dcterms:modified xsi:type="dcterms:W3CDTF">2017-09-20T15:33:36Z</dcterms:modified>
</cp:coreProperties>
</file>