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3" r:id="rId2"/>
    <p:sldId id="275" r:id="rId3"/>
    <p:sldId id="276" r:id="rId4"/>
    <p:sldId id="277" r:id="rId5"/>
    <p:sldId id="278" r:id="rId6"/>
    <p:sldId id="279" r:id="rId7"/>
    <p:sldId id="280" r:id="rId8"/>
    <p:sldId id="281" r:id="rId9"/>
    <p:sldId id="282" r:id="rId10"/>
    <p:sldId id="283" r:id="rId11"/>
    <p:sldId id="28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1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9" name="Picture 8" descr="high-road-header.jpg"/>
          <p:cNvPicPr>
            <a:picLocks noChangeAspect="1"/>
          </p:cNvPicPr>
          <p:nvPr userDrawn="1"/>
        </p:nvPicPr>
        <p:blipFill>
          <a:blip r:embed="rId10" cstate="print">
            <a:lum bright="-15000" contrast="10000"/>
          </a:blip>
          <a:stretch>
            <a:fillRect/>
          </a:stretch>
        </p:blipFill>
        <p:spPr>
          <a:xfrm>
            <a:off x="0" y="1676400"/>
            <a:ext cx="9110272" cy="4419600"/>
          </a:xfrm>
          <a:prstGeom prst="rect">
            <a:avLst/>
          </a:prstGeom>
        </p:spPr>
      </p:pic>
      <p:sp>
        <p:nvSpPr>
          <p:cNvPr id="15" name="Rectangle 14"/>
          <p:cNvSpPr/>
          <p:nvPr userDrawn="1"/>
        </p:nvSpPr>
        <p:spPr>
          <a:xfrm>
            <a:off x="0" y="1676400"/>
            <a:ext cx="9144000" cy="44196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A </a:t>
            </a:r>
            <a:r>
              <a:rPr lang="en-US" sz="4400" smtClean="0"/>
              <a:t>Good Name</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Proverbs 22:1-5</a:t>
            </a:r>
            <a:endParaRPr lang="en-US" dirty="0"/>
          </a:p>
        </p:txBody>
      </p:sp>
      <p:pic>
        <p:nvPicPr>
          <p:cNvPr id="8" name="Picture 7" descr="high-road-header.jpg"/>
          <p:cNvPicPr>
            <a:picLocks noChangeAspect="1"/>
          </p:cNvPicPr>
          <p:nvPr/>
        </p:nvPicPr>
        <p:blipFill>
          <a:blip r:embed="rId4" cstate="print">
            <a:lum bright="-15000" contrast="10000"/>
          </a:blip>
          <a:stretch>
            <a:fillRect/>
          </a:stretch>
        </p:blipFill>
        <p:spPr>
          <a:xfrm>
            <a:off x="0" y="1676400"/>
            <a:ext cx="9144000" cy="3886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all-group 02.jpg"/>
          <p:cNvPicPr>
            <a:picLocks noChangeAspect="1"/>
          </p:cNvPicPr>
          <p:nvPr/>
        </p:nvPicPr>
        <p:blipFill>
          <a:blip r:embed="rId3" cstate="print">
            <a:lum bright="-10000" contrast="10000"/>
          </a:blip>
          <a:stretch>
            <a:fillRect/>
          </a:stretch>
        </p:blipFill>
        <p:spPr>
          <a:xfrm>
            <a:off x="0" y="1676400"/>
            <a:ext cx="9144000" cy="4419600"/>
          </a:xfrm>
          <a:prstGeom prst="rect">
            <a:avLst/>
          </a:prstGeom>
        </p:spPr>
      </p:pic>
      <p:sp>
        <p:nvSpPr>
          <p:cNvPr id="7" name="Rectangle 6"/>
          <p:cNvSpPr/>
          <p:nvPr/>
        </p:nvSpPr>
        <p:spPr>
          <a:xfrm>
            <a:off x="152400" y="1600200"/>
            <a:ext cx="89916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00200"/>
            <a:ext cx="9144000" cy="4495800"/>
          </a:xfrm>
          <a:prstGeom prst="rect">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6781800" cy="1143000"/>
          </a:xfrm>
        </p:spPr>
        <p:txBody>
          <a:bodyPr/>
          <a:lstStyle/>
          <a:p>
            <a:r>
              <a:rPr lang="en-US" sz="4800" dirty="0" smtClean="0">
                <a:solidFill>
                  <a:srgbClr val="FF0000"/>
                </a:solidFill>
              </a:rPr>
              <a:t>3 </a:t>
            </a:r>
            <a:r>
              <a:rPr lang="en-US" dirty="0" smtClean="0"/>
              <a:t> What does the Lord think?</a:t>
            </a:r>
            <a:endParaRPr lang="en-US" dirty="0"/>
          </a:p>
        </p:txBody>
      </p:sp>
      <p:sp>
        <p:nvSpPr>
          <p:cNvPr id="4" name="Content Placeholder 3"/>
          <p:cNvSpPr>
            <a:spLocks noGrp="1"/>
          </p:cNvSpPr>
          <p:nvPr>
            <p:ph idx="1"/>
          </p:nvPr>
        </p:nvSpPr>
        <p:spPr>
          <a:xfrm>
            <a:off x="533400" y="1752600"/>
            <a:ext cx="8382000" cy="4038600"/>
          </a:xfrm>
        </p:spPr>
        <p:txBody>
          <a:bodyPr>
            <a:noAutofit/>
          </a:bodyPr>
          <a:lstStyle/>
          <a:p>
            <a:pPr>
              <a:lnSpc>
                <a:spcPts val="3000"/>
              </a:lnSpc>
            </a:pPr>
            <a:r>
              <a:rPr lang="en-US" dirty="0" smtClean="0">
                <a:solidFill>
                  <a:srgbClr val="FFC000"/>
                </a:solidFill>
              </a:rPr>
              <a:t>1 </a:t>
            </a:r>
            <a:r>
              <a:rPr lang="en-US" dirty="0" err="1" smtClean="0">
                <a:solidFill>
                  <a:srgbClr val="FFC000"/>
                </a:solidFill>
              </a:rPr>
              <a:t>Cor</a:t>
            </a:r>
            <a:r>
              <a:rPr lang="en-US" dirty="0" smtClean="0">
                <a:solidFill>
                  <a:srgbClr val="FFC000"/>
                </a:solidFill>
              </a:rPr>
              <a:t> 4:3-4 </a:t>
            </a:r>
            <a:r>
              <a:rPr lang="en-US" dirty="0" smtClean="0"/>
              <a:t>I care very little if I am judged by you or by any human court; indeed, I do not even judge myself. </a:t>
            </a:r>
            <a:r>
              <a:rPr lang="en-US" b="1" dirty="0" smtClean="0"/>
              <a:t>4</a:t>
            </a:r>
            <a:r>
              <a:rPr lang="en-US" dirty="0" smtClean="0"/>
              <a:t> My conscience is clear, but that does not make me innocent. It is the Lord who judges me. </a:t>
            </a:r>
          </a:p>
          <a:p>
            <a:pPr>
              <a:lnSpc>
                <a:spcPts val="3000"/>
              </a:lnSpc>
            </a:pPr>
            <a:r>
              <a:rPr lang="en-US" dirty="0" smtClean="0">
                <a:solidFill>
                  <a:srgbClr val="FFC000"/>
                </a:solidFill>
              </a:rPr>
              <a:t>Rev 20:12 </a:t>
            </a:r>
            <a:r>
              <a:rPr lang="en-US" dirty="0" smtClean="0"/>
              <a:t>And I saw the dead, great and small, standing before the throne, and books were opened. Another book was opened, which is the book of life. The dead were judged according to what they had done as recorded in the books.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all-group 02.jpg"/>
          <p:cNvPicPr>
            <a:picLocks noChangeAspect="1"/>
          </p:cNvPicPr>
          <p:nvPr/>
        </p:nvPicPr>
        <p:blipFill>
          <a:blip r:embed="rId3" cstate="print">
            <a:lum bright="-10000" contrast="10000"/>
          </a:blip>
          <a:stretch>
            <a:fillRect/>
          </a:stretch>
        </p:blipFill>
        <p:spPr>
          <a:xfrm>
            <a:off x="0" y="1676400"/>
            <a:ext cx="9144000" cy="4419600"/>
          </a:xfrm>
          <a:prstGeom prst="rect">
            <a:avLst/>
          </a:prstGeom>
        </p:spPr>
      </p:pic>
      <p:sp>
        <p:nvSpPr>
          <p:cNvPr id="7" name="Rectangle 6"/>
          <p:cNvSpPr/>
          <p:nvPr/>
        </p:nvSpPr>
        <p:spPr>
          <a:xfrm>
            <a:off x="152400" y="1600200"/>
            <a:ext cx="89916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00200"/>
            <a:ext cx="9144000" cy="4495800"/>
          </a:xfrm>
          <a:prstGeom prst="rect">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6858000" cy="1143000"/>
          </a:xfrm>
        </p:spPr>
        <p:txBody>
          <a:bodyPr>
            <a:normAutofit fontScale="90000"/>
          </a:bodyPr>
          <a:lstStyle/>
          <a:p>
            <a:r>
              <a:rPr lang="en-US" sz="4800" dirty="0" smtClean="0">
                <a:solidFill>
                  <a:srgbClr val="FF0000"/>
                </a:solidFill>
              </a:rPr>
              <a:t>4 </a:t>
            </a:r>
            <a:r>
              <a:rPr lang="en-US" dirty="0" smtClean="0"/>
              <a:t> How is our reputation formed?</a:t>
            </a:r>
            <a:endParaRPr lang="en-US" dirty="0"/>
          </a:p>
        </p:txBody>
      </p:sp>
      <p:pic>
        <p:nvPicPr>
          <p:cNvPr id="9" name="Picture 8" descr="Hall of faith.jpg"/>
          <p:cNvPicPr>
            <a:picLocks noChangeAspect="1"/>
          </p:cNvPicPr>
          <p:nvPr/>
        </p:nvPicPr>
        <p:blipFill>
          <a:blip r:embed="rId4" cstate="print">
            <a:lum bright="-10000" contrast="11000"/>
          </a:blip>
          <a:stretch>
            <a:fillRect/>
          </a:stretch>
        </p:blipFill>
        <p:spPr>
          <a:xfrm>
            <a:off x="0" y="1524000"/>
            <a:ext cx="9144000" cy="5143500"/>
          </a:xfrm>
          <a:prstGeom prst="rect">
            <a:avLst/>
          </a:prstGeom>
        </p:spPr>
      </p:pic>
      <p:sp>
        <p:nvSpPr>
          <p:cNvPr id="10" name="Subtitle 6"/>
          <p:cNvSpPr txBox="1">
            <a:spLocks/>
          </p:cNvSpPr>
          <p:nvPr/>
        </p:nvSpPr>
        <p:spPr>
          <a:xfrm>
            <a:off x="1371600" y="5791200"/>
            <a:ext cx="6400800" cy="762000"/>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4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Living by faith</a:t>
            </a:r>
            <a:endParaRPr kumimoji="0" lang="en-US" sz="34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A </a:t>
            </a:r>
            <a:r>
              <a:rPr lang="en-US" sz="4400" smtClean="0"/>
              <a:t>Good Name</a:t>
            </a:r>
            <a:endParaRPr lang="en-US" sz="4400" dirty="0"/>
          </a:p>
        </p:txBody>
      </p:sp>
      <p:sp>
        <p:nvSpPr>
          <p:cNvPr id="7" name="Subtitle 6"/>
          <p:cNvSpPr>
            <a:spLocks noGrp="1"/>
          </p:cNvSpPr>
          <p:nvPr>
            <p:ph type="subTitle" idx="1"/>
          </p:nvPr>
        </p:nvSpPr>
        <p:spPr>
          <a:xfrm>
            <a:off x="1371600" y="5791200"/>
            <a:ext cx="6400800" cy="762000"/>
          </a:xfrm>
        </p:spPr>
        <p:txBody>
          <a:bodyPr/>
          <a:lstStyle/>
          <a:p>
            <a:r>
              <a:rPr lang="en-US" dirty="0" smtClean="0"/>
              <a:t>Proverbs 22:1-5</a:t>
            </a:r>
            <a:endParaRPr lang="en-US" dirty="0"/>
          </a:p>
        </p:txBody>
      </p:sp>
      <p:pic>
        <p:nvPicPr>
          <p:cNvPr id="8" name="Picture 7" descr="high-road-header.jpg"/>
          <p:cNvPicPr>
            <a:picLocks noChangeAspect="1"/>
          </p:cNvPicPr>
          <p:nvPr/>
        </p:nvPicPr>
        <p:blipFill>
          <a:blip r:embed="rId4" cstate="print">
            <a:lum bright="-15000" contrast="10000"/>
          </a:blip>
          <a:stretch>
            <a:fillRect/>
          </a:stretch>
        </p:blipFill>
        <p:spPr>
          <a:xfrm>
            <a:off x="0" y="1676400"/>
            <a:ext cx="9144000" cy="3886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od name.jpg"/>
          <p:cNvPicPr>
            <a:picLocks noChangeAspect="1"/>
          </p:cNvPicPr>
          <p:nvPr/>
        </p:nvPicPr>
        <p:blipFill>
          <a:blip r:embed="rId2" cstate="print">
            <a:lum bright="-15000" contrast="10000"/>
          </a:blip>
          <a:stretch>
            <a:fillRect/>
          </a:stretch>
        </p:blipFill>
        <p:spPr>
          <a:xfrm>
            <a:off x="-20320" y="0"/>
            <a:ext cx="9164320" cy="6629400"/>
          </a:xfrm>
          <a:prstGeom prst="rect">
            <a:avLst/>
          </a:prstGeom>
        </p:spPr>
      </p:pic>
      <p:sp>
        <p:nvSpPr>
          <p:cNvPr id="3" name="Rectangle 2"/>
          <p:cNvSpPr/>
          <p:nvPr/>
        </p:nvSpPr>
        <p:spPr>
          <a:xfrm>
            <a:off x="0" y="0"/>
            <a:ext cx="9144000" cy="70866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ame - reputation.jpg"/>
          <p:cNvPicPr>
            <a:picLocks noChangeAspect="1"/>
          </p:cNvPicPr>
          <p:nvPr/>
        </p:nvPicPr>
        <p:blipFill>
          <a:blip r:embed="rId2" cstate="print">
            <a:lum bright="-20000" contrast="10000"/>
          </a:blip>
          <a:srcRect l="5870" r="5870"/>
          <a:stretch>
            <a:fillRect/>
          </a:stretch>
        </p:blipFill>
        <p:spPr>
          <a:xfrm>
            <a:off x="0" y="1600200"/>
            <a:ext cx="9144000" cy="4495800"/>
          </a:xfrm>
          <a:prstGeom prst="rect">
            <a:avLst/>
          </a:prstGeom>
        </p:spPr>
      </p:pic>
      <p:sp>
        <p:nvSpPr>
          <p:cNvPr id="5" name="Rectangle 4"/>
          <p:cNvSpPr/>
          <p:nvPr/>
        </p:nvSpPr>
        <p:spPr>
          <a:xfrm>
            <a:off x="0" y="16002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What is your reputation?</a:t>
            </a:r>
            <a:endParaRPr lang="en-US" dirty="0"/>
          </a:p>
        </p:txBody>
      </p:sp>
      <p:sp>
        <p:nvSpPr>
          <p:cNvPr id="6" name="Content Placeholder 5"/>
          <p:cNvSpPr>
            <a:spLocks noGrp="1"/>
          </p:cNvSpPr>
          <p:nvPr>
            <p:ph idx="1"/>
          </p:nvPr>
        </p:nvSpPr>
        <p:spPr/>
        <p:txBody>
          <a:bodyPr/>
          <a:lstStyle/>
          <a:p>
            <a:r>
              <a:rPr lang="en-US" dirty="0" smtClean="0"/>
              <a:t>Should we be concerned..</a:t>
            </a:r>
          </a:p>
          <a:p>
            <a:pPr lvl="1"/>
            <a:r>
              <a:rPr lang="en-US" dirty="0" smtClean="0"/>
              <a:t>What non believers think about us?</a:t>
            </a:r>
          </a:p>
          <a:p>
            <a:pPr lvl="1"/>
            <a:r>
              <a:rPr lang="en-US" dirty="0" smtClean="0"/>
              <a:t>What our fellow Christians think?</a:t>
            </a:r>
          </a:p>
          <a:p>
            <a:pPr lvl="1"/>
            <a:r>
              <a:rPr lang="en-US" dirty="0" smtClean="0"/>
              <a:t>What God thinks about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nchristians-think.jpg"/>
          <p:cNvPicPr>
            <a:picLocks noChangeAspect="1"/>
          </p:cNvPicPr>
          <p:nvPr/>
        </p:nvPicPr>
        <p:blipFill>
          <a:blip r:embed="rId2" cstate="print"/>
          <a:stretch>
            <a:fillRect/>
          </a:stretch>
        </p:blipFill>
        <p:spPr>
          <a:xfrm>
            <a:off x="2133600" y="1752600"/>
            <a:ext cx="4878018" cy="1941886"/>
          </a:xfrm>
          <a:prstGeom prst="rect">
            <a:avLst/>
          </a:prstGeom>
        </p:spPr>
      </p:pic>
      <p:sp>
        <p:nvSpPr>
          <p:cNvPr id="3" name="Title 2"/>
          <p:cNvSpPr>
            <a:spLocks noGrp="1"/>
          </p:cNvSpPr>
          <p:nvPr>
            <p:ph type="title"/>
          </p:nvPr>
        </p:nvSpPr>
        <p:spPr>
          <a:xfrm>
            <a:off x="457200" y="274638"/>
            <a:ext cx="5791200" cy="1143000"/>
          </a:xfrm>
        </p:spPr>
        <p:txBody>
          <a:bodyPr/>
          <a:lstStyle/>
          <a:p>
            <a:r>
              <a:rPr lang="en-US" sz="4800" dirty="0" smtClean="0">
                <a:solidFill>
                  <a:srgbClr val="FF0000"/>
                </a:solidFill>
              </a:rPr>
              <a:t>1 </a:t>
            </a:r>
            <a:r>
              <a:rPr lang="en-US" dirty="0" smtClean="0"/>
              <a:t> What non believers think..</a:t>
            </a:r>
            <a:endParaRPr lang="en-US" dirty="0"/>
          </a:p>
        </p:txBody>
      </p:sp>
      <p:sp>
        <p:nvSpPr>
          <p:cNvPr id="4" name="Content Placeholder 3"/>
          <p:cNvSpPr>
            <a:spLocks noGrp="1"/>
          </p:cNvSpPr>
          <p:nvPr>
            <p:ph idx="1"/>
          </p:nvPr>
        </p:nvSpPr>
        <p:spPr>
          <a:xfrm>
            <a:off x="381000" y="4038600"/>
            <a:ext cx="8458200" cy="2438400"/>
          </a:xfrm>
        </p:spPr>
        <p:txBody>
          <a:bodyPr/>
          <a:lstStyle/>
          <a:p>
            <a:pPr>
              <a:lnSpc>
                <a:spcPts val="3000"/>
              </a:lnSpc>
            </a:pPr>
            <a:r>
              <a:rPr lang="en-US" dirty="0" smtClean="0">
                <a:solidFill>
                  <a:srgbClr val="FFC000"/>
                </a:solidFill>
              </a:rPr>
              <a:t>Matt 5:16 </a:t>
            </a:r>
            <a:r>
              <a:rPr lang="en-US" dirty="0" smtClean="0"/>
              <a:t>Let your light so shine before men that they may see your good works and glorify your Father in heaven..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5791200" cy="1143000"/>
          </a:xfrm>
        </p:spPr>
        <p:txBody>
          <a:bodyPr/>
          <a:lstStyle/>
          <a:p>
            <a:r>
              <a:rPr lang="en-US" sz="4800" dirty="0" smtClean="0">
                <a:solidFill>
                  <a:srgbClr val="FF0000"/>
                </a:solidFill>
              </a:rPr>
              <a:t>1 </a:t>
            </a:r>
            <a:r>
              <a:rPr lang="en-US" dirty="0" smtClean="0"/>
              <a:t> What non believers think..</a:t>
            </a:r>
            <a:endParaRPr lang="en-US" dirty="0"/>
          </a:p>
        </p:txBody>
      </p:sp>
      <p:sp>
        <p:nvSpPr>
          <p:cNvPr id="4" name="Content Placeholder 3"/>
          <p:cNvSpPr>
            <a:spLocks noGrp="1"/>
          </p:cNvSpPr>
          <p:nvPr>
            <p:ph idx="1"/>
          </p:nvPr>
        </p:nvSpPr>
        <p:spPr>
          <a:xfrm>
            <a:off x="304800" y="1676400"/>
            <a:ext cx="8458200" cy="4648200"/>
          </a:xfrm>
        </p:spPr>
        <p:txBody>
          <a:bodyPr>
            <a:normAutofit fontScale="92500" lnSpcReduction="20000"/>
          </a:bodyPr>
          <a:lstStyle/>
          <a:p>
            <a:pPr>
              <a:lnSpc>
                <a:spcPts val="3000"/>
              </a:lnSpc>
            </a:pPr>
            <a:r>
              <a:rPr lang="en-US" dirty="0" smtClean="0">
                <a:solidFill>
                  <a:srgbClr val="FFC000"/>
                </a:solidFill>
              </a:rPr>
              <a:t>1 Tim 3:1-7  </a:t>
            </a:r>
            <a:r>
              <a:rPr lang="en-US" dirty="0" smtClean="0"/>
              <a:t>A bishop must be blameless, the husband of one wife, of good behavior..  7 Moreover he must have a good testimony among those who are outside, lest he fall into reproach and the snare of the devil.</a:t>
            </a:r>
          </a:p>
          <a:p>
            <a:r>
              <a:rPr lang="en-US" dirty="0" smtClean="0">
                <a:solidFill>
                  <a:srgbClr val="FFC000"/>
                </a:solidFill>
              </a:rPr>
              <a:t>Titus 2:6-8  </a:t>
            </a:r>
            <a:r>
              <a:rPr lang="en-US" dirty="0" smtClean="0"/>
              <a:t>Likewise exhort the young men to be sober-minded, </a:t>
            </a:r>
            <a:r>
              <a:rPr lang="en-US" b="1" dirty="0" smtClean="0"/>
              <a:t>7</a:t>
            </a:r>
            <a:r>
              <a:rPr lang="en-US" dirty="0" smtClean="0"/>
              <a:t> in all things showing yourself to be a pattern of good works; in doctrine showing integrity, reverence, incorruptibility, </a:t>
            </a:r>
            <a:r>
              <a:rPr lang="en-US" b="1" dirty="0" smtClean="0"/>
              <a:t>8</a:t>
            </a:r>
            <a:r>
              <a:rPr lang="en-US" dirty="0" smtClean="0"/>
              <a:t> sound speech that cannot be condemned, that one who is an opponent may be ashamed, having nothing evil to say of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5791200" cy="1143000"/>
          </a:xfrm>
        </p:spPr>
        <p:txBody>
          <a:bodyPr/>
          <a:lstStyle/>
          <a:p>
            <a:r>
              <a:rPr lang="en-US" sz="4800" dirty="0" smtClean="0">
                <a:solidFill>
                  <a:srgbClr val="FF0000"/>
                </a:solidFill>
              </a:rPr>
              <a:t>1 </a:t>
            </a:r>
            <a:r>
              <a:rPr lang="en-US" dirty="0" smtClean="0"/>
              <a:t> Is there a limitation..</a:t>
            </a:r>
            <a:endParaRPr lang="en-US" dirty="0"/>
          </a:p>
        </p:txBody>
      </p:sp>
      <p:sp>
        <p:nvSpPr>
          <p:cNvPr id="4" name="Content Placeholder 3"/>
          <p:cNvSpPr>
            <a:spLocks noGrp="1"/>
          </p:cNvSpPr>
          <p:nvPr>
            <p:ph idx="1"/>
          </p:nvPr>
        </p:nvSpPr>
        <p:spPr>
          <a:xfrm>
            <a:off x="304800" y="1676400"/>
            <a:ext cx="8458200" cy="4648200"/>
          </a:xfrm>
        </p:spPr>
        <p:txBody>
          <a:bodyPr>
            <a:normAutofit/>
          </a:bodyPr>
          <a:lstStyle/>
          <a:p>
            <a:pPr>
              <a:lnSpc>
                <a:spcPts val="3000"/>
              </a:lnSpc>
            </a:pPr>
            <a:r>
              <a:rPr lang="en-US" dirty="0" smtClean="0">
                <a:solidFill>
                  <a:srgbClr val="FFC000"/>
                </a:solidFill>
              </a:rPr>
              <a:t>Acts 4:19 </a:t>
            </a:r>
            <a:r>
              <a:rPr lang="en-US" dirty="0" smtClean="0"/>
              <a:t>But Peter and John answered and said to them, "Whether it is right in the sight of God to listen to you more than to God, you judge. </a:t>
            </a:r>
          </a:p>
          <a:p>
            <a:pPr>
              <a:lnSpc>
                <a:spcPts val="3000"/>
              </a:lnSpc>
            </a:pPr>
            <a:r>
              <a:rPr lang="en-US" dirty="0" smtClean="0">
                <a:solidFill>
                  <a:srgbClr val="FFC000"/>
                </a:solidFill>
              </a:rPr>
              <a:t>Acts 5:29 </a:t>
            </a:r>
            <a:r>
              <a:rPr lang="en-US" dirty="0" smtClean="0"/>
              <a:t>But Peter and the other apostles answered and said: "We ought to obey God rather than men. </a:t>
            </a:r>
          </a:p>
          <a:p>
            <a:pPr>
              <a:lnSpc>
                <a:spcPts val="3000"/>
              </a:lnSpc>
            </a:pPr>
            <a:r>
              <a:rPr lang="en-US" dirty="0" smtClean="0">
                <a:solidFill>
                  <a:srgbClr val="FFC000"/>
                </a:solidFill>
              </a:rPr>
              <a:t>Gal 1:10 </a:t>
            </a:r>
            <a:r>
              <a:rPr lang="en-US" dirty="0" smtClean="0"/>
              <a:t>For do I now persuade men, or God? Or do I seek to please men? For if I still pleased men, I would not be a bondservant of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all-group 02.jpg"/>
          <p:cNvPicPr>
            <a:picLocks noChangeAspect="1"/>
          </p:cNvPicPr>
          <p:nvPr/>
        </p:nvPicPr>
        <p:blipFill>
          <a:blip r:embed="rId3" cstate="print">
            <a:lum bright="-10000" contrast="10000"/>
          </a:blip>
          <a:stretch>
            <a:fillRect/>
          </a:stretch>
        </p:blipFill>
        <p:spPr>
          <a:xfrm>
            <a:off x="0" y="1676400"/>
            <a:ext cx="9144000" cy="4419600"/>
          </a:xfrm>
          <a:prstGeom prst="rect">
            <a:avLst/>
          </a:prstGeom>
        </p:spPr>
      </p:pic>
      <p:sp>
        <p:nvSpPr>
          <p:cNvPr id="7" name="Rectangle 6"/>
          <p:cNvSpPr/>
          <p:nvPr/>
        </p:nvSpPr>
        <p:spPr>
          <a:xfrm>
            <a:off x="152400" y="1600200"/>
            <a:ext cx="89916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00200"/>
            <a:ext cx="9144000" cy="4495800"/>
          </a:xfrm>
          <a:prstGeom prst="rect">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6781800" cy="1143000"/>
          </a:xfrm>
        </p:spPr>
        <p:txBody>
          <a:bodyPr/>
          <a:lstStyle/>
          <a:p>
            <a:r>
              <a:rPr lang="en-US" sz="4800" dirty="0" smtClean="0">
                <a:solidFill>
                  <a:srgbClr val="FF0000"/>
                </a:solidFill>
              </a:rPr>
              <a:t>2 </a:t>
            </a:r>
            <a:r>
              <a:rPr lang="en-US" dirty="0" smtClean="0"/>
              <a:t> What fellow Christians think</a:t>
            </a:r>
            <a:endParaRPr lang="en-US" dirty="0"/>
          </a:p>
        </p:txBody>
      </p:sp>
      <p:sp>
        <p:nvSpPr>
          <p:cNvPr id="4" name="Content Placeholder 3"/>
          <p:cNvSpPr>
            <a:spLocks noGrp="1"/>
          </p:cNvSpPr>
          <p:nvPr>
            <p:ph idx="1"/>
          </p:nvPr>
        </p:nvSpPr>
        <p:spPr>
          <a:xfrm>
            <a:off x="228600" y="1752600"/>
            <a:ext cx="8686800" cy="4038600"/>
          </a:xfrm>
        </p:spPr>
        <p:txBody>
          <a:bodyPr>
            <a:noAutofit/>
          </a:bodyPr>
          <a:lstStyle/>
          <a:p>
            <a:pPr>
              <a:lnSpc>
                <a:spcPts val="3000"/>
              </a:lnSpc>
            </a:pPr>
            <a:r>
              <a:rPr lang="en-US" dirty="0" smtClean="0">
                <a:solidFill>
                  <a:srgbClr val="FFC000"/>
                </a:solidFill>
              </a:rPr>
              <a:t>Acts 16:1-3</a:t>
            </a:r>
            <a:r>
              <a:rPr lang="en-US" dirty="0" smtClean="0"/>
              <a:t> Paul came to </a:t>
            </a:r>
            <a:r>
              <a:rPr lang="en-US" dirty="0" err="1" smtClean="0"/>
              <a:t>Derbe</a:t>
            </a:r>
            <a:r>
              <a:rPr lang="en-US" dirty="0" smtClean="0"/>
              <a:t> and then to </a:t>
            </a:r>
            <a:r>
              <a:rPr lang="en-US" dirty="0" err="1" smtClean="0"/>
              <a:t>Lystra</a:t>
            </a:r>
            <a:r>
              <a:rPr lang="en-US" dirty="0" smtClean="0"/>
              <a:t>, where a disciple named Timothy lived, whose mother was Jewish and a believer but whose father was a Greek. </a:t>
            </a:r>
            <a:r>
              <a:rPr lang="en-US" b="1" dirty="0" smtClean="0"/>
              <a:t>2</a:t>
            </a:r>
            <a:r>
              <a:rPr lang="en-US" dirty="0" smtClean="0"/>
              <a:t> The believers at </a:t>
            </a:r>
            <a:r>
              <a:rPr lang="en-US" dirty="0" err="1" smtClean="0"/>
              <a:t>Lystra</a:t>
            </a:r>
            <a:r>
              <a:rPr lang="en-US" dirty="0" smtClean="0"/>
              <a:t> and </a:t>
            </a:r>
            <a:r>
              <a:rPr lang="en-US" dirty="0" err="1" smtClean="0"/>
              <a:t>Iconium</a:t>
            </a:r>
            <a:r>
              <a:rPr lang="en-US" dirty="0" smtClean="0"/>
              <a:t> spoke well of him. </a:t>
            </a:r>
            <a:r>
              <a:rPr lang="en-US" b="1" dirty="0" smtClean="0"/>
              <a:t>3</a:t>
            </a:r>
            <a:r>
              <a:rPr lang="en-US" dirty="0" smtClean="0"/>
              <a:t> Paul wanted to take him along on the journey, so he circumcised him because of the Jews who lived in that area, for they all knew that his father was a Greek.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all-group 02.jpg"/>
          <p:cNvPicPr>
            <a:picLocks noChangeAspect="1"/>
          </p:cNvPicPr>
          <p:nvPr/>
        </p:nvPicPr>
        <p:blipFill>
          <a:blip r:embed="rId3" cstate="print">
            <a:lum bright="-10000" contrast="10000"/>
          </a:blip>
          <a:stretch>
            <a:fillRect/>
          </a:stretch>
        </p:blipFill>
        <p:spPr>
          <a:xfrm>
            <a:off x="0" y="1676400"/>
            <a:ext cx="9144000" cy="4419600"/>
          </a:xfrm>
          <a:prstGeom prst="rect">
            <a:avLst/>
          </a:prstGeom>
        </p:spPr>
      </p:pic>
      <p:sp>
        <p:nvSpPr>
          <p:cNvPr id="7" name="Rectangle 6"/>
          <p:cNvSpPr/>
          <p:nvPr/>
        </p:nvSpPr>
        <p:spPr>
          <a:xfrm>
            <a:off x="152400" y="1600200"/>
            <a:ext cx="89916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00200"/>
            <a:ext cx="9144000" cy="4495800"/>
          </a:xfrm>
          <a:prstGeom prst="rect">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6781800" cy="1143000"/>
          </a:xfrm>
        </p:spPr>
        <p:txBody>
          <a:bodyPr/>
          <a:lstStyle/>
          <a:p>
            <a:r>
              <a:rPr lang="en-US" sz="4800" dirty="0" smtClean="0">
                <a:solidFill>
                  <a:srgbClr val="FF0000"/>
                </a:solidFill>
              </a:rPr>
              <a:t>2 </a:t>
            </a:r>
            <a:r>
              <a:rPr lang="en-US" dirty="0" smtClean="0"/>
              <a:t> What fellow Christians think</a:t>
            </a:r>
            <a:endParaRPr lang="en-US" dirty="0"/>
          </a:p>
        </p:txBody>
      </p:sp>
      <p:sp>
        <p:nvSpPr>
          <p:cNvPr id="4" name="Content Placeholder 3"/>
          <p:cNvSpPr>
            <a:spLocks noGrp="1"/>
          </p:cNvSpPr>
          <p:nvPr>
            <p:ph idx="1"/>
          </p:nvPr>
        </p:nvSpPr>
        <p:spPr>
          <a:xfrm>
            <a:off x="228600" y="1752600"/>
            <a:ext cx="8686800" cy="4038600"/>
          </a:xfrm>
        </p:spPr>
        <p:txBody>
          <a:bodyPr>
            <a:noAutofit/>
          </a:bodyPr>
          <a:lstStyle/>
          <a:p>
            <a:pPr>
              <a:lnSpc>
                <a:spcPts val="3000"/>
              </a:lnSpc>
            </a:pPr>
            <a:r>
              <a:rPr lang="en-US" dirty="0" smtClean="0">
                <a:solidFill>
                  <a:srgbClr val="FFC000"/>
                </a:solidFill>
              </a:rPr>
              <a:t>Romans 1:8  </a:t>
            </a:r>
            <a:r>
              <a:rPr lang="en-US" dirty="0" smtClean="0"/>
              <a:t>First, I thank my God through Jesus Christ for all of you, because your faith is being reported all over the world.</a:t>
            </a:r>
          </a:p>
          <a:p>
            <a:r>
              <a:rPr lang="en-US" dirty="0" smtClean="0">
                <a:solidFill>
                  <a:srgbClr val="FFC000"/>
                </a:solidFill>
              </a:rPr>
              <a:t>1 </a:t>
            </a:r>
            <a:r>
              <a:rPr lang="en-US" dirty="0" err="1" smtClean="0">
                <a:solidFill>
                  <a:srgbClr val="FFC000"/>
                </a:solidFill>
              </a:rPr>
              <a:t>Cor</a:t>
            </a:r>
            <a:r>
              <a:rPr lang="en-US" dirty="0" smtClean="0">
                <a:solidFill>
                  <a:srgbClr val="FFC000"/>
                </a:solidFill>
              </a:rPr>
              <a:t> 1:11-13 </a:t>
            </a:r>
            <a:r>
              <a:rPr lang="en-US" dirty="0" smtClean="0"/>
              <a:t>My brothers and sisters, some from Chloe’s household have informed me that there are quarrels among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all-group 02.jpg"/>
          <p:cNvPicPr>
            <a:picLocks noChangeAspect="1"/>
          </p:cNvPicPr>
          <p:nvPr/>
        </p:nvPicPr>
        <p:blipFill>
          <a:blip r:embed="rId3" cstate="print">
            <a:lum bright="-10000" contrast="10000"/>
          </a:blip>
          <a:stretch>
            <a:fillRect/>
          </a:stretch>
        </p:blipFill>
        <p:spPr>
          <a:xfrm>
            <a:off x="0" y="1676400"/>
            <a:ext cx="9144000" cy="4419600"/>
          </a:xfrm>
          <a:prstGeom prst="rect">
            <a:avLst/>
          </a:prstGeom>
        </p:spPr>
      </p:pic>
      <p:sp>
        <p:nvSpPr>
          <p:cNvPr id="7" name="Rectangle 6"/>
          <p:cNvSpPr/>
          <p:nvPr/>
        </p:nvSpPr>
        <p:spPr>
          <a:xfrm>
            <a:off x="152400" y="1600200"/>
            <a:ext cx="8991600" cy="46482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00200"/>
            <a:ext cx="9144000" cy="4495800"/>
          </a:xfrm>
          <a:prstGeom prst="rect">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57200" y="274638"/>
            <a:ext cx="6781800" cy="1143000"/>
          </a:xfrm>
        </p:spPr>
        <p:txBody>
          <a:bodyPr/>
          <a:lstStyle/>
          <a:p>
            <a:r>
              <a:rPr lang="en-US" sz="4800" dirty="0" smtClean="0">
                <a:solidFill>
                  <a:srgbClr val="FF0000"/>
                </a:solidFill>
              </a:rPr>
              <a:t>2 </a:t>
            </a:r>
            <a:r>
              <a:rPr lang="en-US" dirty="0" smtClean="0"/>
              <a:t> Is there a limitation?</a:t>
            </a:r>
            <a:endParaRPr lang="en-US" dirty="0"/>
          </a:p>
        </p:txBody>
      </p:sp>
      <p:sp>
        <p:nvSpPr>
          <p:cNvPr id="4" name="Content Placeholder 3"/>
          <p:cNvSpPr>
            <a:spLocks noGrp="1"/>
          </p:cNvSpPr>
          <p:nvPr>
            <p:ph idx="1"/>
          </p:nvPr>
        </p:nvSpPr>
        <p:spPr>
          <a:xfrm>
            <a:off x="228600" y="1752600"/>
            <a:ext cx="8686800" cy="4038600"/>
          </a:xfrm>
        </p:spPr>
        <p:txBody>
          <a:bodyPr>
            <a:noAutofit/>
          </a:bodyPr>
          <a:lstStyle/>
          <a:p>
            <a:pPr>
              <a:lnSpc>
                <a:spcPts val="3000"/>
              </a:lnSpc>
            </a:pPr>
            <a:r>
              <a:rPr lang="en-US" b="1" dirty="0" smtClean="0">
                <a:solidFill>
                  <a:srgbClr val="FFC000"/>
                </a:solidFill>
              </a:rPr>
              <a:t>1 </a:t>
            </a:r>
            <a:r>
              <a:rPr lang="en-US" b="1" dirty="0" err="1" smtClean="0">
                <a:solidFill>
                  <a:srgbClr val="FFC000"/>
                </a:solidFill>
              </a:rPr>
              <a:t>Thess</a:t>
            </a:r>
            <a:r>
              <a:rPr lang="en-US" b="1" dirty="0" smtClean="0">
                <a:solidFill>
                  <a:srgbClr val="FFC000"/>
                </a:solidFill>
              </a:rPr>
              <a:t> 2:3-4 </a:t>
            </a:r>
            <a:r>
              <a:rPr lang="en-US" dirty="0" smtClean="0">
                <a:solidFill>
                  <a:srgbClr val="FFC000"/>
                </a:solidFill>
              </a:rPr>
              <a:t> </a:t>
            </a:r>
            <a:r>
              <a:rPr lang="en-US" dirty="0" smtClean="0"/>
              <a:t>For the appeal we make does not spring from error or impure motives, nor are we trying to trick you. </a:t>
            </a:r>
            <a:r>
              <a:rPr lang="en-US" b="1" dirty="0" smtClean="0"/>
              <a:t>4</a:t>
            </a:r>
            <a:r>
              <a:rPr lang="en-US" dirty="0" smtClean="0"/>
              <a:t> On the contrary, we speak as those approved by God to be entrusted with the gospel. We are not trying to please people but God, who tests our hearts.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TotalTime>
  <Words>605</Words>
  <Application>Microsoft Office PowerPoint</Application>
  <PresentationFormat>On-screen Show (4:3)</PresentationFormat>
  <Paragraphs>37</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 Good Name</vt:lpstr>
      <vt:lpstr>Slide 2</vt:lpstr>
      <vt:lpstr>What is your reputation?</vt:lpstr>
      <vt:lpstr>1  What non believers think..</vt:lpstr>
      <vt:lpstr>1  What non believers think..</vt:lpstr>
      <vt:lpstr>1  Is there a limitation..</vt:lpstr>
      <vt:lpstr>2  What fellow Christians think</vt:lpstr>
      <vt:lpstr>2  What fellow Christians think</vt:lpstr>
      <vt:lpstr>2  Is there a limitation?</vt:lpstr>
      <vt:lpstr>3  What does the Lord think?</vt:lpstr>
      <vt:lpstr>4  How is our reputation formed?</vt:lpstr>
      <vt:lpstr>A Good Name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89</cp:revision>
  <dcterms:created xsi:type="dcterms:W3CDTF">2015-10-04T04:19:18Z</dcterms:created>
  <dcterms:modified xsi:type="dcterms:W3CDTF">2017-12-03T00:29:54Z</dcterms:modified>
</cp:coreProperties>
</file>