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3" r:id="rId2"/>
    <p:sldId id="274" r:id="rId3"/>
    <p:sldId id="275" r:id="rId4"/>
    <p:sldId id="276" r:id="rId5"/>
    <p:sldId id="277" r:id="rId6"/>
    <p:sldId id="278" r:id="rId7"/>
    <p:sldId id="279"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37"/>
    <a:srgbClr val="321900"/>
    <a:srgbClr val="140A00"/>
    <a:srgbClr val="3E1F00"/>
    <a:srgbClr val="663300"/>
    <a:srgbClr val="FFDD71"/>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9" autoAdjust="0"/>
    <p:restoredTop sz="94660"/>
  </p:normalViewPr>
  <p:slideViewPr>
    <p:cSldViewPr>
      <p:cViewPr varScale="1">
        <p:scale>
          <a:sx n="65" d="100"/>
          <a:sy n="65" d="100"/>
        </p:scale>
        <p:origin x="-115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381000"/>
            <a:ext cx="9144002" cy="7239000"/>
          </a:xfrm>
          <a:prstGeom prst="rect">
            <a:avLst/>
          </a:prstGeom>
        </p:spPr>
      </p:pic>
      <p:pic>
        <p:nvPicPr>
          <p:cNvPr id="9" name="Picture 8" descr="Satan's plan for the church.jpg"/>
          <p:cNvPicPr>
            <a:picLocks noChangeAspect="1"/>
          </p:cNvPicPr>
          <p:nvPr userDrawn="1"/>
        </p:nvPicPr>
        <p:blipFill>
          <a:blip r:embed="rId10" cstate="print">
            <a:lum bright="-20000" contrast="15000"/>
          </a:blip>
          <a:stretch>
            <a:fillRect/>
          </a:stretch>
        </p:blipFill>
        <p:spPr>
          <a:xfrm>
            <a:off x="0" y="1676400"/>
            <a:ext cx="9144000" cy="4419600"/>
          </a:xfrm>
          <a:prstGeom prst="rect">
            <a:avLst/>
          </a:prstGeom>
        </p:spPr>
      </p:pic>
      <p:sp>
        <p:nvSpPr>
          <p:cNvPr id="8" name="Rectangle 7"/>
          <p:cNvSpPr/>
          <p:nvPr userDrawn="1"/>
        </p:nvSpPr>
        <p:spPr>
          <a:xfrm>
            <a:off x="0" y="1676400"/>
            <a:ext cx="9144000" cy="4419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228600"/>
            <a:ext cx="7772400" cy="1066800"/>
          </a:xfrm>
        </p:spPr>
        <p:txBody>
          <a:bodyPr>
            <a:normAutofit/>
          </a:bodyPr>
          <a:lstStyle/>
          <a:p>
            <a:r>
              <a:rPr lang="en-US" sz="4400" dirty="0" smtClean="0"/>
              <a:t>The Enemy Among Us</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1 Peter 5:6-11</a:t>
            </a:r>
            <a:endParaRPr lang="en-US" dirty="0"/>
          </a:p>
        </p:txBody>
      </p:sp>
      <p:pic>
        <p:nvPicPr>
          <p:cNvPr id="11" name="Picture 10" descr="The Enemy Among Us condensed.jpg"/>
          <p:cNvPicPr>
            <a:picLocks noChangeAspect="1"/>
          </p:cNvPicPr>
          <p:nvPr/>
        </p:nvPicPr>
        <p:blipFill>
          <a:blip r:embed="rId4" cstate="print"/>
          <a:srcRect l="1209" t="2574" r="1209" b="2574"/>
          <a:stretch>
            <a:fillRect/>
          </a:stretch>
        </p:blipFill>
        <p:spPr>
          <a:xfrm>
            <a:off x="-1" y="1447800"/>
            <a:ext cx="9144001" cy="4267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word warns us..</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rPr>
              <a:t>1 Pet 5:8 </a:t>
            </a:r>
            <a:r>
              <a:rPr lang="en-US" dirty="0" smtClean="0"/>
              <a:t>Be sober, be vigilant; because</a:t>
            </a:r>
            <a:r>
              <a:rPr lang="en-US" baseline="30000" dirty="0" smtClean="0"/>
              <a:t> </a:t>
            </a:r>
            <a:r>
              <a:rPr lang="en-US" dirty="0" smtClean="0"/>
              <a:t>your adversary the devil walks about like a roaring lion, seeking whom he may devour.</a:t>
            </a:r>
          </a:p>
          <a:p>
            <a:pPr>
              <a:lnSpc>
                <a:spcPts val="3000"/>
              </a:lnSpc>
            </a:pPr>
            <a:r>
              <a:rPr lang="en-US" dirty="0" smtClean="0">
                <a:solidFill>
                  <a:srgbClr val="FFC000"/>
                </a:solidFill>
              </a:rPr>
              <a:t>2 </a:t>
            </a:r>
            <a:r>
              <a:rPr lang="en-US" dirty="0" err="1" smtClean="0">
                <a:solidFill>
                  <a:srgbClr val="FFC000"/>
                </a:solidFill>
              </a:rPr>
              <a:t>Cor</a:t>
            </a:r>
            <a:r>
              <a:rPr lang="en-US" dirty="0" smtClean="0">
                <a:solidFill>
                  <a:srgbClr val="FFC000"/>
                </a:solidFill>
              </a:rPr>
              <a:t> 2:11</a:t>
            </a:r>
            <a:r>
              <a:rPr lang="en-US" dirty="0" smtClean="0"/>
              <a:t>.. lest Satan should take advantage of us; for we are not ignorant of his devices.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ifting-wheat.jpg"/>
          <p:cNvPicPr>
            <a:picLocks noChangeAspect="1"/>
          </p:cNvPicPr>
          <p:nvPr/>
        </p:nvPicPr>
        <p:blipFill>
          <a:blip r:embed="rId2" cstate="print">
            <a:lum bright="-11000" contrast="10000"/>
          </a:blip>
          <a:stretch>
            <a:fillRect/>
          </a:stretch>
        </p:blipFill>
        <p:spPr>
          <a:xfrm>
            <a:off x="0" y="1676400"/>
            <a:ext cx="9144000" cy="4419600"/>
          </a:xfrm>
          <a:prstGeom prst="rect">
            <a:avLst/>
          </a:prstGeom>
        </p:spPr>
      </p:pic>
      <p:sp>
        <p:nvSpPr>
          <p:cNvPr id="3" name="Rectangle 2"/>
          <p:cNvSpPr/>
          <p:nvPr/>
        </p:nvSpPr>
        <p:spPr>
          <a:xfrm>
            <a:off x="0" y="1676400"/>
            <a:ext cx="9144000" cy="4419600"/>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172200" cy="1143000"/>
          </a:xfrm>
        </p:spPr>
        <p:txBody>
          <a:bodyPr/>
          <a:lstStyle/>
          <a:p>
            <a:r>
              <a:rPr lang="en-US" dirty="0" smtClean="0"/>
              <a:t>Tactics: Where does he start..</a:t>
            </a:r>
            <a:endParaRPr lang="en-US" dirty="0"/>
          </a:p>
        </p:txBody>
      </p:sp>
      <p:sp>
        <p:nvSpPr>
          <p:cNvPr id="5" name="Content Placeholder 4"/>
          <p:cNvSpPr>
            <a:spLocks noGrp="1"/>
          </p:cNvSpPr>
          <p:nvPr>
            <p:ph idx="1"/>
          </p:nvPr>
        </p:nvSpPr>
        <p:spPr/>
        <p:txBody>
          <a:bodyPr>
            <a:normAutofit/>
          </a:bodyPr>
          <a:lstStyle/>
          <a:p>
            <a:pPr lvl="0"/>
            <a:r>
              <a:rPr lang="en-US" dirty="0" smtClean="0">
                <a:solidFill>
                  <a:srgbClr val="FFC000"/>
                </a:solidFill>
              </a:rPr>
              <a:t>With the individual (you and me)</a:t>
            </a:r>
          </a:p>
          <a:p>
            <a:pPr lvl="1">
              <a:lnSpc>
                <a:spcPts val="2600"/>
              </a:lnSpc>
              <a:spcBef>
                <a:spcPts val="0"/>
              </a:spcBef>
            </a:pPr>
            <a:r>
              <a:rPr lang="en-US" dirty="0" smtClean="0">
                <a:solidFill>
                  <a:srgbClr val="FFC000"/>
                </a:solidFill>
              </a:rPr>
              <a:t>Luke 22:30 </a:t>
            </a:r>
            <a:r>
              <a:rPr lang="en-US" dirty="0" smtClean="0"/>
              <a:t>.. And the Lord said,</a:t>
            </a:r>
            <a:r>
              <a:rPr lang="en-US" baseline="30000" dirty="0" smtClean="0"/>
              <a:t> </a:t>
            </a:r>
            <a:r>
              <a:rPr lang="en-US" dirty="0" smtClean="0"/>
              <a:t> “Simon, Simon! Indeed, Satan has asked for you, that he may sift </a:t>
            </a:r>
            <a:r>
              <a:rPr lang="en-US" i="1" dirty="0" smtClean="0"/>
              <a:t>you</a:t>
            </a:r>
            <a:r>
              <a:rPr lang="en-US" dirty="0" smtClean="0"/>
              <a:t> as wheat.... </a:t>
            </a:r>
          </a:p>
          <a:p>
            <a:r>
              <a:rPr lang="en-US" dirty="0" smtClean="0">
                <a:solidFill>
                  <a:srgbClr val="FFC000"/>
                </a:solidFill>
              </a:rPr>
              <a:t>Influencing the leadership</a:t>
            </a:r>
          </a:p>
          <a:p>
            <a:pPr lvl="1">
              <a:lnSpc>
                <a:spcPts val="2600"/>
              </a:lnSpc>
              <a:spcBef>
                <a:spcPts val="0"/>
              </a:spcBef>
            </a:pPr>
            <a:r>
              <a:rPr lang="en-US" dirty="0" smtClean="0">
                <a:solidFill>
                  <a:srgbClr val="FFC000"/>
                </a:solidFill>
              </a:rPr>
              <a:t>Acts 20:28-30 </a:t>
            </a:r>
            <a:r>
              <a:rPr lang="en-US" dirty="0" smtClean="0"/>
              <a:t>Therefore take heed to yourselves and to all the flock, among which the Holy Spirit has made you overseers, to shepherd the church of God</a:t>
            </a:r>
            <a:r>
              <a:rPr lang="en-US" baseline="30000" dirty="0" smtClean="0"/>
              <a:t> </a:t>
            </a:r>
            <a:r>
              <a:rPr lang="en-US" dirty="0" smtClean="0"/>
              <a:t>which He purchased with His own blood… also from among yourselves men will rise up, speaking perverse things, to draw away the disciples..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mptation.jpg"/>
          <p:cNvPicPr>
            <a:picLocks noChangeAspect="1"/>
          </p:cNvPicPr>
          <p:nvPr/>
        </p:nvPicPr>
        <p:blipFill>
          <a:blip r:embed="rId2" cstate="print">
            <a:lum bright="-25000" contrast="10000"/>
          </a:blip>
          <a:stretch>
            <a:fillRect/>
          </a:stretch>
        </p:blipFill>
        <p:spPr>
          <a:xfrm>
            <a:off x="0" y="1676400"/>
            <a:ext cx="9144000" cy="4419600"/>
          </a:xfrm>
          <a:prstGeom prst="rect">
            <a:avLst/>
          </a:prstGeom>
        </p:spPr>
      </p:pic>
      <p:sp>
        <p:nvSpPr>
          <p:cNvPr id="5" name="Rectangle 4"/>
          <p:cNvSpPr/>
          <p:nvPr/>
        </p:nvSpPr>
        <p:spPr>
          <a:xfrm>
            <a:off x="0" y="1676400"/>
            <a:ext cx="9144000" cy="4419600"/>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172200" cy="1143000"/>
          </a:xfrm>
        </p:spPr>
        <p:txBody>
          <a:bodyPr/>
          <a:lstStyle/>
          <a:p>
            <a:r>
              <a:rPr lang="en-US" dirty="0" smtClean="0"/>
              <a:t>Tactics: how does he pursue..</a:t>
            </a:r>
            <a:endParaRPr lang="en-US" dirty="0"/>
          </a:p>
        </p:txBody>
      </p:sp>
      <p:sp>
        <p:nvSpPr>
          <p:cNvPr id="3" name="Content Placeholder 2"/>
          <p:cNvSpPr>
            <a:spLocks noGrp="1"/>
          </p:cNvSpPr>
          <p:nvPr>
            <p:ph idx="1"/>
          </p:nvPr>
        </p:nvSpPr>
        <p:spPr/>
        <p:txBody>
          <a:bodyPr>
            <a:normAutofit/>
          </a:bodyPr>
          <a:lstStyle/>
          <a:p>
            <a:pPr lvl="0">
              <a:lnSpc>
                <a:spcPts val="3000"/>
              </a:lnSpc>
            </a:pPr>
            <a:r>
              <a:rPr lang="en-US" dirty="0" smtClean="0">
                <a:solidFill>
                  <a:srgbClr val="FFC000"/>
                </a:solidFill>
              </a:rPr>
              <a:t>1 John 2:15</a:t>
            </a:r>
            <a:r>
              <a:rPr lang="en-US" dirty="0" smtClean="0"/>
              <a:t> Do not love the world nor the things that are in the world 16 For all that is in the world.. the lust of the flesh, the lust of the eye, the pride of life are not of the Father, but are of the world. 17 and the world is passing away, and the lust thereof.. but he who does the will of God abides forever..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what is he after..</a:t>
            </a:r>
            <a:endParaRPr lang="en-US" dirty="0"/>
          </a:p>
        </p:txBody>
      </p:sp>
      <p:sp>
        <p:nvSpPr>
          <p:cNvPr id="3" name="Content Placeholder 2"/>
          <p:cNvSpPr>
            <a:spLocks noGrp="1"/>
          </p:cNvSpPr>
          <p:nvPr>
            <p:ph idx="1"/>
          </p:nvPr>
        </p:nvSpPr>
        <p:spPr/>
        <p:txBody>
          <a:bodyPr>
            <a:normAutofit fontScale="77500" lnSpcReduction="20000"/>
          </a:bodyPr>
          <a:lstStyle/>
          <a:p>
            <a:r>
              <a:rPr lang="en-US" sz="3100" dirty="0" smtClean="0">
                <a:solidFill>
                  <a:srgbClr val="FFC000"/>
                </a:solidFill>
              </a:rPr>
              <a:t>Revelation 2:1-5 </a:t>
            </a:r>
            <a:r>
              <a:rPr lang="en-US" sz="3100" dirty="0" smtClean="0"/>
              <a:t>"To the angel of the church of Ephesus </a:t>
            </a:r>
            <a:r>
              <a:rPr lang="en-US" sz="3100" dirty="0" err="1" smtClean="0"/>
              <a:t>write,'These</a:t>
            </a:r>
            <a:r>
              <a:rPr lang="en-US" sz="3100" dirty="0" smtClean="0"/>
              <a:t> things says He who holds the seven stars in His right hand, who walks in the midst of the seven golden </a:t>
            </a:r>
            <a:r>
              <a:rPr lang="en-US" sz="3100" dirty="0" err="1" smtClean="0"/>
              <a:t>lampstands</a:t>
            </a:r>
            <a:r>
              <a:rPr lang="en-US" sz="3100" dirty="0" smtClean="0"/>
              <a:t>:  </a:t>
            </a:r>
            <a:r>
              <a:rPr lang="en-US" sz="3100" b="1" dirty="0" smtClean="0"/>
              <a:t>2</a:t>
            </a:r>
            <a:r>
              <a:rPr lang="en-US" sz="3100" dirty="0" smtClean="0"/>
              <a:t> I know your works, your labor, your patience, and that you cannot bear those who are evil. And you have tested those who say they are apostles and are not, and have found them liars; </a:t>
            </a:r>
            <a:r>
              <a:rPr lang="en-US" sz="3100" b="1" dirty="0" smtClean="0"/>
              <a:t>3</a:t>
            </a:r>
            <a:r>
              <a:rPr lang="en-US" sz="3100" dirty="0" smtClean="0"/>
              <a:t> and you have persevered and have patience, and have labored for My name's sake and have not become weary. </a:t>
            </a:r>
          </a:p>
          <a:p>
            <a:r>
              <a:rPr lang="en-US" sz="3100" b="1" dirty="0" smtClean="0"/>
              <a:t>4</a:t>
            </a:r>
            <a:r>
              <a:rPr lang="en-US" sz="3100" dirty="0" smtClean="0"/>
              <a:t> Nevertheless I have this against you, that you have left your first love. </a:t>
            </a:r>
            <a:r>
              <a:rPr lang="en-US" sz="3100" b="1" dirty="0" smtClean="0"/>
              <a:t>5</a:t>
            </a:r>
            <a:r>
              <a:rPr lang="en-US" sz="3100" dirty="0" smtClean="0"/>
              <a:t> Remember therefore from where you have fallen; repent and do the first works, or else I will come to you quickly and remove your </a:t>
            </a:r>
            <a:r>
              <a:rPr lang="en-US" sz="3100" dirty="0" err="1" smtClean="0"/>
              <a:t>lampstand</a:t>
            </a:r>
            <a:r>
              <a:rPr lang="en-US" sz="3100" dirty="0" smtClean="0"/>
              <a:t> from its place--unless you repent.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Christ in the wilderness.jpg"/>
          <p:cNvPicPr>
            <a:picLocks noChangeAspect="1"/>
          </p:cNvPicPr>
          <p:nvPr/>
        </p:nvPicPr>
        <p:blipFill>
          <a:blip r:embed="rId2" cstate="print">
            <a:lum bright="-15000" contrast="11000"/>
          </a:blip>
          <a:srcRect r="13171"/>
          <a:stretch>
            <a:fillRect/>
          </a:stretch>
        </p:blipFill>
        <p:spPr>
          <a:xfrm>
            <a:off x="1" y="1600200"/>
            <a:ext cx="9144000" cy="4495800"/>
          </a:xfrm>
          <a:prstGeom prst="rect">
            <a:avLst/>
          </a:prstGeom>
          <a:noFill/>
        </p:spPr>
      </p:pic>
      <p:sp>
        <p:nvSpPr>
          <p:cNvPr id="7" name="Rectangle 6"/>
          <p:cNvSpPr/>
          <p:nvPr/>
        </p:nvSpPr>
        <p:spPr>
          <a:xfrm>
            <a:off x="0" y="1600200"/>
            <a:ext cx="9144000" cy="4495800"/>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Learning from Christ..</a:t>
            </a:r>
            <a:endParaRPr lang="en-US" dirty="0"/>
          </a:p>
        </p:txBody>
      </p:sp>
      <p:sp>
        <p:nvSpPr>
          <p:cNvPr id="5" name="Content Placeholder 4"/>
          <p:cNvSpPr>
            <a:spLocks noGrp="1"/>
          </p:cNvSpPr>
          <p:nvPr>
            <p:ph idx="1"/>
          </p:nvPr>
        </p:nvSpPr>
        <p:spPr>
          <a:xfrm>
            <a:off x="228600" y="1752600"/>
            <a:ext cx="6172200" cy="4267200"/>
          </a:xfrm>
        </p:spPr>
        <p:txBody>
          <a:bodyPr>
            <a:normAutofit/>
          </a:bodyPr>
          <a:lstStyle/>
          <a:p>
            <a:pPr>
              <a:lnSpc>
                <a:spcPts val="3000"/>
              </a:lnSpc>
            </a:pPr>
            <a:r>
              <a:rPr lang="en-US" sz="2800" dirty="0" smtClean="0">
                <a:solidFill>
                  <a:srgbClr val="FFC000"/>
                </a:solidFill>
              </a:rPr>
              <a:t>Matt 4:1-11 </a:t>
            </a:r>
            <a:r>
              <a:rPr lang="en-US" sz="2800" dirty="0" smtClean="0"/>
              <a:t>Then Jesus was led up by the Spirit into the wilderness to be tempted by the devil. And when he had fasted forty days and forty nights, afterward he was hungry. Now when the tempter came to him, he said, “If You are the Son of God, command that these stones become bread.”</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Christ in the wilderness.jpg"/>
          <p:cNvPicPr>
            <a:picLocks noChangeAspect="1"/>
          </p:cNvPicPr>
          <p:nvPr/>
        </p:nvPicPr>
        <p:blipFill>
          <a:blip r:embed="rId2" cstate="print">
            <a:lum bright="-15000" contrast="11000"/>
          </a:blip>
          <a:srcRect r="13171"/>
          <a:stretch>
            <a:fillRect/>
          </a:stretch>
        </p:blipFill>
        <p:spPr>
          <a:xfrm>
            <a:off x="1" y="1600200"/>
            <a:ext cx="9144000" cy="4495800"/>
          </a:xfrm>
          <a:prstGeom prst="rect">
            <a:avLst/>
          </a:prstGeom>
          <a:noFill/>
        </p:spPr>
      </p:pic>
      <p:sp>
        <p:nvSpPr>
          <p:cNvPr id="7" name="Rectangle 6"/>
          <p:cNvSpPr/>
          <p:nvPr/>
        </p:nvSpPr>
        <p:spPr>
          <a:xfrm>
            <a:off x="0" y="1600200"/>
            <a:ext cx="9144000" cy="4495800"/>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Learning from Christ..</a:t>
            </a:r>
            <a:endParaRPr lang="en-US" dirty="0"/>
          </a:p>
        </p:txBody>
      </p:sp>
      <p:sp>
        <p:nvSpPr>
          <p:cNvPr id="5" name="Content Placeholder 4"/>
          <p:cNvSpPr>
            <a:spLocks noGrp="1"/>
          </p:cNvSpPr>
          <p:nvPr>
            <p:ph idx="1"/>
          </p:nvPr>
        </p:nvSpPr>
        <p:spPr>
          <a:xfrm>
            <a:off x="228600" y="1752600"/>
            <a:ext cx="6781800" cy="4267200"/>
          </a:xfrm>
        </p:spPr>
        <p:txBody>
          <a:bodyPr>
            <a:normAutofit/>
          </a:bodyPr>
          <a:lstStyle/>
          <a:p>
            <a:pPr>
              <a:lnSpc>
                <a:spcPts val="3000"/>
              </a:lnSpc>
            </a:pPr>
            <a:r>
              <a:rPr lang="en-US" sz="2800" dirty="0" smtClean="0">
                <a:solidFill>
                  <a:srgbClr val="FFCF37"/>
                </a:solidFill>
              </a:rPr>
              <a:t>Gratification of the physical.</a:t>
            </a:r>
            <a:r>
              <a:rPr lang="en-US" sz="2800" dirty="0" smtClean="0"/>
              <a:t>.  </a:t>
            </a:r>
            <a:r>
              <a:rPr lang="en-US" sz="2800" dirty="0" smtClean="0">
                <a:solidFill>
                  <a:srgbClr val="FFCF37"/>
                </a:solidFill>
              </a:rPr>
              <a:t>Vs 3</a:t>
            </a:r>
          </a:p>
          <a:p>
            <a:pPr lvl="1">
              <a:lnSpc>
                <a:spcPts val="3000"/>
              </a:lnSpc>
            </a:pPr>
            <a:r>
              <a:rPr lang="en-US" sz="2500" dirty="0" smtClean="0"/>
              <a:t>Command these stones become bread</a:t>
            </a:r>
          </a:p>
          <a:p>
            <a:pPr>
              <a:lnSpc>
                <a:spcPts val="3000"/>
              </a:lnSpc>
            </a:pPr>
            <a:r>
              <a:rPr lang="en-US" sz="2800" dirty="0" smtClean="0">
                <a:solidFill>
                  <a:srgbClr val="FFC000"/>
                </a:solidFill>
              </a:rPr>
              <a:t>Appeal to the sensational ..  Vs 6</a:t>
            </a:r>
          </a:p>
          <a:p>
            <a:pPr lvl="1">
              <a:lnSpc>
                <a:spcPts val="3000"/>
              </a:lnSpc>
            </a:pPr>
            <a:r>
              <a:rPr lang="en-US" sz="2500" dirty="0" smtClean="0"/>
              <a:t>Pinnacle of temple cast yourself down</a:t>
            </a:r>
          </a:p>
          <a:p>
            <a:pPr>
              <a:lnSpc>
                <a:spcPts val="3000"/>
              </a:lnSpc>
            </a:pPr>
            <a:r>
              <a:rPr lang="en-US" sz="2800" dirty="0" smtClean="0">
                <a:solidFill>
                  <a:srgbClr val="FFC000"/>
                </a:solidFill>
              </a:rPr>
              <a:t>Reasonable compromise ..  Vs 9</a:t>
            </a:r>
          </a:p>
          <a:p>
            <a:pPr lvl="1">
              <a:lnSpc>
                <a:spcPts val="3000"/>
              </a:lnSpc>
            </a:pPr>
            <a:r>
              <a:rPr lang="en-US" sz="2500" dirty="0" smtClean="0"/>
              <a:t>All these kingdoms if you bow down and worship me..</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dissolve">
                                      <p:cBhvr>
                                        <p:cTn id="23" dur="500"/>
                                        <p:tgtEl>
                                          <p:spTgt spid="5">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dissolve">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143000"/>
          </a:xfrm>
        </p:spPr>
        <p:txBody>
          <a:bodyPr/>
          <a:lstStyle/>
          <a:p>
            <a:r>
              <a:rPr lang="en-US" dirty="0" smtClean="0"/>
              <a:t>Satan influencing the church..</a:t>
            </a:r>
            <a:endParaRPr lang="en-US" dirty="0"/>
          </a:p>
        </p:txBody>
      </p:sp>
      <p:sp>
        <p:nvSpPr>
          <p:cNvPr id="3" name="Content Placeholder 2"/>
          <p:cNvSpPr>
            <a:spLocks noGrp="1"/>
          </p:cNvSpPr>
          <p:nvPr>
            <p:ph idx="1"/>
          </p:nvPr>
        </p:nvSpPr>
        <p:spPr>
          <a:xfrm>
            <a:off x="228600" y="1752600"/>
            <a:ext cx="8686800" cy="4267200"/>
          </a:xfrm>
        </p:spPr>
        <p:txBody>
          <a:bodyPr/>
          <a:lstStyle/>
          <a:p>
            <a:r>
              <a:rPr lang="en-US" dirty="0" smtClean="0">
                <a:solidFill>
                  <a:srgbClr val="FFC000"/>
                </a:solidFill>
              </a:rPr>
              <a:t>Turning from the word of God…</a:t>
            </a:r>
          </a:p>
          <a:p>
            <a:pPr lvl="1"/>
            <a:r>
              <a:rPr lang="en-US" dirty="0" smtClean="0"/>
              <a:t>Offer them bread first  </a:t>
            </a:r>
            <a:r>
              <a:rPr lang="en-US" dirty="0" smtClean="0">
                <a:solidFill>
                  <a:srgbClr val="FFC000"/>
                </a:solidFill>
              </a:rPr>
              <a:t>(John 6:51, 66-68)</a:t>
            </a:r>
          </a:p>
          <a:p>
            <a:r>
              <a:rPr lang="en-US" dirty="0" smtClean="0">
                <a:solidFill>
                  <a:srgbClr val="FFC000"/>
                </a:solidFill>
              </a:rPr>
              <a:t>Sensationalism in worship…</a:t>
            </a:r>
          </a:p>
          <a:p>
            <a:pPr lvl="1"/>
            <a:r>
              <a:rPr lang="en-US" dirty="0" smtClean="0"/>
              <a:t>Let us entertain you  </a:t>
            </a:r>
            <a:r>
              <a:rPr lang="en-US" dirty="0" smtClean="0">
                <a:solidFill>
                  <a:srgbClr val="FFC000"/>
                </a:solidFill>
              </a:rPr>
              <a:t>(John 4:24, Heb 12:28)</a:t>
            </a:r>
          </a:p>
          <a:p>
            <a:r>
              <a:rPr lang="en-US" dirty="0" smtClean="0">
                <a:solidFill>
                  <a:srgbClr val="FFC000"/>
                </a:solidFill>
              </a:rPr>
              <a:t>Gradual compromise.. </a:t>
            </a:r>
          </a:p>
          <a:p>
            <a:pPr lvl="1"/>
            <a:r>
              <a:rPr lang="en-US" dirty="0" smtClean="0"/>
              <a:t>A little here, a little there </a:t>
            </a:r>
            <a:r>
              <a:rPr lang="en-US" dirty="0" smtClean="0">
                <a:solidFill>
                  <a:srgbClr val="FFC000"/>
                </a:solidFill>
              </a:rPr>
              <a:t>(2 Tim 4:2-5, Matt 7:21-23)</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228600"/>
            <a:ext cx="7772400" cy="1066800"/>
          </a:xfrm>
        </p:spPr>
        <p:txBody>
          <a:bodyPr>
            <a:normAutofit/>
          </a:bodyPr>
          <a:lstStyle/>
          <a:p>
            <a:r>
              <a:rPr lang="en-US" sz="4400" dirty="0" smtClean="0"/>
              <a:t>The Enemy Among Us</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1 Peter 5:6-11</a:t>
            </a:r>
            <a:endParaRPr lang="en-US" dirty="0"/>
          </a:p>
        </p:txBody>
      </p:sp>
      <p:pic>
        <p:nvPicPr>
          <p:cNvPr id="11" name="Picture 10" descr="The Enemy Among Us condensed.jpg"/>
          <p:cNvPicPr>
            <a:picLocks noChangeAspect="1"/>
          </p:cNvPicPr>
          <p:nvPr/>
        </p:nvPicPr>
        <p:blipFill>
          <a:blip r:embed="rId4" cstate="print"/>
          <a:srcRect l="1209" t="2574" r="1209" b="2574"/>
          <a:stretch>
            <a:fillRect/>
          </a:stretch>
        </p:blipFill>
        <p:spPr>
          <a:xfrm>
            <a:off x="-1" y="1447800"/>
            <a:ext cx="9144001" cy="4267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2697</TotalTime>
  <Words>584</Words>
  <Application>Microsoft Office PowerPoint</Application>
  <PresentationFormat>On-screen Show (4:3)</PresentationFormat>
  <Paragraphs>35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Enemy Among Us</vt:lpstr>
      <vt:lpstr>God’s word warns us..</vt:lpstr>
      <vt:lpstr>Tactics: Where does he start..</vt:lpstr>
      <vt:lpstr>Tactics: how does he pursue..</vt:lpstr>
      <vt:lpstr>Tactics: what is he after..</vt:lpstr>
      <vt:lpstr>Learning from Christ..</vt:lpstr>
      <vt:lpstr>Learning from Christ..</vt:lpstr>
      <vt:lpstr>Satan influencing the church..</vt:lpstr>
      <vt:lpstr>The Enemy Among Us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101</cp:revision>
  <dcterms:created xsi:type="dcterms:W3CDTF">2015-10-04T04:19:18Z</dcterms:created>
  <dcterms:modified xsi:type="dcterms:W3CDTF">2017-12-03T00:33:57Z</dcterms:modified>
</cp:coreProperties>
</file>