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37"/>
    <a:srgbClr val="321900"/>
    <a:srgbClr val="140A00"/>
    <a:srgbClr val="3E1F00"/>
    <a:srgbClr val="663300"/>
    <a:srgbClr val="FFDD71"/>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660"/>
  </p:normalViewPr>
  <p:slideViewPr>
    <p:cSldViewPr>
      <p:cViewPr varScale="1">
        <p:scale>
          <a:sx n="65" d="100"/>
          <a:sy n="65" d="100"/>
        </p:scale>
        <p:origin x="-121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0" y="0"/>
            <a:ext cx="9144002" cy="6858000"/>
          </a:xfrm>
          <a:prstGeom prst="rect">
            <a:avLst/>
          </a:prstGeom>
        </p:spPr>
      </p:pic>
      <p:pic>
        <p:nvPicPr>
          <p:cNvPr id="6" name="Picture 5" descr="mystery of godliness 02.jpg"/>
          <p:cNvPicPr>
            <a:picLocks noChangeAspect="1"/>
          </p:cNvPicPr>
          <p:nvPr userDrawn="1"/>
        </p:nvPicPr>
        <p:blipFill>
          <a:blip r:embed="rId10" cstate="print">
            <a:lum bright="-10000" contrast="10000"/>
          </a:blip>
          <a:srcRect r="10964"/>
          <a:stretch>
            <a:fillRect/>
          </a:stretch>
        </p:blipFill>
        <p:spPr>
          <a:xfrm>
            <a:off x="0" y="1676400"/>
            <a:ext cx="9144000" cy="43434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15" name="Rectangle 14"/>
          <p:cNvSpPr/>
          <p:nvPr userDrawn="1"/>
        </p:nvSpPr>
        <p:spPr>
          <a:xfrm>
            <a:off x="0" y="1676400"/>
            <a:ext cx="91440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400" dirty="0" smtClean="0"/>
              <a:t>The Mystery of Godliness</a:t>
            </a:r>
            <a:endParaRPr lang="en-US" sz="4400" dirty="0"/>
          </a:p>
        </p:txBody>
      </p:sp>
      <p:pic>
        <p:nvPicPr>
          <p:cNvPr id="5" name="Picture 4" descr="mystery of godliness 02.jpg"/>
          <p:cNvPicPr>
            <a:picLocks noChangeAspect="1"/>
          </p:cNvPicPr>
          <p:nvPr/>
        </p:nvPicPr>
        <p:blipFill>
          <a:blip r:embed="rId4" cstate="print">
            <a:lum bright="-12000" contrast="10000"/>
          </a:blip>
          <a:srcRect r="10051"/>
          <a:stretch>
            <a:fillRect/>
          </a:stretch>
        </p:blipFill>
        <p:spPr>
          <a:xfrm>
            <a:off x="0" y="1600200"/>
            <a:ext cx="9144000" cy="4114800"/>
          </a:xfrm>
          <a:prstGeom prst="rect">
            <a:avLst/>
          </a:prstGeom>
        </p:spPr>
      </p:pic>
      <p:sp>
        <p:nvSpPr>
          <p:cNvPr id="7" name="Subtitle 6"/>
          <p:cNvSpPr>
            <a:spLocks noGrp="1"/>
          </p:cNvSpPr>
          <p:nvPr>
            <p:ph type="subTitle" idx="1"/>
          </p:nvPr>
        </p:nvSpPr>
        <p:spPr>
          <a:xfrm>
            <a:off x="1371600" y="5791200"/>
            <a:ext cx="6400800" cy="762000"/>
          </a:xfrm>
        </p:spPr>
        <p:txBody>
          <a:bodyPr/>
          <a:lstStyle/>
          <a:p>
            <a:r>
              <a:rPr lang="en-US" dirty="0" smtClean="0"/>
              <a:t>1 Timothy 3:14-16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Isaiah+55 8-9+My+thoughts+are+not+your+thoughts,.jpg"/>
          <p:cNvPicPr>
            <a:picLocks noChangeAspect="1"/>
          </p:cNvPicPr>
          <p:nvPr/>
        </p:nvPicPr>
        <p:blipFill>
          <a:blip r:embed="rId2" cstate="print">
            <a:lum bright="-50000" contrast="10000"/>
          </a:blip>
          <a:stretch>
            <a:fillRect/>
          </a:stretch>
        </p:blipFill>
        <p:spPr>
          <a:xfrm>
            <a:off x="0" y="1676400"/>
            <a:ext cx="9144000" cy="4419600"/>
          </a:xfrm>
          <a:prstGeom prst="rect">
            <a:avLst/>
          </a:prstGeom>
          <a:noFill/>
        </p:spPr>
      </p:pic>
      <p:sp>
        <p:nvSpPr>
          <p:cNvPr id="7" name="Rectangle 6"/>
          <p:cNvSpPr/>
          <p:nvPr/>
        </p:nvSpPr>
        <p:spPr>
          <a:xfrm>
            <a:off x="0" y="1600200"/>
            <a:ext cx="9144000" cy="44958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We can seek to gain His perspective..</a:t>
            </a:r>
            <a:endParaRPr lang="en-US" dirty="0"/>
          </a:p>
        </p:txBody>
      </p:sp>
      <p:sp>
        <p:nvSpPr>
          <p:cNvPr id="5" name="Content Placeholder 4"/>
          <p:cNvSpPr>
            <a:spLocks noGrp="1"/>
          </p:cNvSpPr>
          <p:nvPr>
            <p:ph idx="1"/>
          </p:nvPr>
        </p:nvSpPr>
        <p:spPr/>
        <p:txBody>
          <a:bodyPr/>
          <a:lstStyle/>
          <a:p>
            <a:r>
              <a:rPr lang="en-US" dirty="0" smtClean="0"/>
              <a:t>See ourselves ..</a:t>
            </a:r>
          </a:p>
          <a:p>
            <a:r>
              <a:rPr lang="en-US" dirty="0" smtClean="0"/>
              <a:t>The world ..</a:t>
            </a:r>
          </a:p>
          <a:p>
            <a:r>
              <a:rPr lang="en-US" dirty="0" smtClean="0"/>
              <a:t>Truth/error..</a:t>
            </a:r>
          </a:p>
          <a:p>
            <a:endParaRPr lang="en-US" dirty="0" smtClean="0"/>
          </a:p>
        </p:txBody>
      </p:sp>
      <p:sp>
        <p:nvSpPr>
          <p:cNvPr id="8" name="Subtitle 6"/>
          <p:cNvSpPr txBox="1">
            <a:spLocks/>
          </p:cNvSpPr>
          <p:nvPr/>
        </p:nvSpPr>
        <p:spPr>
          <a:xfrm>
            <a:off x="609600" y="5791200"/>
            <a:ext cx="78486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Gain a perspective that reflects God’s view</a:t>
            </a: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 in human form..</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F37"/>
                </a:solidFill>
              </a:rPr>
              <a:t>1 Tim 3:16 </a:t>
            </a:r>
            <a:r>
              <a:rPr lang="en-US" dirty="0" smtClean="0"/>
              <a:t>And without controversy great is the mystery of godliness: God was manifested in the flesh, Justified in the Spirit, Seen by angels, Preached among the Gentiles, Believed on in the world, Received up in glory.</a:t>
            </a:r>
          </a:p>
          <a:p>
            <a:pPr lvl="1">
              <a:lnSpc>
                <a:spcPts val="3000"/>
              </a:lnSpc>
            </a:pPr>
            <a:r>
              <a:rPr lang="en-US" dirty="0" smtClean="0"/>
              <a:t>We learn a godly perspective by looking at Christ</a:t>
            </a:r>
          </a:p>
          <a:p>
            <a:pPr lvl="1">
              <a:lnSpc>
                <a:spcPts val="3000"/>
              </a:lnSpc>
            </a:pPr>
            <a:r>
              <a:rPr lang="en-US" dirty="0" smtClean="0"/>
              <a:t>Christ shows us godliness in 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67400" cy="1143000"/>
          </a:xfrm>
        </p:spPr>
        <p:txBody>
          <a:bodyPr/>
          <a:lstStyle/>
          <a:p>
            <a:r>
              <a:rPr lang="en-US" dirty="0" smtClean="0"/>
              <a:t>Godliness requires a willing mind..</a:t>
            </a:r>
            <a:endParaRPr lang="en-US" dirty="0"/>
          </a:p>
        </p:txBody>
      </p:sp>
      <p:sp>
        <p:nvSpPr>
          <p:cNvPr id="3" name="Content Placeholder 2"/>
          <p:cNvSpPr>
            <a:spLocks noGrp="1"/>
          </p:cNvSpPr>
          <p:nvPr>
            <p:ph idx="1"/>
          </p:nvPr>
        </p:nvSpPr>
        <p:spPr/>
        <p:txBody>
          <a:bodyPr>
            <a:normAutofit fontScale="92500"/>
          </a:bodyPr>
          <a:lstStyle/>
          <a:p>
            <a:pPr>
              <a:lnSpc>
                <a:spcPts val="3000"/>
              </a:lnSpc>
            </a:pPr>
            <a:r>
              <a:rPr lang="en-US" dirty="0" smtClean="0">
                <a:solidFill>
                  <a:srgbClr val="FFCF37"/>
                </a:solidFill>
              </a:rPr>
              <a:t>Matthew 13:10-17 </a:t>
            </a:r>
            <a:r>
              <a:rPr lang="en-US" dirty="0" smtClean="0"/>
              <a:t>And the disciples came and said to Him, "Why do You speak to them in parables?" </a:t>
            </a:r>
          </a:p>
          <a:p>
            <a:pPr>
              <a:lnSpc>
                <a:spcPts val="3000"/>
              </a:lnSpc>
            </a:pPr>
            <a:r>
              <a:rPr lang="en-US" b="1" dirty="0" smtClean="0"/>
              <a:t>11</a:t>
            </a:r>
            <a:r>
              <a:rPr lang="en-US" dirty="0" smtClean="0"/>
              <a:t> He answered and said to them, "Because it has been given to you to know the mysteries of the kingdom of heaven, but to them it has not been given. </a:t>
            </a:r>
          </a:p>
          <a:p>
            <a:pPr>
              <a:lnSpc>
                <a:spcPts val="3000"/>
              </a:lnSpc>
            </a:pPr>
            <a:r>
              <a:rPr lang="en-US" b="1" dirty="0" smtClean="0"/>
              <a:t>12</a:t>
            </a:r>
            <a:r>
              <a:rPr lang="en-US" dirty="0" smtClean="0"/>
              <a:t> For whoever has, to him more will be given, and he will have abundance; but whoever does not have, even what he has will be taken away from him.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67400" cy="1143000"/>
          </a:xfrm>
        </p:spPr>
        <p:txBody>
          <a:bodyPr/>
          <a:lstStyle/>
          <a:p>
            <a:r>
              <a:rPr lang="en-US" dirty="0" smtClean="0"/>
              <a:t>Godliness requires a willing mind..</a:t>
            </a:r>
            <a:endParaRPr lang="en-US" dirty="0"/>
          </a:p>
        </p:txBody>
      </p:sp>
      <p:sp>
        <p:nvSpPr>
          <p:cNvPr id="3" name="Content Placeholder 2"/>
          <p:cNvSpPr>
            <a:spLocks noGrp="1"/>
          </p:cNvSpPr>
          <p:nvPr>
            <p:ph idx="1"/>
          </p:nvPr>
        </p:nvSpPr>
        <p:spPr>
          <a:xfrm>
            <a:off x="381000" y="1752600"/>
            <a:ext cx="8458200" cy="4267200"/>
          </a:xfrm>
        </p:spPr>
        <p:txBody>
          <a:bodyPr>
            <a:normAutofit fontScale="77500" lnSpcReduction="20000"/>
          </a:bodyPr>
          <a:lstStyle/>
          <a:p>
            <a:r>
              <a:rPr lang="en-US" sz="3400" b="1" dirty="0" smtClean="0"/>
              <a:t>13</a:t>
            </a:r>
            <a:r>
              <a:rPr lang="en-US" sz="3400" dirty="0" smtClean="0"/>
              <a:t> Therefore I speak to them in parables, because seeing they do not see, and hearing they do not hear, nor do they understand. </a:t>
            </a:r>
          </a:p>
          <a:p>
            <a:r>
              <a:rPr lang="en-US" sz="3400" b="1" dirty="0" smtClean="0"/>
              <a:t>14</a:t>
            </a:r>
            <a:r>
              <a:rPr lang="en-US" sz="3400" dirty="0" smtClean="0"/>
              <a:t> And in them the prophecy of Isaiah is fulfilled, which says: 'Hearing you will hear and shall not understand, And seeing you will see and not perceive; </a:t>
            </a:r>
          </a:p>
          <a:p>
            <a:r>
              <a:rPr lang="en-US" sz="3400" b="1" dirty="0" smtClean="0"/>
              <a:t>15</a:t>
            </a:r>
            <a:r>
              <a:rPr lang="en-US" sz="3400" dirty="0" smtClean="0"/>
              <a:t> For the hearts of this people have grown dull. Their ears are hard of hearing, And their eyes they have closed, Lest they should see with their eyes and hear with their ears, Lest they should understand with their hearts and turn, So that I should heal them.'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67400" cy="1143000"/>
          </a:xfrm>
        </p:spPr>
        <p:txBody>
          <a:bodyPr/>
          <a:lstStyle/>
          <a:p>
            <a:r>
              <a:rPr lang="en-US" dirty="0" smtClean="0"/>
              <a:t>Godliness requires a willing mind..</a:t>
            </a:r>
            <a:endParaRPr lang="en-US" dirty="0"/>
          </a:p>
        </p:txBody>
      </p:sp>
      <p:sp>
        <p:nvSpPr>
          <p:cNvPr id="3" name="Content Placeholder 2"/>
          <p:cNvSpPr>
            <a:spLocks noGrp="1"/>
          </p:cNvSpPr>
          <p:nvPr>
            <p:ph idx="1"/>
          </p:nvPr>
        </p:nvSpPr>
        <p:spPr>
          <a:xfrm>
            <a:off x="381000" y="1752600"/>
            <a:ext cx="8458200" cy="4267200"/>
          </a:xfrm>
        </p:spPr>
        <p:txBody>
          <a:bodyPr>
            <a:normAutofit/>
          </a:bodyPr>
          <a:lstStyle/>
          <a:p>
            <a:pPr>
              <a:lnSpc>
                <a:spcPts val="3000"/>
              </a:lnSpc>
            </a:pPr>
            <a:r>
              <a:rPr lang="en-US" sz="2800" b="1" dirty="0" smtClean="0"/>
              <a:t>16</a:t>
            </a:r>
            <a:r>
              <a:rPr lang="en-US" sz="2800" dirty="0" smtClean="0"/>
              <a:t> "But blessed are your eyes for they see, and your ears for they hear; </a:t>
            </a:r>
          </a:p>
          <a:p>
            <a:pPr>
              <a:lnSpc>
                <a:spcPts val="3000"/>
              </a:lnSpc>
            </a:pPr>
            <a:r>
              <a:rPr lang="en-US" sz="2800" b="1" dirty="0" smtClean="0"/>
              <a:t>17</a:t>
            </a:r>
            <a:r>
              <a:rPr lang="en-US" sz="2800" dirty="0" smtClean="0"/>
              <a:t> for assuredly, I say to you that many prophets and righteous men desired to see what you see, and did not see it, and to hear what you hear, and did not hear it.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God’s wisdom above our own..</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F37"/>
                </a:solidFill>
              </a:rPr>
              <a:t>1 </a:t>
            </a:r>
            <a:r>
              <a:rPr lang="en-US" dirty="0" err="1" smtClean="0">
                <a:solidFill>
                  <a:srgbClr val="FFCF37"/>
                </a:solidFill>
              </a:rPr>
              <a:t>Cor</a:t>
            </a:r>
            <a:r>
              <a:rPr lang="en-US" dirty="0" smtClean="0">
                <a:solidFill>
                  <a:srgbClr val="FFCF37"/>
                </a:solidFill>
              </a:rPr>
              <a:t> 1:18-25  </a:t>
            </a:r>
            <a:r>
              <a:rPr lang="en-US" dirty="0" smtClean="0"/>
              <a:t>For the message of the cross is foolishness to those who are perishing, but to us who are being saved it is the power of God. </a:t>
            </a:r>
          </a:p>
          <a:p>
            <a:pPr>
              <a:lnSpc>
                <a:spcPts val="3000"/>
              </a:lnSpc>
            </a:pPr>
            <a:r>
              <a:rPr lang="en-US" b="1" dirty="0" smtClean="0"/>
              <a:t>19</a:t>
            </a:r>
            <a:r>
              <a:rPr lang="en-US" dirty="0" smtClean="0"/>
              <a:t> For it is written: "I will destroy the wisdom of the wise, And bring to nothing the understanding of the prudent." </a:t>
            </a:r>
          </a:p>
          <a:p>
            <a:pPr>
              <a:lnSpc>
                <a:spcPts val="3000"/>
              </a:lnSpc>
            </a:pPr>
            <a:r>
              <a:rPr lang="en-US" b="1" dirty="0" smtClean="0"/>
              <a:t>20</a:t>
            </a:r>
            <a:r>
              <a:rPr lang="en-US" dirty="0" smtClean="0"/>
              <a:t> Where is the wise? Where is the scribe? Where is the disputer of this age? Has not God made foolish the wisdom of this world?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God’s wisdom above our own..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21</a:t>
            </a:r>
            <a:r>
              <a:rPr lang="en-US" dirty="0" smtClean="0"/>
              <a:t> For since, in the wisdom of God, the world through wisdom did not know God, it pleased God through the foolishness of the message preached to save those who believe. </a:t>
            </a:r>
          </a:p>
          <a:p>
            <a:r>
              <a:rPr lang="en-US" b="1" dirty="0" smtClean="0"/>
              <a:t>22</a:t>
            </a:r>
            <a:r>
              <a:rPr lang="en-US" dirty="0" smtClean="0"/>
              <a:t> For Jews request a sign, and Greeks seek after wisdom; </a:t>
            </a:r>
          </a:p>
          <a:p>
            <a:r>
              <a:rPr lang="en-US" b="1" dirty="0" smtClean="0"/>
              <a:t>23</a:t>
            </a:r>
            <a:r>
              <a:rPr lang="en-US" dirty="0" smtClean="0"/>
              <a:t> but we preach Christ crucified, to the Jews a stumbling block and to the Greeks foolishness, </a:t>
            </a:r>
          </a:p>
          <a:p>
            <a:r>
              <a:rPr lang="en-US" b="1" dirty="0" smtClean="0"/>
              <a:t>24</a:t>
            </a:r>
            <a:r>
              <a:rPr lang="en-US" dirty="0" smtClean="0"/>
              <a:t> but to those who are called, both Jews and Greeks, Christ the power of God and the wisdom of God.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ways are above ours..</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F37"/>
                </a:solidFill>
              </a:rPr>
              <a:t>Isaiah 55:8-9 </a:t>
            </a:r>
            <a:r>
              <a:rPr lang="en-US" dirty="0" smtClean="0"/>
              <a:t>"For My thoughts are not your thoughts, Nor are your ways My ways," says the Lord. </a:t>
            </a:r>
            <a:r>
              <a:rPr lang="en-US" b="1" dirty="0" smtClean="0"/>
              <a:t>9</a:t>
            </a:r>
            <a:r>
              <a:rPr lang="en-US" dirty="0" smtClean="0"/>
              <a:t> "For as the heavens are higher than the earth, So are My ways higher than your ways, And My thoughts than your thoughts.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400" dirty="0" smtClean="0"/>
              <a:t>The Mystery of Godliness</a:t>
            </a:r>
            <a:endParaRPr lang="en-US" sz="4400" dirty="0"/>
          </a:p>
        </p:txBody>
      </p:sp>
      <p:pic>
        <p:nvPicPr>
          <p:cNvPr id="5" name="Picture 4" descr="mystery of godliness 02.jpg"/>
          <p:cNvPicPr>
            <a:picLocks noChangeAspect="1"/>
          </p:cNvPicPr>
          <p:nvPr/>
        </p:nvPicPr>
        <p:blipFill>
          <a:blip r:embed="rId4" cstate="print">
            <a:lum bright="-12000" contrast="10000"/>
          </a:blip>
          <a:srcRect r="10051"/>
          <a:stretch>
            <a:fillRect/>
          </a:stretch>
        </p:blipFill>
        <p:spPr>
          <a:xfrm>
            <a:off x="0" y="1600200"/>
            <a:ext cx="9144000" cy="4114800"/>
          </a:xfrm>
          <a:prstGeom prst="rect">
            <a:avLst/>
          </a:prstGeom>
        </p:spPr>
      </p:pic>
      <p:sp>
        <p:nvSpPr>
          <p:cNvPr id="7" name="Subtitle 6"/>
          <p:cNvSpPr>
            <a:spLocks noGrp="1"/>
          </p:cNvSpPr>
          <p:nvPr>
            <p:ph type="subTitle" idx="1"/>
          </p:nvPr>
        </p:nvSpPr>
        <p:spPr>
          <a:xfrm>
            <a:off x="1371600" y="5791200"/>
            <a:ext cx="6400800" cy="762000"/>
          </a:xfrm>
        </p:spPr>
        <p:txBody>
          <a:bodyPr/>
          <a:lstStyle/>
          <a:p>
            <a:r>
              <a:rPr lang="en-US" dirty="0" smtClean="0"/>
              <a:t>1 Timothy 3:14-16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 is a mystery..</a:t>
            </a:r>
            <a:endParaRPr lang="en-US" dirty="0"/>
          </a:p>
        </p:txBody>
      </p:sp>
      <p:sp>
        <p:nvSpPr>
          <p:cNvPr id="3" name="Content Placeholder 2"/>
          <p:cNvSpPr>
            <a:spLocks noGrp="1"/>
          </p:cNvSpPr>
          <p:nvPr>
            <p:ph idx="1"/>
          </p:nvPr>
        </p:nvSpPr>
        <p:spPr>
          <a:xfrm>
            <a:off x="381000" y="1752600"/>
            <a:ext cx="8458200" cy="3505200"/>
          </a:xfrm>
        </p:spPr>
        <p:txBody>
          <a:bodyPr/>
          <a:lstStyle/>
          <a:p>
            <a:pPr>
              <a:lnSpc>
                <a:spcPts val="3000"/>
              </a:lnSpc>
            </a:pPr>
            <a:r>
              <a:rPr lang="en-US" dirty="0" smtClean="0">
                <a:solidFill>
                  <a:srgbClr val="FFCF37"/>
                </a:solidFill>
              </a:rPr>
              <a:t>1 Tim 3:16 </a:t>
            </a:r>
            <a:r>
              <a:rPr lang="en-US" dirty="0" smtClean="0"/>
              <a:t>And without controversy great is the mystery of godliness: God was manifested in the flesh, Justified in the Spirit, Seen by angels, Preached among the Gentiles, Believed on in the world, Received up in glory.</a:t>
            </a:r>
            <a:endParaRPr lang="en-US" dirty="0"/>
          </a:p>
        </p:txBody>
      </p:sp>
      <p:sp>
        <p:nvSpPr>
          <p:cNvPr id="4" name="Subtitle 6"/>
          <p:cNvSpPr txBox="1">
            <a:spLocks/>
          </p:cNvSpPr>
          <p:nvPr/>
        </p:nvSpPr>
        <p:spPr>
          <a:xfrm>
            <a:off x="914400" y="5486400"/>
            <a:ext cx="78486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It </a:t>
            </a: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is worthy of our interest, time, and study..</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7" descr="things of God are mystery .jpg"/>
          <p:cNvPicPr>
            <a:picLocks noChangeAspect="1"/>
          </p:cNvPicPr>
          <p:nvPr/>
        </p:nvPicPr>
        <p:blipFill>
          <a:blip r:embed="rId2" cstate="print">
            <a:lum bright="-17000" contrast="10000"/>
          </a:blip>
          <a:stretch>
            <a:fillRect/>
          </a:stretch>
        </p:blipFill>
        <p:spPr>
          <a:xfrm>
            <a:off x="0" y="1600200"/>
            <a:ext cx="9144000" cy="4648200"/>
          </a:xfrm>
          <a:prstGeom prst="rect">
            <a:avLst/>
          </a:prstGeom>
          <a:noFill/>
        </p:spPr>
      </p:pic>
      <p:sp>
        <p:nvSpPr>
          <p:cNvPr id="6" name="Title 5"/>
          <p:cNvSpPr>
            <a:spLocks noGrp="1"/>
          </p:cNvSpPr>
          <p:nvPr>
            <p:ph type="title"/>
          </p:nvPr>
        </p:nvSpPr>
        <p:spPr/>
        <p:txBody>
          <a:bodyPr/>
          <a:lstStyle/>
          <a:p>
            <a:r>
              <a:rPr lang="en-US" dirty="0" smtClean="0"/>
              <a:t>All things of God have mystery</a:t>
            </a:r>
            <a:endParaRPr lang="en-US" dirty="0"/>
          </a:p>
        </p:txBody>
      </p:sp>
      <p:sp>
        <p:nvSpPr>
          <p:cNvPr id="5" name="Rectangle 4"/>
          <p:cNvSpPr/>
          <p:nvPr/>
        </p:nvSpPr>
        <p:spPr>
          <a:xfrm>
            <a:off x="0" y="1600200"/>
            <a:ext cx="9144000" cy="44958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idx="1"/>
          </p:nvPr>
        </p:nvSpPr>
        <p:spPr/>
        <p:txBody>
          <a:bodyPr/>
          <a:lstStyle/>
          <a:p>
            <a:r>
              <a:rPr lang="en-US" dirty="0" smtClean="0"/>
              <a:t>Creation is mysterious..</a:t>
            </a:r>
          </a:p>
          <a:p>
            <a:r>
              <a:rPr lang="en-US" dirty="0" smtClean="0"/>
              <a:t>Sin is mysterious..</a:t>
            </a:r>
          </a:p>
          <a:p>
            <a:r>
              <a:rPr lang="en-US" dirty="0" smtClean="0"/>
              <a:t>Heaven is mysterious..</a:t>
            </a:r>
            <a:endParaRPr lang="en-US" dirty="0"/>
          </a:p>
        </p:txBody>
      </p:sp>
      <p:sp>
        <p:nvSpPr>
          <p:cNvPr id="11" name="Subtitle 6"/>
          <p:cNvSpPr txBox="1">
            <a:spLocks/>
          </p:cNvSpPr>
          <p:nvPr/>
        </p:nvSpPr>
        <p:spPr>
          <a:xfrm>
            <a:off x="609600" y="5791200"/>
            <a:ext cx="78486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We are created</a:t>
            </a:r>
            <a:r>
              <a:rPr kumimoji="0" lang="en-US" sz="29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with a sense of wonder</a:t>
            </a: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72200" cy="1143000"/>
          </a:xfrm>
        </p:spPr>
        <p:txBody>
          <a:bodyPr/>
          <a:lstStyle/>
          <a:p>
            <a:r>
              <a:rPr lang="en-US" dirty="0" smtClean="0"/>
              <a:t>Godliness produces mystery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CF37"/>
                </a:solidFill>
              </a:rPr>
              <a:t>1 Peter 1:10-12 </a:t>
            </a:r>
            <a:r>
              <a:rPr lang="en-US" dirty="0" smtClean="0"/>
              <a:t>Of this salvation the prophets have inquired and searched carefully, who prophesied of the grace that would come to you, </a:t>
            </a:r>
          </a:p>
          <a:p>
            <a:r>
              <a:rPr lang="en-US" b="1" dirty="0" smtClean="0"/>
              <a:t>11</a:t>
            </a:r>
            <a:r>
              <a:rPr lang="en-US" dirty="0" smtClean="0"/>
              <a:t> searching what, or what manner of time, the Spirit of Christ who was in them was indicating when He testified beforehand the sufferings of Christ and the glories that would follow. </a:t>
            </a:r>
          </a:p>
          <a:p>
            <a:r>
              <a:rPr lang="en-US" b="1" dirty="0" smtClean="0"/>
              <a:t>12</a:t>
            </a:r>
            <a:r>
              <a:rPr lang="en-US" dirty="0" smtClean="0"/>
              <a:t> To them it was revealed that, not to themselves, but to us they were ministering the things which now have been reported to you through those who have preached the gospel to you by the Holy Spirit sent from heaven--things which angels desire to look into. </a:t>
            </a:r>
          </a:p>
          <a:p>
            <a:endParaRPr lang="en-US" dirty="0"/>
          </a:p>
        </p:txBody>
      </p:sp>
      <p:sp>
        <p:nvSpPr>
          <p:cNvPr id="4" name="Subtitle 6"/>
          <p:cNvSpPr txBox="1">
            <a:spLocks/>
          </p:cNvSpPr>
          <p:nvPr/>
        </p:nvSpPr>
        <p:spPr>
          <a:xfrm>
            <a:off x="609600" y="5791200"/>
            <a:ext cx="78486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Mysterious</a:t>
            </a: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even to prophets and angels</a:t>
            </a: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pen-Bible-glowing-with-Cross.jpg"/>
          <p:cNvPicPr>
            <a:picLocks noChangeAspect="1"/>
          </p:cNvPicPr>
          <p:nvPr/>
        </p:nvPicPr>
        <p:blipFill>
          <a:blip r:embed="rId2" cstate="print">
            <a:lum bright="-15000" contrast="10000"/>
          </a:blip>
          <a:stretch>
            <a:fillRect/>
          </a:stretch>
        </p:blipFill>
        <p:spPr>
          <a:xfrm>
            <a:off x="0" y="1676400"/>
            <a:ext cx="9144000" cy="4267200"/>
          </a:xfrm>
          <a:prstGeom prst="rect">
            <a:avLst/>
          </a:prstGeom>
        </p:spPr>
      </p:pic>
      <p:sp>
        <p:nvSpPr>
          <p:cNvPr id="5" name="Rectangle 4"/>
          <p:cNvSpPr/>
          <p:nvPr/>
        </p:nvSpPr>
        <p:spPr>
          <a:xfrm>
            <a:off x="0" y="16002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274638"/>
            <a:ext cx="6096000" cy="1143000"/>
          </a:xfrm>
        </p:spPr>
        <p:txBody>
          <a:bodyPr/>
          <a:lstStyle/>
          <a:p>
            <a:r>
              <a:rPr lang="en-US" dirty="0" smtClean="0"/>
              <a:t>Godliness should draw us in..</a:t>
            </a:r>
            <a:endParaRPr lang="en-US" dirty="0"/>
          </a:p>
        </p:txBody>
      </p:sp>
      <p:sp>
        <p:nvSpPr>
          <p:cNvPr id="7" name="Content Placeholder 6"/>
          <p:cNvSpPr>
            <a:spLocks noGrp="1"/>
          </p:cNvSpPr>
          <p:nvPr>
            <p:ph idx="1"/>
          </p:nvPr>
        </p:nvSpPr>
        <p:spPr/>
        <p:txBody>
          <a:bodyPr/>
          <a:lstStyle/>
          <a:p>
            <a:r>
              <a:rPr lang="en-US" dirty="0" smtClean="0"/>
              <a:t>It should grab our attention </a:t>
            </a:r>
          </a:p>
          <a:p>
            <a:r>
              <a:rPr lang="en-US" dirty="0" smtClean="0"/>
              <a:t>Draw us deeper to search</a:t>
            </a:r>
          </a:p>
          <a:p>
            <a:r>
              <a:rPr lang="en-US" dirty="0" smtClean="0"/>
              <a:t>Not just a casual glance..</a:t>
            </a:r>
            <a:endParaRPr lang="en-US" dirty="0"/>
          </a:p>
        </p:txBody>
      </p:sp>
      <p:sp>
        <p:nvSpPr>
          <p:cNvPr id="8" name="Subtitle 6"/>
          <p:cNvSpPr txBox="1">
            <a:spLocks/>
          </p:cNvSpPr>
          <p:nvPr/>
        </p:nvSpPr>
        <p:spPr>
          <a:xfrm>
            <a:off x="609600" y="5791200"/>
            <a:ext cx="78486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It can only be grasped from a lifelong focus</a:t>
            </a: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worthy of our lifelong focus..</a:t>
            </a:r>
            <a:endParaRPr lang="en-US" dirty="0"/>
          </a:p>
        </p:txBody>
      </p:sp>
      <p:sp>
        <p:nvSpPr>
          <p:cNvPr id="3" name="Content Placeholder 2"/>
          <p:cNvSpPr>
            <a:spLocks noGrp="1"/>
          </p:cNvSpPr>
          <p:nvPr>
            <p:ph idx="1"/>
          </p:nvPr>
        </p:nvSpPr>
        <p:spPr>
          <a:xfrm>
            <a:off x="381000" y="1752600"/>
            <a:ext cx="8763000" cy="3810000"/>
          </a:xfrm>
        </p:spPr>
        <p:txBody>
          <a:bodyPr/>
          <a:lstStyle/>
          <a:p>
            <a:pPr>
              <a:lnSpc>
                <a:spcPts val="3000"/>
              </a:lnSpc>
            </a:pPr>
            <a:r>
              <a:rPr lang="en-US" dirty="0" smtClean="0">
                <a:solidFill>
                  <a:srgbClr val="FFCF37"/>
                </a:solidFill>
              </a:rPr>
              <a:t>1 Sam 16:7</a:t>
            </a:r>
            <a:r>
              <a:rPr lang="en-US" dirty="0" smtClean="0"/>
              <a:t> the Lord said to Samuel, "Do not look at his appearance or at the height of his stature, because I have refused him. For the Lord does not see as man sees; for man looks at the outward appearance, but the Lord looks at the heart." </a:t>
            </a:r>
          </a:p>
          <a:p>
            <a:pPr>
              <a:lnSpc>
                <a:spcPts val="3000"/>
              </a:lnSpc>
            </a:pPr>
            <a:r>
              <a:rPr lang="en-US" dirty="0" smtClean="0">
                <a:solidFill>
                  <a:srgbClr val="FFCF37"/>
                </a:solidFill>
              </a:rPr>
              <a:t>Heb 11:6 </a:t>
            </a:r>
            <a:r>
              <a:rPr lang="en-US" dirty="0" smtClean="0"/>
              <a:t>But without faith it is impossible to please Him, for he who comes to God must believe that He is, and that He is a </a:t>
            </a:r>
            <a:r>
              <a:rPr lang="en-US" dirty="0" err="1" smtClean="0"/>
              <a:t>rewarder</a:t>
            </a:r>
            <a:r>
              <a:rPr lang="en-US" dirty="0" smtClean="0"/>
              <a:t> of those who diligently seek Him.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deep things of God..</a:t>
            </a:r>
            <a:endParaRPr lang="en-US" dirty="0"/>
          </a:p>
        </p:txBody>
      </p:sp>
      <p:sp>
        <p:nvSpPr>
          <p:cNvPr id="3" name="Content Placeholder 2"/>
          <p:cNvSpPr>
            <a:spLocks noGrp="1"/>
          </p:cNvSpPr>
          <p:nvPr>
            <p:ph idx="1"/>
          </p:nvPr>
        </p:nvSpPr>
        <p:spPr/>
        <p:txBody>
          <a:bodyPr>
            <a:normAutofit/>
          </a:bodyPr>
          <a:lstStyle/>
          <a:p>
            <a:pPr>
              <a:lnSpc>
                <a:spcPts val="3000"/>
              </a:lnSpc>
            </a:pPr>
            <a:r>
              <a:rPr lang="en-US" dirty="0" smtClean="0">
                <a:solidFill>
                  <a:srgbClr val="FFCF37"/>
                </a:solidFill>
              </a:rPr>
              <a:t>1 </a:t>
            </a:r>
            <a:r>
              <a:rPr lang="en-US" dirty="0" err="1" smtClean="0">
                <a:solidFill>
                  <a:srgbClr val="FFCF37"/>
                </a:solidFill>
              </a:rPr>
              <a:t>Cor</a:t>
            </a:r>
            <a:r>
              <a:rPr lang="en-US" dirty="0" smtClean="0">
                <a:solidFill>
                  <a:srgbClr val="FFCF37"/>
                </a:solidFill>
              </a:rPr>
              <a:t> 2:6-11 </a:t>
            </a:r>
            <a:r>
              <a:rPr lang="en-US" dirty="0" smtClean="0"/>
              <a:t>However, we speak wisdom among those who are mature, yet not the wisdom of this age, nor of the rulers of this age, who are coming to nothing. </a:t>
            </a:r>
          </a:p>
          <a:p>
            <a:pPr>
              <a:lnSpc>
                <a:spcPts val="3000"/>
              </a:lnSpc>
            </a:pPr>
            <a:r>
              <a:rPr lang="en-US" b="1" dirty="0" smtClean="0"/>
              <a:t>7</a:t>
            </a:r>
            <a:r>
              <a:rPr lang="en-US" dirty="0" smtClean="0"/>
              <a:t> But we speak the wisdom of God in a mystery, the hidden wisdom which God ordained before the ages for our glory, </a:t>
            </a:r>
          </a:p>
          <a:p>
            <a:pPr>
              <a:lnSpc>
                <a:spcPts val="3000"/>
              </a:lnSpc>
            </a:pPr>
            <a:r>
              <a:rPr lang="en-US" b="1" dirty="0" smtClean="0"/>
              <a:t>8</a:t>
            </a:r>
            <a:r>
              <a:rPr lang="en-US" dirty="0" smtClean="0"/>
              <a:t> which none of the rulers of this age knew; for had they known, they would not have crucified the Lord of glory.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deep things of God..</a:t>
            </a:r>
            <a:endParaRPr lang="en-US" dirty="0"/>
          </a:p>
        </p:txBody>
      </p:sp>
      <p:sp>
        <p:nvSpPr>
          <p:cNvPr id="3" name="Content Placeholder 2"/>
          <p:cNvSpPr>
            <a:spLocks noGrp="1"/>
          </p:cNvSpPr>
          <p:nvPr>
            <p:ph idx="1"/>
          </p:nvPr>
        </p:nvSpPr>
        <p:spPr>
          <a:xfrm>
            <a:off x="228600" y="1752600"/>
            <a:ext cx="8915400" cy="4267200"/>
          </a:xfrm>
        </p:spPr>
        <p:txBody>
          <a:bodyPr>
            <a:normAutofit fontScale="92500"/>
          </a:bodyPr>
          <a:lstStyle/>
          <a:p>
            <a:pPr>
              <a:lnSpc>
                <a:spcPts val="3000"/>
              </a:lnSpc>
            </a:pPr>
            <a:r>
              <a:rPr lang="en-US" b="1" dirty="0" smtClean="0"/>
              <a:t>9</a:t>
            </a:r>
            <a:r>
              <a:rPr lang="en-US" dirty="0" smtClean="0"/>
              <a:t> But as it is written: "Eye has not seen, nor ear heard, Nor have entered into the heart of man The things which God has prepared for those who love Him." </a:t>
            </a:r>
          </a:p>
          <a:p>
            <a:pPr>
              <a:lnSpc>
                <a:spcPts val="3000"/>
              </a:lnSpc>
            </a:pPr>
            <a:r>
              <a:rPr lang="en-US" b="1" dirty="0" smtClean="0"/>
              <a:t>10</a:t>
            </a:r>
            <a:r>
              <a:rPr lang="en-US" dirty="0" smtClean="0"/>
              <a:t> But God has revealed them to us through His Spirit. For the Spirit searches all things, yes, the deep things of God. </a:t>
            </a:r>
          </a:p>
          <a:p>
            <a:pPr>
              <a:lnSpc>
                <a:spcPts val="3000"/>
              </a:lnSpc>
            </a:pPr>
            <a:r>
              <a:rPr lang="en-US" b="1" dirty="0" smtClean="0"/>
              <a:t>11</a:t>
            </a:r>
            <a:r>
              <a:rPr lang="en-US" dirty="0" smtClean="0"/>
              <a:t> For what man knows the things of a man except the spirit of the man which is in him? Even so no one knows the things of God except the Spirit of God.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 requires seeing as God sees..</a:t>
            </a:r>
            <a:endParaRPr lang="en-US" dirty="0"/>
          </a:p>
        </p:txBody>
      </p:sp>
      <p:sp>
        <p:nvSpPr>
          <p:cNvPr id="3" name="Content Placeholder 2"/>
          <p:cNvSpPr>
            <a:spLocks noGrp="1"/>
          </p:cNvSpPr>
          <p:nvPr>
            <p:ph idx="1"/>
          </p:nvPr>
        </p:nvSpPr>
        <p:spPr>
          <a:xfrm>
            <a:off x="381000" y="1752600"/>
            <a:ext cx="8763000" cy="3886200"/>
          </a:xfrm>
        </p:spPr>
        <p:txBody>
          <a:bodyPr/>
          <a:lstStyle/>
          <a:p>
            <a:pPr>
              <a:lnSpc>
                <a:spcPts val="3000"/>
              </a:lnSpc>
            </a:pPr>
            <a:r>
              <a:rPr lang="en-US" dirty="0" smtClean="0">
                <a:solidFill>
                  <a:srgbClr val="FFCF37"/>
                </a:solidFill>
              </a:rPr>
              <a:t>1 Sam 16:7</a:t>
            </a:r>
            <a:r>
              <a:rPr lang="en-US" dirty="0" smtClean="0"/>
              <a:t> the Lord said to Samuel, "Do not look at his appearance or at the height of his stature, because I have refused him. For the Lord does not see as man sees; for man looks at the outward appearance, but the Lord looks at the heart." </a:t>
            </a:r>
          </a:p>
          <a:p>
            <a:pPr lvl="1"/>
            <a:r>
              <a:rPr lang="en-US" dirty="0" smtClean="0"/>
              <a:t>God sees what is within us</a:t>
            </a:r>
          </a:p>
          <a:p>
            <a:pPr lvl="1"/>
            <a:r>
              <a:rPr lang="en-US" dirty="0" smtClean="0"/>
              <a:t>We cannot do this.. </a:t>
            </a:r>
          </a:p>
        </p:txBody>
      </p:sp>
      <p:sp>
        <p:nvSpPr>
          <p:cNvPr id="4" name="Subtitle 6"/>
          <p:cNvSpPr txBox="1">
            <a:spLocks/>
          </p:cNvSpPr>
          <p:nvPr/>
        </p:nvSpPr>
        <p:spPr>
          <a:xfrm>
            <a:off x="609600" y="5791200"/>
            <a:ext cx="78486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How then can we see as God sees</a:t>
            </a: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2528</TotalTime>
  <Words>1262</Words>
  <Application>Microsoft Office PowerPoint</Application>
  <PresentationFormat>On-screen Show (4:3)</PresentationFormat>
  <Paragraphs>72</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Mystery of Godliness</vt:lpstr>
      <vt:lpstr>Godliness is a mystery..</vt:lpstr>
      <vt:lpstr>All things of God have mystery</vt:lpstr>
      <vt:lpstr>Godliness produces mystery</vt:lpstr>
      <vt:lpstr>Godliness should draw us in..</vt:lpstr>
      <vt:lpstr>God is worthy of our lifelong focus..</vt:lpstr>
      <vt:lpstr>The deep things of God..</vt:lpstr>
      <vt:lpstr>The deep things of God..</vt:lpstr>
      <vt:lpstr>Godliness requires seeing as God sees..</vt:lpstr>
      <vt:lpstr>We can seek to gain His perspective..</vt:lpstr>
      <vt:lpstr>Godliness in human form..</vt:lpstr>
      <vt:lpstr>Godliness requires a willing mind..</vt:lpstr>
      <vt:lpstr>Godliness requires a willing mind..</vt:lpstr>
      <vt:lpstr>Godliness requires a willing mind..</vt:lpstr>
      <vt:lpstr>Choosing God’s wisdom above our own..</vt:lpstr>
      <vt:lpstr>Choosing God’s wisdom above our own..</vt:lpstr>
      <vt:lpstr>God’s ways are above ours..</vt:lpstr>
      <vt:lpstr>The Mystery of Godliness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88</cp:revision>
  <dcterms:created xsi:type="dcterms:W3CDTF">2015-10-04T04:19:18Z</dcterms:created>
  <dcterms:modified xsi:type="dcterms:W3CDTF">2017-12-03T00:28:15Z</dcterms:modified>
</cp:coreProperties>
</file>