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3" r:id="rId2"/>
    <p:sldId id="275" r:id="rId3"/>
    <p:sldId id="276" r:id="rId4"/>
    <p:sldId id="274" r:id="rId5"/>
    <p:sldId id="277" r:id="rId6"/>
    <p:sldId id="278" r:id="rId7"/>
    <p:sldId id="279" r:id="rId8"/>
    <p:sldId id="280" r:id="rId9"/>
    <p:sldId id="281"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11" name="Picture 10" descr="seasonoflight.jpg"/>
          <p:cNvPicPr>
            <a:picLocks noChangeAspect="1"/>
          </p:cNvPicPr>
          <p:nvPr userDrawn="1"/>
        </p:nvPicPr>
        <p:blipFill>
          <a:blip r:embed="rId10" cstate="print"/>
          <a:srcRect l="30225" r="12954"/>
          <a:stretch>
            <a:fillRect/>
          </a:stretch>
        </p:blipFill>
        <p:spPr>
          <a:xfrm>
            <a:off x="0" y="1600200"/>
            <a:ext cx="9144001" cy="4572000"/>
          </a:xfrm>
          <a:prstGeom prst="rect">
            <a:avLst/>
          </a:prstGeom>
        </p:spPr>
      </p:pic>
      <p:pic>
        <p:nvPicPr>
          <p:cNvPr id="12" name="Picture 11" descr="christmas.jpg"/>
          <p:cNvPicPr>
            <a:picLocks noChangeAspect="1"/>
          </p:cNvPicPr>
          <p:nvPr userDrawn="1"/>
        </p:nvPicPr>
        <p:blipFill>
          <a:blip r:embed="rId11" cstate="print"/>
          <a:srcRect t="9600" b="5600"/>
          <a:stretch>
            <a:fillRect/>
          </a:stretch>
        </p:blipFill>
        <p:spPr>
          <a:xfrm>
            <a:off x="0" y="1676400"/>
            <a:ext cx="9144000" cy="4419600"/>
          </a:xfrm>
          <a:prstGeom prst="rect">
            <a:avLst/>
          </a:prstGeom>
        </p:spPr>
      </p:pic>
      <p:pic>
        <p:nvPicPr>
          <p:cNvPr id="13" name="Picture 12" descr="12 Days .jpg"/>
          <p:cNvPicPr>
            <a:picLocks noChangeAspect="1"/>
          </p:cNvPicPr>
          <p:nvPr userDrawn="1"/>
        </p:nvPicPr>
        <p:blipFill>
          <a:blip r:embed="rId12" cstate="print">
            <a:lum contrast="10000"/>
          </a:blip>
          <a:srcRect t="11000" r="9563"/>
          <a:stretch>
            <a:fillRect/>
          </a:stretch>
        </p:blipFill>
        <p:spPr>
          <a:xfrm>
            <a:off x="0" y="1676400"/>
            <a:ext cx="9144000" cy="4463415"/>
          </a:xfrm>
          <a:prstGeom prst="rect">
            <a:avLst/>
          </a:prstGeom>
        </p:spPr>
      </p:pic>
      <p:sp>
        <p:nvSpPr>
          <p:cNvPr id="8" name="Rectangle 7"/>
          <p:cNvSpPr/>
          <p:nvPr userDrawn="1"/>
        </p:nvSpPr>
        <p:spPr>
          <a:xfrm>
            <a:off x="0" y="16764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easonoflight.jpg"/>
          <p:cNvPicPr>
            <a:picLocks noChangeAspect="1"/>
          </p:cNvPicPr>
          <p:nvPr/>
        </p:nvPicPr>
        <p:blipFill>
          <a:blip r:embed="rId3" cstate="print"/>
          <a:srcRect l="53973"/>
          <a:stretch>
            <a:fillRect/>
          </a:stretch>
        </p:blipFill>
        <p:spPr>
          <a:xfrm>
            <a:off x="-1" y="990600"/>
            <a:ext cx="9144001" cy="5867400"/>
          </a:xfrm>
          <a:prstGeom prst="rect">
            <a:avLst/>
          </a:prstGeom>
        </p:spPr>
      </p:pic>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2" y="457200"/>
            <a:ext cx="9144002" cy="6400800"/>
          </a:xfrm>
          <a:prstGeom prst="rect">
            <a:avLst/>
          </a:prstGeom>
        </p:spPr>
      </p:pic>
      <p:sp>
        <p:nvSpPr>
          <p:cNvPr id="6" name="Title 5"/>
          <p:cNvSpPr>
            <a:spLocks noGrp="1"/>
          </p:cNvSpPr>
          <p:nvPr>
            <p:ph type="ctrTitle"/>
          </p:nvPr>
        </p:nvSpPr>
        <p:spPr>
          <a:xfrm>
            <a:off x="457200" y="228600"/>
            <a:ext cx="8153400" cy="1066800"/>
          </a:xfrm>
        </p:spPr>
        <p:txBody>
          <a:bodyPr>
            <a:noAutofit/>
          </a:bodyPr>
          <a:lstStyle/>
          <a:p>
            <a:r>
              <a:rPr lang="en-US" sz="3600" dirty="0" smtClean="0"/>
              <a:t>How Should We Celebrate Christmas?</a:t>
            </a:r>
            <a:endParaRPr lang="en-US" sz="3600" dirty="0"/>
          </a:p>
        </p:txBody>
      </p:sp>
      <p:sp>
        <p:nvSpPr>
          <p:cNvPr id="7" name="Subtitle 6"/>
          <p:cNvSpPr>
            <a:spLocks noGrp="1"/>
          </p:cNvSpPr>
          <p:nvPr>
            <p:ph type="subTitle" idx="1"/>
          </p:nvPr>
        </p:nvSpPr>
        <p:spPr>
          <a:xfrm>
            <a:off x="1371600" y="5791200"/>
            <a:ext cx="6400800" cy="762000"/>
          </a:xfrm>
        </p:spPr>
        <p:txBody>
          <a:bodyPr/>
          <a:lstStyle/>
          <a:p>
            <a:r>
              <a:rPr lang="en-US" dirty="0" smtClean="0"/>
              <a:t>Romans 14:1-13</a:t>
            </a:r>
            <a:endParaRPr lang="en-US" dirty="0"/>
          </a:p>
        </p:txBody>
      </p:sp>
      <p:pic>
        <p:nvPicPr>
          <p:cNvPr id="9" name="Picture 8" descr="christmas.jpg"/>
          <p:cNvPicPr>
            <a:picLocks noChangeAspect="1"/>
          </p:cNvPicPr>
          <p:nvPr/>
        </p:nvPicPr>
        <p:blipFill>
          <a:blip r:embed="rId5" cstate="print">
            <a:lum bright="-20000" contrast="5000"/>
          </a:blip>
          <a:srcRect t="9600" b="5600"/>
          <a:stretch>
            <a:fillRect/>
          </a:stretch>
        </p:blipFill>
        <p:spPr>
          <a:xfrm>
            <a:off x="0" y="1447800"/>
            <a:ext cx="9144000" cy="4191000"/>
          </a:xfrm>
          <a:prstGeom prst="rect">
            <a:avLst/>
          </a:prstGeom>
        </p:spPr>
      </p:pic>
      <p:pic>
        <p:nvPicPr>
          <p:cNvPr id="10" name="Picture 9" descr="12 Days .jpg"/>
          <p:cNvPicPr>
            <a:picLocks noChangeAspect="1"/>
          </p:cNvPicPr>
          <p:nvPr/>
        </p:nvPicPr>
        <p:blipFill>
          <a:blip r:embed="rId6" cstate="print">
            <a:lum bright="5000" contrast="10000"/>
          </a:blip>
          <a:srcRect t="11000" r="9563"/>
          <a:stretch>
            <a:fillRect/>
          </a:stretch>
        </p:blipFill>
        <p:spPr>
          <a:xfrm>
            <a:off x="0" y="1447801"/>
            <a:ext cx="9144000" cy="4191000"/>
          </a:xfrm>
          <a:prstGeom prst="rect">
            <a:avLst/>
          </a:prstGeom>
        </p:spPr>
      </p:pic>
      <p:sp>
        <p:nvSpPr>
          <p:cNvPr id="11" name="Rectangle 10"/>
          <p:cNvSpPr/>
          <p:nvPr/>
        </p:nvSpPr>
        <p:spPr>
          <a:xfrm>
            <a:off x="0" y="1371600"/>
            <a:ext cx="9144000" cy="4267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easonoflight.jpg"/>
          <p:cNvPicPr>
            <a:picLocks noChangeAspect="1"/>
          </p:cNvPicPr>
          <p:nvPr/>
        </p:nvPicPr>
        <p:blipFill>
          <a:blip r:embed="rId3" cstate="print"/>
          <a:srcRect l="53973"/>
          <a:stretch>
            <a:fillRect/>
          </a:stretch>
        </p:blipFill>
        <p:spPr>
          <a:xfrm>
            <a:off x="-1" y="990600"/>
            <a:ext cx="9144001" cy="5867400"/>
          </a:xfrm>
          <a:prstGeom prst="rect">
            <a:avLst/>
          </a:prstGeom>
        </p:spPr>
      </p:pic>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2" y="457200"/>
            <a:ext cx="9144002" cy="6400800"/>
          </a:xfrm>
          <a:prstGeom prst="rect">
            <a:avLst/>
          </a:prstGeom>
        </p:spPr>
      </p:pic>
      <p:sp>
        <p:nvSpPr>
          <p:cNvPr id="6" name="Title 5"/>
          <p:cNvSpPr>
            <a:spLocks noGrp="1"/>
          </p:cNvSpPr>
          <p:nvPr>
            <p:ph type="ctrTitle"/>
          </p:nvPr>
        </p:nvSpPr>
        <p:spPr>
          <a:xfrm>
            <a:off x="457200" y="228600"/>
            <a:ext cx="8153400" cy="1066800"/>
          </a:xfrm>
        </p:spPr>
        <p:txBody>
          <a:bodyPr>
            <a:noAutofit/>
          </a:bodyPr>
          <a:lstStyle/>
          <a:p>
            <a:r>
              <a:rPr lang="en-US" sz="3600" dirty="0" smtClean="0"/>
              <a:t>How Should We Celebrate Christmas?</a:t>
            </a:r>
            <a:endParaRPr lang="en-US" sz="3600" dirty="0"/>
          </a:p>
        </p:txBody>
      </p:sp>
      <p:sp>
        <p:nvSpPr>
          <p:cNvPr id="7" name="Subtitle 6"/>
          <p:cNvSpPr>
            <a:spLocks noGrp="1"/>
          </p:cNvSpPr>
          <p:nvPr>
            <p:ph type="subTitle" idx="1"/>
          </p:nvPr>
        </p:nvSpPr>
        <p:spPr>
          <a:xfrm>
            <a:off x="1371600" y="5791200"/>
            <a:ext cx="6400800" cy="762000"/>
          </a:xfrm>
        </p:spPr>
        <p:txBody>
          <a:bodyPr/>
          <a:lstStyle/>
          <a:p>
            <a:r>
              <a:rPr lang="en-US" dirty="0" smtClean="0"/>
              <a:t>Romans 14:1-13</a:t>
            </a:r>
            <a:endParaRPr lang="en-US" dirty="0"/>
          </a:p>
        </p:txBody>
      </p:sp>
      <p:pic>
        <p:nvPicPr>
          <p:cNvPr id="9" name="Picture 8" descr="christmas.jpg"/>
          <p:cNvPicPr>
            <a:picLocks noChangeAspect="1"/>
          </p:cNvPicPr>
          <p:nvPr/>
        </p:nvPicPr>
        <p:blipFill>
          <a:blip r:embed="rId5" cstate="print">
            <a:lum bright="-20000" contrast="5000"/>
          </a:blip>
          <a:srcRect t="9600" b="5600"/>
          <a:stretch>
            <a:fillRect/>
          </a:stretch>
        </p:blipFill>
        <p:spPr>
          <a:xfrm>
            <a:off x="0" y="1447800"/>
            <a:ext cx="9144000" cy="4191000"/>
          </a:xfrm>
          <a:prstGeom prst="rect">
            <a:avLst/>
          </a:prstGeom>
        </p:spPr>
      </p:pic>
      <p:pic>
        <p:nvPicPr>
          <p:cNvPr id="10" name="Picture 9" descr="12 Days .jpg"/>
          <p:cNvPicPr>
            <a:picLocks noChangeAspect="1"/>
          </p:cNvPicPr>
          <p:nvPr/>
        </p:nvPicPr>
        <p:blipFill>
          <a:blip r:embed="rId6" cstate="print">
            <a:lum bright="5000" contrast="10000"/>
          </a:blip>
          <a:srcRect t="11000" r="9563"/>
          <a:stretch>
            <a:fillRect/>
          </a:stretch>
        </p:blipFill>
        <p:spPr>
          <a:xfrm>
            <a:off x="0" y="1447801"/>
            <a:ext cx="9144000" cy="4191000"/>
          </a:xfrm>
          <a:prstGeom prst="rect">
            <a:avLst/>
          </a:prstGeom>
        </p:spPr>
      </p:pic>
      <p:sp>
        <p:nvSpPr>
          <p:cNvPr id="11" name="Rectangle 10"/>
          <p:cNvSpPr/>
          <p:nvPr/>
        </p:nvSpPr>
        <p:spPr>
          <a:xfrm>
            <a:off x="0" y="1371600"/>
            <a:ext cx="9144000" cy="4267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EST-N~1.JPG"/>
          <p:cNvPicPr>
            <a:picLocks noChangeAspect="1"/>
          </p:cNvPicPr>
          <p:nvPr/>
        </p:nvPicPr>
        <p:blipFill>
          <a:blip r:embed="rId2" cstate="print"/>
          <a:srcRect t="19200" b="2743"/>
          <a:stretch>
            <a:fillRect/>
          </a:stretch>
        </p:blipFill>
        <p:spPr>
          <a:xfrm>
            <a:off x="0" y="1668841"/>
            <a:ext cx="9144000" cy="4460936"/>
          </a:xfrm>
          <a:prstGeom prst="rect">
            <a:avLst/>
          </a:prstGeom>
        </p:spPr>
      </p:pic>
      <p:sp>
        <p:nvSpPr>
          <p:cNvPr id="7" name="Rectangle 6"/>
          <p:cNvSpPr/>
          <p:nvPr/>
        </p:nvSpPr>
        <p:spPr>
          <a:xfrm>
            <a:off x="0" y="1600200"/>
            <a:ext cx="9144000" cy="4572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Focusing on Jesus’ birth..</a:t>
            </a:r>
            <a:endParaRPr lang="en-US" dirty="0"/>
          </a:p>
        </p:txBody>
      </p:sp>
      <p:sp>
        <p:nvSpPr>
          <p:cNvPr id="9" name="Content Placeholder 8"/>
          <p:cNvSpPr>
            <a:spLocks noGrp="1"/>
          </p:cNvSpPr>
          <p:nvPr>
            <p:ph idx="1"/>
          </p:nvPr>
        </p:nvSpPr>
        <p:spPr/>
        <p:txBody>
          <a:bodyPr/>
          <a:lstStyle/>
          <a:p>
            <a:r>
              <a:rPr lang="en-US" dirty="0" smtClean="0"/>
              <a:t>How God became flesh..</a:t>
            </a:r>
          </a:p>
          <a:p>
            <a:endParaRPr lang="en-US" dirty="0"/>
          </a:p>
        </p:txBody>
      </p:sp>
      <p:sp>
        <p:nvSpPr>
          <p:cNvPr id="10" name="Subtitle 6"/>
          <p:cNvSpPr txBox="1">
            <a:spLocks/>
          </p:cNvSpPr>
          <p:nvPr/>
        </p:nvSpPr>
        <p:spPr>
          <a:xfrm>
            <a:off x="1371600" y="5791200"/>
            <a:ext cx="64008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Are we missing the real message?</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triarchs-map.jpg"/>
          <p:cNvPicPr>
            <a:picLocks noChangeAspect="1"/>
          </p:cNvPicPr>
          <p:nvPr/>
        </p:nvPicPr>
        <p:blipFill>
          <a:blip r:embed="rId2" cstate="print">
            <a:lum bright="-5000" contrast="10000"/>
          </a:blip>
          <a:srcRect t="8205"/>
          <a:stretch>
            <a:fillRect/>
          </a:stretch>
        </p:blipFill>
        <p:spPr>
          <a:xfrm>
            <a:off x="0" y="1671044"/>
            <a:ext cx="9144000" cy="4501156"/>
          </a:xfrm>
          <a:prstGeom prst="rect">
            <a:avLst/>
          </a:prstGeom>
        </p:spPr>
      </p:pic>
      <p:sp>
        <p:nvSpPr>
          <p:cNvPr id="3" name="Rectangle 2"/>
          <p:cNvSpPr/>
          <p:nvPr/>
        </p:nvSpPr>
        <p:spPr>
          <a:xfrm>
            <a:off x="0" y="1600200"/>
            <a:ext cx="9144000" cy="4572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History of Christmas..</a:t>
            </a:r>
            <a:endParaRPr lang="en-US" dirty="0"/>
          </a:p>
        </p:txBody>
      </p:sp>
      <p:sp>
        <p:nvSpPr>
          <p:cNvPr id="6" name="Content Placeholder 5"/>
          <p:cNvSpPr>
            <a:spLocks noGrp="1"/>
          </p:cNvSpPr>
          <p:nvPr>
            <p:ph idx="1"/>
          </p:nvPr>
        </p:nvSpPr>
        <p:spPr/>
        <p:txBody>
          <a:bodyPr/>
          <a:lstStyle/>
          <a:p>
            <a:pPr>
              <a:lnSpc>
                <a:spcPts val="3000"/>
              </a:lnSpc>
            </a:pPr>
            <a:r>
              <a:rPr lang="en-US" dirty="0" smtClean="0"/>
              <a:t>Bishop </a:t>
            </a:r>
            <a:r>
              <a:rPr lang="en-US" dirty="0" err="1" smtClean="0"/>
              <a:t>Liberius</a:t>
            </a:r>
            <a:r>
              <a:rPr lang="en-US" dirty="0" smtClean="0"/>
              <a:t> 354 AD chose Dec 25</a:t>
            </a:r>
          </a:p>
          <a:p>
            <a:pPr>
              <a:lnSpc>
                <a:spcPts val="3000"/>
              </a:lnSpc>
            </a:pPr>
            <a:r>
              <a:rPr lang="en-US" dirty="0" smtClean="0"/>
              <a:t>Giving gifts</a:t>
            </a:r>
          </a:p>
          <a:p>
            <a:pPr>
              <a:lnSpc>
                <a:spcPts val="3000"/>
              </a:lnSpc>
            </a:pPr>
            <a:r>
              <a:rPr lang="en-US" dirty="0" smtClean="0"/>
              <a:t>Evergreen wreath, mistletoe</a:t>
            </a:r>
          </a:p>
          <a:p>
            <a:pPr>
              <a:lnSpc>
                <a:spcPts val="3000"/>
              </a:lnSpc>
            </a:pPr>
            <a:r>
              <a:rPr lang="en-US" dirty="0" smtClean="0"/>
              <a:t>Christmas tree</a:t>
            </a:r>
          </a:p>
          <a:p>
            <a:pPr>
              <a:lnSpc>
                <a:spcPts val="3000"/>
              </a:lnSpc>
            </a:pPr>
            <a:r>
              <a:rPr lang="en-US" dirty="0" smtClean="0"/>
              <a:t>St Nicholas, gifts, switches</a:t>
            </a:r>
          </a:p>
          <a:p>
            <a:pPr>
              <a:lnSpc>
                <a:spcPts val="3000"/>
              </a:lnSpc>
            </a:pPr>
            <a:r>
              <a:rPr lang="en-US" dirty="0" smtClean="0"/>
              <a:t>Manger scenes</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dissolv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jpg"/>
          <p:cNvPicPr>
            <a:picLocks noChangeAspect="1"/>
          </p:cNvPicPr>
          <p:nvPr/>
        </p:nvPicPr>
        <p:blipFill>
          <a:blip r:embed="rId2" cstate="print">
            <a:lum bright="-10000" contrast="10000"/>
          </a:blip>
          <a:stretch>
            <a:fillRect/>
          </a:stretch>
        </p:blipFill>
        <p:spPr>
          <a:xfrm>
            <a:off x="0" y="1676400"/>
            <a:ext cx="9144000" cy="4495800"/>
          </a:xfrm>
          <a:prstGeom prst="rect">
            <a:avLst/>
          </a:prstGeom>
        </p:spPr>
      </p:pic>
      <p:sp>
        <p:nvSpPr>
          <p:cNvPr id="7" name="Rectangle 6"/>
          <p:cNvSpPr/>
          <p:nvPr/>
        </p:nvSpPr>
        <p:spPr>
          <a:xfrm>
            <a:off x="0" y="1600200"/>
            <a:ext cx="9144000" cy="4572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Is Christmas a “holy day”?</a:t>
            </a:r>
            <a:endParaRPr lang="en-US" dirty="0"/>
          </a:p>
        </p:txBody>
      </p:sp>
      <p:sp>
        <p:nvSpPr>
          <p:cNvPr id="5" name="Content Placeholder 4"/>
          <p:cNvSpPr>
            <a:spLocks noGrp="1"/>
          </p:cNvSpPr>
          <p:nvPr>
            <p:ph idx="1"/>
          </p:nvPr>
        </p:nvSpPr>
        <p:spPr/>
        <p:txBody>
          <a:bodyPr>
            <a:normAutofit lnSpcReduction="10000"/>
          </a:bodyPr>
          <a:lstStyle/>
          <a:p>
            <a:r>
              <a:rPr lang="en-US" dirty="0" smtClean="0"/>
              <a:t>Early Christians and Jewish or Roman days?</a:t>
            </a:r>
          </a:p>
          <a:p>
            <a:pPr lvl="1">
              <a:lnSpc>
                <a:spcPts val="2700"/>
              </a:lnSpc>
            </a:pPr>
            <a:r>
              <a:rPr lang="en-US" dirty="0" smtClean="0">
                <a:solidFill>
                  <a:srgbClr val="FFC000"/>
                </a:solidFill>
              </a:rPr>
              <a:t>Gal 3:24-25</a:t>
            </a:r>
            <a:r>
              <a:rPr lang="en-US" dirty="0" smtClean="0"/>
              <a:t> Therefore the law was our tutor to bring us to Christ, that we might be justified by faith. </a:t>
            </a:r>
            <a:r>
              <a:rPr lang="en-US" b="1" dirty="0" smtClean="0"/>
              <a:t>25</a:t>
            </a:r>
            <a:r>
              <a:rPr lang="en-US" dirty="0" smtClean="0"/>
              <a:t> But after faith has come, we are no longer under a tutor. </a:t>
            </a:r>
          </a:p>
          <a:p>
            <a:pPr lvl="1">
              <a:lnSpc>
                <a:spcPts val="2700"/>
              </a:lnSpc>
            </a:pPr>
            <a:r>
              <a:rPr lang="en-US" dirty="0" smtClean="0">
                <a:solidFill>
                  <a:srgbClr val="FFC000"/>
                </a:solidFill>
              </a:rPr>
              <a:t>Gal 5:1 </a:t>
            </a:r>
            <a:r>
              <a:rPr lang="en-US" dirty="0" smtClean="0"/>
              <a:t>It is for freedom that Christ has set us free. Stand firm, then, and do not let yourselves be burdened again by a yoke of slavery. </a:t>
            </a:r>
          </a:p>
          <a:p>
            <a:pPr lvl="1"/>
            <a:r>
              <a:rPr lang="en-US" dirty="0" smtClean="0">
                <a:solidFill>
                  <a:srgbClr val="FFC000"/>
                </a:solidFill>
              </a:rPr>
              <a:t>Gal 4:10-11 </a:t>
            </a:r>
            <a:r>
              <a:rPr lang="en-US" dirty="0" smtClean="0"/>
              <a:t>You are observing special days and months and seasons and years! </a:t>
            </a:r>
            <a:r>
              <a:rPr lang="en-US" b="1" dirty="0" smtClean="0"/>
              <a:t>11</a:t>
            </a:r>
            <a:r>
              <a:rPr lang="en-US" dirty="0" smtClean="0"/>
              <a:t> I fear for you, that somehow I have wasted my efforts on you. </a:t>
            </a:r>
          </a:p>
          <a:p>
            <a:pPr lvl="1">
              <a:lnSpc>
                <a:spcPts val="2700"/>
              </a:lnSpc>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this-do-in-remembrance-640x330.jpg"/>
          <p:cNvPicPr>
            <a:picLocks noChangeAspect="1"/>
          </p:cNvPicPr>
          <p:nvPr/>
        </p:nvPicPr>
        <p:blipFill>
          <a:blip r:embed="rId2" cstate="print">
            <a:lum bright="-12000" contrast="10000"/>
          </a:blip>
          <a:stretch>
            <a:fillRect/>
          </a:stretch>
        </p:blipFill>
        <p:spPr>
          <a:xfrm>
            <a:off x="-1" y="1600200"/>
            <a:ext cx="9144001" cy="4572000"/>
          </a:xfrm>
          <a:prstGeom prst="rect">
            <a:avLst/>
          </a:prstGeom>
        </p:spPr>
      </p:pic>
      <p:sp>
        <p:nvSpPr>
          <p:cNvPr id="8" name="Rectangle 7"/>
          <p:cNvSpPr/>
          <p:nvPr/>
        </p:nvSpPr>
        <p:spPr>
          <a:xfrm>
            <a:off x="0" y="1600200"/>
            <a:ext cx="9144000" cy="4572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lstStyle/>
          <a:p>
            <a:r>
              <a:rPr lang="en-US" dirty="0" smtClean="0"/>
              <a:t>Sunday is not a holy day..</a:t>
            </a:r>
            <a:endParaRPr lang="en-US" dirty="0"/>
          </a:p>
        </p:txBody>
      </p:sp>
      <p:sp>
        <p:nvSpPr>
          <p:cNvPr id="10" name="Content Placeholder 9"/>
          <p:cNvSpPr>
            <a:spLocks noGrp="1"/>
          </p:cNvSpPr>
          <p:nvPr>
            <p:ph idx="1"/>
          </p:nvPr>
        </p:nvSpPr>
        <p:spPr/>
        <p:txBody>
          <a:bodyPr>
            <a:normAutofit/>
          </a:bodyPr>
          <a:lstStyle/>
          <a:p>
            <a:pPr>
              <a:lnSpc>
                <a:spcPts val="2700"/>
              </a:lnSpc>
            </a:pPr>
            <a:r>
              <a:rPr lang="en-US" dirty="0" smtClean="0">
                <a:solidFill>
                  <a:srgbClr val="FFC000"/>
                </a:solidFill>
              </a:rPr>
              <a:t>Acts 20:7</a:t>
            </a:r>
            <a:r>
              <a:rPr lang="en-US" dirty="0" smtClean="0"/>
              <a:t> Now on the first day of the week, when the disciples came together to break bread, Paul, ready to depart the next day, spoke to them and continued his message until midnight.</a:t>
            </a:r>
          </a:p>
          <a:p>
            <a:pPr>
              <a:lnSpc>
                <a:spcPts val="2700"/>
              </a:lnSpc>
            </a:pPr>
            <a:r>
              <a:rPr lang="en-US" dirty="0" smtClean="0">
                <a:solidFill>
                  <a:srgbClr val="FFC000"/>
                </a:solidFill>
              </a:rPr>
              <a:t>1 </a:t>
            </a:r>
            <a:r>
              <a:rPr lang="en-US" dirty="0" err="1" smtClean="0">
                <a:solidFill>
                  <a:srgbClr val="FFC000"/>
                </a:solidFill>
              </a:rPr>
              <a:t>Cor</a:t>
            </a:r>
            <a:r>
              <a:rPr lang="en-US" dirty="0" smtClean="0">
                <a:solidFill>
                  <a:srgbClr val="FFC000"/>
                </a:solidFill>
              </a:rPr>
              <a:t> 11:23-24 </a:t>
            </a:r>
            <a:r>
              <a:rPr lang="en-US" dirty="0" smtClean="0"/>
              <a:t>For I received from the Lord that which I also delivered to you: that the Lord Jesus on the same night in which He was betrayed took bread; </a:t>
            </a:r>
            <a:r>
              <a:rPr lang="en-US" b="1" dirty="0" smtClean="0"/>
              <a:t>24</a:t>
            </a:r>
            <a:r>
              <a:rPr lang="en-US" dirty="0" smtClean="0"/>
              <a:t> and when He had given thanks, He broke it and said, "Take, eat; this is My body which is broken for you; do this in remembrance of 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we take part?</a:t>
            </a:r>
            <a:endParaRPr lang="en-US" dirty="0"/>
          </a:p>
        </p:txBody>
      </p:sp>
      <p:sp>
        <p:nvSpPr>
          <p:cNvPr id="3" name="Content Placeholder 2"/>
          <p:cNvSpPr>
            <a:spLocks noGrp="1"/>
          </p:cNvSpPr>
          <p:nvPr>
            <p:ph idx="1"/>
          </p:nvPr>
        </p:nvSpPr>
        <p:spPr/>
        <p:txBody>
          <a:bodyPr>
            <a:normAutofit/>
          </a:bodyPr>
          <a:lstStyle/>
          <a:p>
            <a:pPr>
              <a:lnSpc>
                <a:spcPts val="2800"/>
              </a:lnSpc>
            </a:pPr>
            <a:r>
              <a:rPr lang="en-US" dirty="0" smtClean="0">
                <a:solidFill>
                  <a:srgbClr val="FFC000"/>
                </a:solidFill>
              </a:rPr>
              <a:t>Romans 14:1-6 </a:t>
            </a:r>
            <a:r>
              <a:rPr lang="en-US" dirty="0" smtClean="0"/>
              <a:t>One person esteems one day above another; another esteems every day alike. Let each be fully convinced in his own mind. </a:t>
            </a:r>
          </a:p>
          <a:p>
            <a:pPr>
              <a:lnSpc>
                <a:spcPts val="2800"/>
              </a:lnSpc>
            </a:pPr>
            <a:r>
              <a:rPr lang="en-US" b="1" dirty="0" smtClean="0">
                <a:solidFill>
                  <a:srgbClr val="FFC000"/>
                </a:solidFill>
              </a:rPr>
              <a:t>6</a:t>
            </a:r>
            <a:r>
              <a:rPr lang="en-US" dirty="0" smtClean="0"/>
              <a:t> He who observes the day, observes it to the Lord; and he who does not observe the day, to the Lord he does not observe it. He who eats, eats to the Lord, for he gives God thanks; and he who does not eat, to the Lord he does not eat, and gives God thanks. </a:t>
            </a:r>
          </a:p>
          <a:p>
            <a:pPr>
              <a:lnSpc>
                <a:spcPts val="2800"/>
              </a:lnSpc>
            </a:pPr>
            <a:r>
              <a:rPr lang="en-US" b="1" dirty="0" smtClean="0">
                <a:solidFill>
                  <a:srgbClr val="FFC000"/>
                </a:solidFill>
              </a:rPr>
              <a:t>20 </a:t>
            </a:r>
            <a:r>
              <a:rPr lang="en-US" dirty="0" smtClean="0"/>
              <a:t>All things indeed are pure, but it is evil for the man who eats with offense.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liberties out of love..</a:t>
            </a:r>
            <a:endParaRPr lang="en-US" dirty="0"/>
          </a:p>
        </p:txBody>
      </p:sp>
      <p:sp>
        <p:nvSpPr>
          <p:cNvPr id="3" name="Content Placeholder 2"/>
          <p:cNvSpPr>
            <a:spLocks noGrp="1"/>
          </p:cNvSpPr>
          <p:nvPr>
            <p:ph idx="1"/>
          </p:nvPr>
        </p:nvSpPr>
        <p:spPr/>
        <p:txBody>
          <a:bodyPr>
            <a:normAutofit fontScale="70000" lnSpcReduction="20000"/>
          </a:bodyPr>
          <a:lstStyle/>
          <a:p>
            <a:pPr>
              <a:lnSpc>
                <a:spcPts val="2600"/>
              </a:lnSpc>
            </a:pPr>
            <a:r>
              <a:rPr lang="en-US" sz="3400" dirty="0" smtClean="0">
                <a:solidFill>
                  <a:srgbClr val="FFC000"/>
                </a:solidFill>
              </a:rPr>
              <a:t>1 </a:t>
            </a:r>
            <a:r>
              <a:rPr lang="en-US" sz="3400" dirty="0" err="1" smtClean="0">
                <a:solidFill>
                  <a:srgbClr val="FFC000"/>
                </a:solidFill>
              </a:rPr>
              <a:t>Cor</a:t>
            </a:r>
            <a:r>
              <a:rPr lang="en-US" sz="3400" dirty="0" smtClean="0">
                <a:solidFill>
                  <a:srgbClr val="FFC000"/>
                </a:solidFill>
              </a:rPr>
              <a:t> 8:5-9 </a:t>
            </a:r>
            <a:r>
              <a:rPr lang="en-US" sz="3400" dirty="0" smtClean="0"/>
              <a:t>for us there is but one God, the Father, from whom all things came and for whom we live; and there is but one Lord, Jesus Christ, through whom all things came and through whom we live. </a:t>
            </a:r>
            <a:r>
              <a:rPr lang="en-US" sz="3400" b="1" dirty="0" smtClean="0"/>
              <a:t>7</a:t>
            </a:r>
            <a:r>
              <a:rPr lang="en-US" sz="3400" dirty="0" smtClean="0"/>
              <a:t> But not everyone possesses this knowledge. Some people are still so accustomed to idols that when they eat sacrificial food they think of it as having been sacrificed to a god, and since their conscience is weak, it is defiled. </a:t>
            </a:r>
          </a:p>
          <a:p>
            <a:pPr>
              <a:lnSpc>
                <a:spcPts val="2600"/>
              </a:lnSpc>
            </a:pPr>
            <a:r>
              <a:rPr lang="en-US" sz="3400" b="1" dirty="0" smtClean="0"/>
              <a:t>8</a:t>
            </a:r>
            <a:r>
              <a:rPr lang="en-US" sz="3400" dirty="0" smtClean="0"/>
              <a:t> But food does not bring us near to God; we are no worse if we do not eat, and no better if we do. </a:t>
            </a:r>
            <a:r>
              <a:rPr lang="en-US" sz="3400" b="1" dirty="0" smtClean="0"/>
              <a:t>9</a:t>
            </a:r>
            <a:r>
              <a:rPr lang="en-US" sz="3400" dirty="0" smtClean="0"/>
              <a:t> Be careful, however, that the exercise of your rights does not become a stumbling block to the weak. </a:t>
            </a:r>
          </a:p>
          <a:p>
            <a:pPr>
              <a:lnSpc>
                <a:spcPts val="28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Traditions </a:t>
            </a:r>
            <a:r>
              <a:rPr lang="en-US" dirty="0" err="1" smtClean="0"/>
              <a:t>vs</a:t>
            </a:r>
            <a:r>
              <a:rPr lang="en-US" dirty="0" smtClean="0"/>
              <a:t> religious practice..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C000"/>
                </a:solidFill>
              </a:rPr>
              <a:t>Matthew 15:4-9</a:t>
            </a:r>
            <a:r>
              <a:rPr lang="en-US" dirty="0" smtClean="0"/>
              <a:t> </a:t>
            </a:r>
            <a:r>
              <a:rPr lang="en-US" b="1" dirty="0" smtClean="0"/>
              <a:t>3</a:t>
            </a:r>
            <a:r>
              <a:rPr lang="en-US" dirty="0" smtClean="0"/>
              <a:t> Jesus replied, “And why do you break the command of God for the sake of your tradition? </a:t>
            </a:r>
            <a:r>
              <a:rPr lang="en-US" b="1" dirty="0" smtClean="0"/>
              <a:t>4</a:t>
            </a:r>
            <a:r>
              <a:rPr lang="en-US" dirty="0" smtClean="0"/>
              <a:t> For God said, ‘Honor your father and </a:t>
            </a:r>
            <a:r>
              <a:rPr lang="en-US" dirty="0" err="1" smtClean="0"/>
              <a:t>mother’and</a:t>
            </a:r>
            <a:r>
              <a:rPr lang="en-US" dirty="0" smtClean="0"/>
              <a:t> ‘Anyone who curses their father or mother is to be put to death.’ </a:t>
            </a:r>
          </a:p>
          <a:p>
            <a:r>
              <a:rPr lang="en-US" b="1" dirty="0" smtClean="0"/>
              <a:t>5</a:t>
            </a:r>
            <a:r>
              <a:rPr lang="en-US" dirty="0" smtClean="0"/>
              <a:t> But you say that if anyone declares that what might have been used to help their father or mother is ‘devoted to God,’ </a:t>
            </a:r>
            <a:r>
              <a:rPr lang="en-US" b="1" dirty="0" smtClean="0"/>
              <a:t>6</a:t>
            </a:r>
            <a:r>
              <a:rPr lang="en-US" dirty="0" smtClean="0"/>
              <a:t> they are not to ‘honor their father or mother’ with it. Thus you nullify the word of God for the sake of your tradition.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Rejoice in the Lord ..</a:t>
            </a:r>
            <a:endParaRPr lang="en-US" dirty="0"/>
          </a:p>
        </p:txBody>
      </p:sp>
      <p:sp>
        <p:nvSpPr>
          <p:cNvPr id="3" name="Content Placeholder 2"/>
          <p:cNvSpPr>
            <a:spLocks noGrp="1"/>
          </p:cNvSpPr>
          <p:nvPr>
            <p:ph idx="1"/>
          </p:nvPr>
        </p:nvSpPr>
        <p:spPr/>
        <p:txBody>
          <a:bodyPr/>
          <a:lstStyle/>
          <a:p>
            <a:r>
              <a:rPr lang="en-US" dirty="0" smtClean="0">
                <a:solidFill>
                  <a:srgbClr val="FFC000"/>
                </a:solidFill>
              </a:rPr>
              <a:t>Phil 4:4-6 </a:t>
            </a:r>
            <a:r>
              <a:rPr lang="en-US" b="1" dirty="0" smtClean="0"/>
              <a:t>4</a:t>
            </a:r>
            <a:r>
              <a:rPr lang="en-US" dirty="0" smtClean="0"/>
              <a:t> Rejoice in the Lord always. I will say it again: Rejoice! </a:t>
            </a:r>
            <a:r>
              <a:rPr lang="en-US" b="1" dirty="0" smtClean="0"/>
              <a:t>5</a:t>
            </a:r>
            <a:r>
              <a:rPr lang="en-US" dirty="0" smtClean="0"/>
              <a:t> Let your gentleness be evident to all. The Lord is near. </a:t>
            </a:r>
            <a:r>
              <a:rPr lang="en-US" b="1" dirty="0" smtClean="0"/>
              <a:t>6</a:t>
            </a:r>
            <a:r>
              <a:rPr lang="en-US" dirty="0" smtClean="0"/>
              <a:t> Do not be anxious about anything, but in every situation, by prayer and petition, with thanksgiving, present your requests to God.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3311</TotalTime>
  <Words>728</Words>
  <Application>Microsoft Office PowerPoint</Application>
  <PresentationFormat>On-screen Show (4:3)</PresentationFormat>
  <Paragraphs>37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How Should We Celebrate Christmas?</vt:lpstr>
      <vt:lpstr>Focusing on Jesus’ birth..</vt:lpstr>
      <vt:lpstr>History of Christmas..</vt:lpstr>
      <vt:lpstr>Is Christmas a “holy day”?</vt:lpstr>
      <vt:lpstr>Sunday is not a holy day..</vt:lpstr>
      <vt:lpstr>How should we take part?</vt:lpstr>
      <vt:lpstr>Use liberties out of love..</vt:lpstr>
      <vt:lpstr>Traditions vs religious practice..</vt:lpstr>
      <vt:lpstr>Rejoice in the Lord ..</vt:lpstr>
      <vt:lpstr>How Should We Celebrate Christmas?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107</cp:revision>
  <dcterms:created xsi:type="dcterms:W3CDTF">2015-10-04T04:19:18Z</dcterms:created>
  <dcterms:modified xsi:type="dcterms:W3CDTF">2018-02-11T05:01:57Z</dcterms:modified>
</cp:coreProperties>
</file>