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3" r:id="rId2"/>
    <p:sldId id="274" r:id="rId3"/>
    <p:sldId id="275" r:id="rId4"/>
    <p:sldId id="276" r:id="rId5"/>
    <p:sldId id="277" r:id="rId6"/>
    <p:sldId id="278" r:id="rId7"/>
    <p:sldId id="279" r:id="rId8"/>
    <p:sldId id="280" r:id="rId9"/>
    <p:sldId id="281" r:id="rId10"/>
    <p:sldId id="28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1900"/>
    <a:srgbClr val="140A00"/>
    <a:srgbClr val="3E1F00"/>
    <a:srgbClr val="663300"/>
    <a:srgbClr val="FFDD71"/>
    <a:srgbClr val="FFCF37"/>
    <a:srgbClr val="FFD961"/>
    <a:srgbClr val="BCB48A"/>
    <a:srgbClr val="B1A777"/>
    <a:srgbClr val="B9B08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3" autoAdjust="0"/>
    <p:restoredTop sz="94660"/>
  </p:normalViewPr>
  <p:slideViewPr>
    <p:cSldViewPr>
      <p:cViewPr varScale="1">
        <p:scale>
          <a:sx n="65" d="100"/>
          <a:sy n="65" d="100"/>
        </p:scale>
        <p:origin x="-124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8E981-28F5-479C-B752-E9E7FAEC94EB}" type="datetimeFigureOut">
              <a:rPr lang="en-US" smtClean="0"/>
              <a:pPr/>
              <a:t>2/10/2018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a:xfrm>
            <a:off x="0" y="1676400"/>
            <a:ext cx="9144000" cy="44958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dark-blue-background 02.jpg"/>
          <p:cNvPicPr>
            <a:picLocks noChangeAspect="1"/>
          </p:cNvPicPr>
          <p:nvPr userDrawn="1"/>
        </p:nvPicPr>
        <p:blipFill>
          <a:blip r:embed="rId9" cstate="print">
            <a:lum bright="-45000" contrast="10000"/>
          </a:blip>
          <a:srcRect r="14845" b="18000"/>
          <a:stretch>
            <a:fillRect/>
          </a:stretch>
        </p:blipFill>
        <p:spPr>
          <a:xfrm>
            <a:off x="-2" y="0"/>
            <a:ext cx="9144002" cy="6858000"/>
          </a:xfrm>
          <a:prstGeom prst="rect">
            <a:avLst/>
          </a:prstGeom>
        </p:spPr>
      </p:pic>
      <p:pic>
        <p:nvPicPr>
          <p:cNvPr id="9" name="Picture 8" descr="law and gospeljpg.jpg"/>
          <p:cNvPicPr>
            <a:picLocks noChangeAspect="1"/>
          </p:cNvPicPr>
          <p:nvPr userDrawn="1"/>
        </p:nvPicPr>
        <p:blipFill>
          <a:blip r:embed="rId10" cstate="print">
            <a:lum bright="-12000" contrast="10000"/>
          </a:blip>
          <a:stretch>
            <a:fillRect/>
          </a:stretch>
        </p:blipFill>
        <p:spPr>
          <a:xfrm>
            <a:off x="0" y="1676400"/>
            <a:ext cx="9144000" cy="4445000"/>
          </a:xfrm>
          <a:prstGeom prst="rect">
            <a:avLst/>
          </a:prstGeom>
        </p:spPr>
      </p:pic>
      <p:pic>
        <p:nvPicPr>
          <p:cNvPr id="12" name="Picture 11" descr="LawVersusGrace.jpg"/>
          <p:cNvPicPr>
            <a:picLocks noChangeAspect="1"/>
          </p:cNvPicPr>
          <p:nvPr userDrawn="1"/>
        </p:nvPicPr>
        <p:blipFill>
          <a:blip r:embed="rId11" cstate="print">
            <a:lum bright="-10000" contrast="10000"/>
          </a:blip>
          <a:srcRect l="8000" r="8000"/>
          <a:stretch>
            <a:fillRect/>
          </a:stretch>
        </p:blipFill>
        <p:spPr>
          <a:xfrm>
            <a:off x="0" y="1676400"/>
            <a:ext cx="9144000" cy="4419600"/>
          </a:xfrm>
          <a:prstGeom prst="rect">
            <a:avLst/>
          </a:prstGeom>
        </p:spPr>
      </p:pic>
      <p:sp>
        <p:nvSpPr>
          <p:cNvPr id="8" name="Rectangle 7"/>
          <p:cNvSpPr/>
          <p:nvPr userDrawn="1"/>
        </p:nvSpPr>
        <p:spPr>
          <a:xfrm>
            <a:off x="0" y="1676400"/>
            <a:ext cx="9144000" cy="4572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381000" y="1752600"/>
            <a:ext cx="8458200" cy="4267200"/>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8000"/>
          </a:xfrm>
          <a:prstGeom prst="rect">
            <a:avLst/>
          </a:prstGeom>
        </p:spPr>
      </p:pic>
      <p:pic>
        <p:nvPicPr>
          <p:cNvPr id="5" name="Picture 4" descr="LawVersusGrace.jpg"/>
          <p:cNvPicPr>
            <a:picLocks noChangeAspect="1"/>
          </p:cNvPicPr>
          <p:nvPr/>
        </p:nvPicPr>
        <p:blipFill>
          <a:blip r:embed="rId4" cstate="print">
            <a:lum bright="-25000" contrast="20000"/>
          </a:blip>
          <a:srcRect l="8000" r="8000"/>
          <a:stretch>
            <a:fillRect/>
          </a:stretch>
        </p:blipFill>
        <p:spPr>
          <a:xfrm>
            <a:off x="0" y="1676400"/>
            <a:ext cx="9144000" cy="3886200"/>
          </a:xfrm>
          <a:prstGeom prst="rect">
            <a:avLst/>
          </a:prstGeom>
        </p:spPr>
      </p:pic>
      <p:sp>
        <p:nvSpPr>
          <p:cNvPr id="6" name="Title 5"/>
          <p:cNvSpPr>
            <a:spLocks noGrp="1"/>
          </p:cNvSpPr>
          <p:nvPr>
            <p:ph type="ctrTitle"/>
          </p:nvPr>
        </p:nvSpPr>
        <p:spPr>
          <a:xfrm>
            <a:off x="609600" y="381000"/>
            <a:ext cx="7772400" cy="1066800"/>
          </a:xfrm>
        </p:spPr>
        <p:txBody>
          <a:bodyPr>
            <a:normAutofit/>
          </a:bodyPr>
          <a:lstStyle/>
          <a:p>
            <a:r>
              <a:rPr lang="en-US" sz="4400" dirty="0" smtClean="0"/>
              <a:t>Not Without Law</a:t>
            </a:r>
            <a:endParaRPr lang="en-US" sz="4400" dirty="0"/>
          </a:p>
        </p:txBody>
      </p:sp>
      <p:sp>
        <p:nvSpPr>
          <p:cNvPr id="7" name="Subtitle 6"/>
          <p:cNvSpPr>
            <a:spLocks noGrp="1"/>
          </p:cNvSpPr>
          <p:nvPr>
            <p:ph type="subTitle" idx="1"/>
          </p:nvPr>
        </p:nvSpPr>
        <p:spPr>
          <a:xfrm>
            <a:off x="1371600" y="5791200"/>
            <a:ext cx="6400800" cy="762000"/>
          </a:xfrm>
        </p:spPr>
        <p:txBody>
          <a:bodyPr/>
          <a:lstStyle/>
          <a:p>
            <a:r>
              <a:rPr lang="en-US" dirty="0" smtClean="0"/>
              <a:t>Romans 2:11-16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8000"/>
          </a:xfrm>
          <a:prstGeom prst="rect">
            <a:avLst/>
          </a:prstGeom>
        </p:spPr>
      </p:pic>
      <p:pic>
        <p:nvPicPr>
          <p:cNvPr id="5" name="Picture 4" descr="LawVersusGrace.jpg"/>
          <p:cNvPicPr>
            <a:picLocks noChangeAspect="1"/>
          </p:cNvPicPr>
          <p:nvPr/>
        </p:nvPicPr>
        <p:blipFill>
          <a:blip r:embed="rId4" cstate="print">
            <a:lum bright="-25000" contrast="20000"/>
          </a:blip>
          <a:srcRect l="8000" r="8000"/>
          <a:stretch>
            <a:fillRect/>
          </a:stretch>
        </p:blipFill>
        <p:spPr>
          <a:xfrm>
            <a:off x="0" y="1676400"/>
            <a:ext cx="9144000" cy="3886200"/>
          </a:xfrm>
          <a:prstGeom prst="rect">
            <a:avLst/>
          </a:prstGeom>
        </p:spPr>
      </p:pic>
      <p:sp>
        <p:nvSpPr>
          <p:cNvPr id="6" name="Title 5"/>
          <p:cNvSpPr>
            <a:spLocks noGrp="1"/>
          </p:cNvSpPr>
          <p:nvPr>
            <p:ph type="ctrTitle"/>
          </p:nvPr>
        </p:nvSpPr>
        <p:spPr>
          <a:xfrm>
            <a:off x="609600" y="381000"/>
            <a:ext cx="7772400" cy="1066800"/>
          </a:xfrm>
        </p:spPr>
        <p:txBody>
          <a:bodyPr>
            <a:normAutofit/>
          </a:bodyPr>
          <a:lstStyle/>
          <a:p>
            <a:r>
              <a:rPr lang="en-US" sz="4400" dirty="0" smtClean="0"/>
              <a:t>Not Without Law</a:t>
            </a:r>
            <a:endParaRPr lang="en-US" sz="4400" dirty="0"/>
          </a:p>
        </p:txBody>
      </p:sp>
      <p:sp>
        <p:nvSpPr>
          <p:cNvPr id="7" name="Subtitle 6"/>
          <p:cNvSpPr>
            <a:spLocks noGrp="1"/>
          </p:cNvSpPr>
          <p:nvPr>
            <p:ph type="subTitle" idx="1"/>
          </p:nvPr>
        </p:nvSpPr>
        <p:spPr>
          <a:xfrm>
            <a:off x="1371600" y="5791200"/>
            <a:ext cx="6400800" cy="762000"/>
          </a:xfrm>
        </p:spPr>
        <p:txBody>
          <a:bodyPr/>
          <a:lstStyle/>
          <a:p>
            <a:r>
              <a:rPr lang="en-US" dirty="0" smtClean="0"/>
              <a:t>Romans 2:11-16</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600"/>
            <a:ext cx="5181600" cy="1143000"/>
          </a:xfrm>
        </p:spPr>
        <p:txBody>
          <a:bodyPr/>
          <a:lstStyle/>
          <a:p>
            <a:pPr>
              <a:lnSpc>
                <a:spcPts val="3400"/>
              </a:lnSpc>
            </a:pPr>
            <a:r>
              <a:rPr lang="en-US" dirty="0" smtClean="0"/>
              <a:t>God has given man law from the beginning.. </a:t>
            </a:r>
            <a:endParaRPr lang="en-US" dirty="0"/>
          </a:p>
        </p:txBody>
      </p:sp>
      <p:sp>
        <p:nvSpPr>
          <p:cNvPr id="3" name="Content Placeholder 2"/>
          <p:cNvSpPr>
            <a:spLocks noGrp="1"/>
          </p:cNvSpPr>
          <p:nvPr>
            <p:ph idx="1"/>
          </p:nvPr>
        </p:nvSpPr>
        <p:spPr/>
        <p:txBody>
          <a:bodyPr>
            <a:normAutofit/>
          </a:bodyPr>
          <a:lstStyle/>
          <a:p>
            <a:pPr>
              <a:lnSpc>
                <a:spcPts val="2600"/>
              </a:lnSpc>
            </a:pPr>
            <a:r>
              <a:rPr lang="en-US" sz="2700" dirty="0" smtClean="0">
                <a:solidFill>
                  <a:srgbClr val="FFC000"/>
                </a:solidFill>
              </a:rPr>
              <a:t>Romans 2:11-16 </a:t>
            </a:r>
            <a:r>
              <a:rPr lang="en-US" sz="2700" dirty="0" smtClean="0"/>
              <a:t>For as many as have sinned without law will also perish without law, and as many as have sinned in the law will be judged by the law .. 14 for when Gentiles, who do not have the law, by nature do the things in the law, these, although not having the law, are a law to themselves, 15</a:t>
            </a:r>
            <a:r>
              <a:rPr lang="en-US" sz="2700" baseline="30000" dirty="0" smtClean="0"/>
              <a:t> </a:t>
            </a:r>
            <a:r>
              <a:rPr lang="en-US" sz="2700" dirty="0" smtClean="0"/>
              <a:t>who show the work of the law written in their hearts..</a:t>
            </a:r>
            <a:endParaRPr lang="en-US" sz="27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plan promised before time began..</a:t>
            </a:r>
            <a:endParaRPr lang="en-US" dirty="0"/>
          </a:p>
        </p:txBody>
      </p:sp>
      <p:sp>
        <p:nvSpPr>
          <p:cNvPr id="3" name="Content Placeholder 2"/>
          <p:cNvSpPr>
            <a:spLocks noGrp="1"/>
          </p:cNvSpPr>
          <p:nvPr>
            <p:ph idx="1"/>
          </p:nvPr>
        </p:nvSpPr>
        <p:spPr/>
        <p:txBody>
          <a:bodyPr>
            <a:normAutofit/>
          </a:bodyPr>
          <a:lstStyle/>
          <a:p>
            <a:pPr>
              <a:lnSpc>
                <a:spcPts val="2600"/>
              </a:lnSpc>
            </a:pPr>
            <a:r>
              <a:rPr lang="en-US" sz="2800" dirty="0" smtClean="0">
                <a:solidFill>
                  <a:srgbClr val="FFC000"/>
                </a:solidFill>
              </a:rPr>
              <a:t>Titus 1:2 </a:t>
            </a:r>
            <a:r>
              <a:rPr lang="en-US" sz="2800" dirty="0" smtClean="0"/>
              <a:t>in hope of eternal life which God, who cannot lie, promised before time began..</a:t>
            </a:r>
          </a:p>
          <a:p>
            <a:pPr>
              <a:lnSpc>
                <a:spcPts val="2600"/>
              </a:lnSpc>
            </a:pPr>
            <a:r>
              <a:rPr lang="en-US" sz="2800" dirty="0" smtClean="0">
                <a:solidFill>
                  <a:srgbClr val="FFC000"/>
                </a:solidFill>
              </a:rPr>
              <a:t>2 Tim 1:9 </a:t>
            </a:r>
            <a:r>
              <a:rPr lang="en-US" sz="2800" dirty="0" smtClean="0"/>
              <a:t>who has saved us and called </a:t>
            </a:r>
            <a:r>
              <a:rPr lang="en-US" sz="2800" i="1" dirty="0" smtClean="0"/>
              <a:t>us</a:t>
            </a:r>
            <a:r>
              <a:rPr lang="en-US" sz="2800" dirty="0" smtClean="0"/>
              <a:t> with a holy calling, not according to our works, but according to His own purpose and grace which was given to us in Christ Jesus before time began..</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ible2.jpg"/>
          <p:cNvPicPr>
            <a:picLocks noChangeAspect="1"/>
          </p:cNvPicPr>
          <p:nvPr/>
        </p:nvPicPr>
        <p:blipFill>
          <a:blip r:embed="rId2" cstate="print">
            <a:lum bright="-10000" contrast="11000"/>
          </a:blip>
          <a:stretch>
            <a:fillRect/>
          </a:stretch>
        </p:blipFill>
        <p:spPr>
          <a:xfrm>
            <a:off x="0" y="1676400"/>
            <a:ext cx="3446586" cy="4419600"/>
          </a:xfrm>
          <a:prstGeom prst="rect">
            <a:avLst/>
          </a:prstGeom>
        </p:spPr>
      </p:pic>
      <p:pic>
        <p:nvPicPr>
          <p:cNvPr id="3" name="Picture 2" descr="julemiller.jpg"/>
          <p:cNvPicPr>
            <a:picLocks noChangeAspect="1"/>
          </p:cNvPicPr>
          <p:nvPr/>
        </p:nvPicPr>
        <p:blipFill>
          <a:blip r:embed="rId3" cstate="print">
            <a:lum contrast="10000"/>
          </a:blip>
          <a:stretch>
            <a:fillRect/>
          </a:stretch>
        </p:blipFill>
        <p:spPr>
          <a:xfrm>
            <a:off x="3429000" y="1676400"/>
            <a:ext cx="5715000" cy="2121822"/>
          </a:xfrm>
          <a:prstGeom prst="rect">
            <a:avLst/>
          </a:prstGeom>
        </p:spPr>
      </p:pic>
      <p:pic>
        <p:nvPicPr>
          <p:cNvPr id="4" name="Picture 3" descr="welcome_picture.jpg"/>
          <p:cNvPicPr>
            <a:picLocks noChangeAspect="1"/>
          </p:cNvPicPr>
          <p:nvPr/>
        </p:nvPicPr>
        <p:blipFill>
          <a:blip r:embed="rId4" cstate="print">
            <a:lum bright="-10000" contrast="10000"/>
          </a:blip>
          <a:stretch>
            <a:fillRect/>
          </a:stretch>
        </p:blipFill>
        <p:spPr>
          <a:xfrm>
            <a:off x="3428999" y="3810000"/>
            <a:ext cx="5715001" cy="2286000"/>
          </a:xfrm>
          <a:prstGeom prst="rect">
            <a:avLst/>
          </a:prstGeom>
        </p:spPr>
      </p:pic>
      <p:sp>
        <p:nvSpPr>
          <p:cNvPr id="5" name="Title 4"/>
          <p:cNvSpPr>
            <a:spLocks noGrp="1"/>
          </p:cNvSpPr>
          <p:nvPr>
            <p:ph type="title"/>
          </p:nvPr>
        </p:nvSpPr>
        <p:spPr>
          <a:xfrm>
            <a:off x="457200" y="274638"/>
            <a:ext cx="6172200" cy="1143000"/>
          </a:xfrm>
        </p:spPr>
        <p:txBody>
          <a:bodyPr/>
          <a:lstStyle/>
          <a:p>
            <a:r>
              <a:rPr lang="en-US" dirty="0" smtClean="0"/>
              <a:t>Visualized Bible Study series..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descr="Mosaic Moses Sinai.jpg"/>
          <p:cNvPicPr>
            <a:picLocks noChangeAspect="1"/>
          </p:cNvPicPr>
          <p:nvPr/>
        </p:nvPicPr>
        <p:blipFill>
          <a:blip r:embed="rId2" cstate="print">
            <a:lum bright="-5000" contrast="20000"/>
          </a:blip>
          <a:stretch>
            <a:fillRect/>
          </a:stretch>
        </p:blipFill>
        <p:spPr>
          <a:xfrm>
            <a:off x="-1" y="381000"/>
            <a:ext cx="9158689" cy="6477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need Bible study..</a:t>
            </a:r>
            <a:endParaRPr lang="en-US" dirty="0"/>
          </a:p>
        </p:txBody>
      </p:sp>
      <p:sp>
        <p:nvSpPr>
          <p:cNvPr id="3" name="Content Placeholder 2"/>
          <p:cNvSpPr>
            <a:spLocks noGrp="1"/>
          </p:cNvSpPr>
          <p:nvPr>
            <p:ph idx="1"/>
          </p:nvPr>
        </p:nvSpPr>
        <p:spPr/>
        <p:txBody>
          <a:bodyPr/>
          <a:lstStyle/>
          <a:p>
            <a:pPr>
              <a:lnSpc>
                <a:spcPts val="2800"/>
              </a:lnSpc>
            </a:pPr>
            <a:r>
              <a:rPr lang="en-US" dirty="0" smtClean="0">
                <a:solidFill>
                  <a:srgbClr val="FFC000"/>
                </a:solidFill>
              </a:rPr>
              <a:t>2 Tim 2:15 </a:t>
            </a:r>
            <a:r>
              <a:rPr lang="en-US" dirty="0" smtClean="0"/>
              <a:t>Be diligent to present yourself approved to God, a worker who does not need to be ashamed, rightly dividing the word of truth.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Hero-patriarchs.jpg"/>
          <p:cNvPicPr>
            <a:picLocks noChangeAspect="1"/>
          </p:cNvPicPr>
          <p:nvPr/>
        </p:nvPicPr>
        <p:blipFill>
          <a:blip r:embed="rId2" cstate="print"/>
          <a:stretch>
            <a:fillRect/>
          </a:stretch>
        </p:blipFill>
        <p:spPr>
          <a:xfrm>
            <a:off x="228600" y="4267200"/>
            <a:ext cx="6553200" cy="1663700"/>
          </a:xfrm>
          <a:prstGeom prst="rect">
            <a:avLst/>
          </a:prstGeom>
        </p:spPr>
      </p:pic>
      <p:pic>
        <p:nvPicPr>
          <p:cNvPr id="6" name="Picture 5" descr="age-of-the-patriarchs.jpg"/>
          <p:cNvPicPr>
            <a:picLocks noChangeAspect="1"/>
          </p:cNvPicPr>
          <p:nvPr/>
        </p:nvPicPr>
        <p:blipFill>
          <a:blip r:embed="rId3" cstate="print"/>
          <a:stretch>
            <a:fillRect/>
          </a:stretch>
        </p:blipFill>
        <p:spPr>
          <a:xfrm>
            <a:off x="0" y="1676400"/>
            <a:ext cx="6934200" cy="2590800"/>
          </a:xfrm>
          <a:prstGeom prst="rect">
            <a:avLst/>
          </a:prstGeom>
        </p:spPr>
      </p:pic>
      <p:sp>
        <p:nvSpPr>
          <p:cNvPr id="8" name="Rectangle 7"/>
          <p:cNvSpPr/>
          <p:nvPr/>
        </p:nvSpPr>
        <p:spPr>
          <a:xfrm>
            <a:off x="0" y="1676400"/>
            <a:ext cx="6934200" cy="44196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Patriarchal AGe.jpg"/>
          <p:cNvPicPr>
            <a:picLocks noChangeAspect="1"/>
          </p:cNvPicPr>
          <p:nvPr/>
        </p:nvPicPr>
        <p:blipFill>
          <a:blip r:embed="rId4" cstate="print"/>
          <a:stretch>
            <a:fillRect/>
          </a:stretch>
        </p:blipFill>
        <p:spPr>
          <a:xfrm>
            <a:off x="6934200" y="1676400"/>
            <a:ext cx="2209800" cy="4419600"/>
          </a:xfrm>
          <a:prstGeom prst="rect">
            <a:avLst/>
          </a:prstGeom>
        </p:spPr>
      </p:pic>
      <p:sp>
        <p:nvSpPr>
          <p:cNvPr id="3" name="Title 2"/>
          <p:cNvSpPr>
            <a:spLocks noGrp="1"/>
          </p:cNvSpPr>
          <p:nvPr>
            <p:ph type="title"/>
          </p:nvPr>
        </p:nvSpPr>
        <p:spPr>
          <a:xfrm>
            <a:off x="457200" y="274638"/>
            <a:ext cx="5943600" cy="1143000"/>
          </a:xfrm>
        </p:spPr>
        <p:txBody>
          <a:bodyPr/>
          <a:lstStyle/>
          <a:p>
            <a:r>
              <a:rPr lang="en-US" dirty="0" smtClean="0"/>
              <a:t>Patriarchal Age..</a:t>
            </a:r>
            <a:endParaRPr lang="en-US" dirty="0"/>
          </a:p>
        </p:txBody>
      </p:sp>
      <p:sp>
        <p:nvSpPr>
          <p:cNvPr id="5" name="Subtitle 6"/>
          <p:cNvSpPr txBox="1">
            <a:spLocks/>
          </p:cNvSpPr>
          <p:nvPr/>
        </p:nvSpPr>
        <p:spPr>
          <a:xfrm>
            <a:off x="685800" y="6019800"/>
            <a:ext cx="7620000" cy="685800"/>
          </a:xfrm>
          <a:prstGeom prst="rect">
            <a:avLst/>
          </a:prstGeom>
          <a:no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9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Unbelief &amp; immorality were without excuse</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
        <p:nvSpPr>
          <p:cNvPr id="4" name="Content Placeholder 3"/>
          <p:cNvSpPr>
            <a:spLocks noGrp="1"/>
          </p:cNvSpPr>
          <p:nvPr>
            <p:ph idx="1"/>
          </p:nvPr>
        </p:nvSpPr>
        <p:spPr>
          <a:xfrm>
            <a:off x="304800" y="1752600"/>
            <a:ext cx="6553200" cy="4267200"/>
          </a:xfrm>
        </p:spPr>
        <p:txBody>
          <a:bodyPr/>
          <a:lstStyle/>
          <a:p>
            <a:pPr>
              <a:lnSpc>
                <a:spcPts val="2900"/>
              </a:lnSpc>
            </a:pPr>
            <a:r>
              <a:rPr lang="en-US" dirty="0" smtClean="0">
                <a:solidFill>
                  <a:srgbClr val="FFC000"/>
                </a:solidFill>
              </a:rPr>
              <a:t>Moral Law from the beginning</a:t>
            </a:r>
            <a:r>
              <a:rPr lang="en-US" dirty="0" smtClean="0"/>
              <a:t>..</a:t>
            </a:r>
          </a:p>
          <a:p>
            <a:pPr lvl="1">
              <a:lnSpc>
                <a:spcPts val="2500"/>
              </a:lnSpc>
            </a:pPr>
            <a:r>
              <a:rPr lang="en-US" dirty="0" smtClean="0"/>
              <a:t>2500 yrs – From Adam to Moses</a:t>
            </a:r>
          </a:p>
          <a:p>
            <a:pPr lvl="1">
              <a:lnSpc>
                <a:spcPts val="2500"/>
              </a:lnSpc>
              <a:buNone/>
            </a:pPr>
            <a:r>
              <a:rPr lang="en-US" dirty="0" smtClean="0"/>
              <a:t>     (Genesis – Exodus 1-19 – Job)</a:t>
            </a:r>
          </a:p>
          <a:p>
            <a:pPr lvl="1">
              <a:lnSpc>
                <a:spcPts val="2500"/>
              </a:lnSpc>
            </a:pPr>
            <a:r>
              <a:rPr lang="en-US" dirty="0" smtClean="0"/>
              <a:t>1</a:t>
            </a:r>
            <a:r>
              <a:rPr lang="en-US" baseline="30000" dirty="0" smtClean="0"/>
              <a:t>st</a:t>
            </a:r>
            <a:r>
              <a:rPr lang="en-US" dirty="0" smtClean="0"/>
              <a:t> sin in the garden .. Gen 3:1-22</a:t>
            </a:r>
          </a:p>
          <a:p>
            <a:pPr lvl="1">
              <a:lnSpc>
                <a:spcPts val="2500"/>
              </a:lnSpc>
            </a:pPr>
            <a:r>
              <a:rPr lang="en-US" dirty="0" smtClean="0"/>
              <a:t>Cain killed brother.. </a:t>
            </a:r>
            <a:r>
              <a:rPr lang="en-US" dirty="0" err="1" smtClean="0"/>
              <a:t>Gn</a:t>
            </a:r>
            <a:r>
              <a:rPr lang="en-US" dirty="0" smtClean="0"/>
              <a:t> 4; 1 </a:t>
            </a:r>
            <a:r>
              <a:rPr lang="en-US" dirty="0" err="1" smtClean="0"/>
              <a:t>Jn</a:t>
            </a:r>
            <a:r>
              <a:rPr lang="en-US" dirty="0" smtClean="0"/>
              <a:t> 3:12</a:t>
            </a:r>
          </a:p>
          <a:p>
            <a:pPr lvl="1">
              <a:lnSpc>
                <a:spcPts val="2500"/>
              </a:lnSpc>
            </a:pPr>
            <a:r>
              <a:rPr lang="en-US" dirty="0" smtClean="0"/>
              <a:t>Noah preached righteousness </a:t>
            </a:r>
            <a:r>
              <a:rPr lang="en-US" dirty="0" err="1" smtClean="0"/>
              <a:t>Gn</a:t>
            </a:r>
            <a:r>
              <a:rPr lang="en-US" dirty="0" smtClean="0"/>
              <a:t> 6</a:t>
            </a:r>
          </a:p>
          <a:p>
            <a:pPr lvl="1">
              <a:lnSpc>
                <a:spcPts val="2500"/>
              </a:lnSpc>
            </a:pPr>
            <a:r>
              <a:rPr lang="en-US" dirty="0" smtClean="0"/>
              <a:t>Pharaoh &amp; Abram’s wife Gen 12:10ff</a:t>
            </a:r>
          </a:p>
          <a:p>
            <a:pPr lvl="1">
              <a:lnSpc>
                <a:spcPts val="2500"/>
              </a:lnSpc>
            </a:pPr>
            <a:r>
              <a:rPr lang="en-US" dirty="0" smtClean="0"/>
              <a:t>Abraham intercedes for Sodom </a:t>
            </a:r>
            <a:r>
              <a:rPr lang="en-US" dirty="0" err="1" smtClean="0"/>
              <a:t>Gn</a:t>
            </a:r>
            <a:r>
              <a:rPr lang="en-US" dirty="0" smtClean="0"/>
              <a:t> 19</a:t>
            </a:r>
          </a:p>
          <a:p>
            <a:pPr lvl="1">
              <a:lnSpc>
                <a:spcPts val="2900"/>
              </a:lnSpc>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dissolve">
                                      <p:cBhvr>
                                        <p:cTn id="20" dur="500"/>
                                        <p:tgtEl>
                                          <p:spTgt spid="4">
                                            <p:txEl>
                                              <p:pRg st="3" end="3"/>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dissolve">
                                      <p:cBhvr>
                                        <p:cTn id="23" dur="500"/>
                                        <p:tgtEl>
                                          <p:spTgt spid="4">
                                            <p:txEl>
                                              <p:pRg st="4" end="4"/>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dissolve">
                                      <p:cBhvr>
                                        <p:cTn id="26" dur="500"/>
                                        <p:tgtEl>
                                          <p:spTgt spid="4">
                                            <p:txEl>
                                              <p:pRg st="5" end="5"/>
                                            </p:txEl>
                                          </p:spTgt>
                                        </p:tgtEl>
                                      </p:cBhvr>
                                    </p:animEffect>
                                  </p:childTnLst>
                                </p:cTn>
                              </p:par>
                              <p:par>
                                <p:cTn id="27" presetID="9" presetClass="entr" presetSubtype="0"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dissolve">
                                      <p:cBhvr>
                                        <p:cTn id="29" dur="500"/>
                                        <p:tgtEl>
                                          <p:spTgt spid="4">
                                            <p:txEl>
                                              <p:pRg st="6" end="6"/>
                                            </p:txEl>
                                          </p:spTgt>
                                        </p:tgtEl>
                                      </p:cBhvr>
                                    </p:animEffect>
                                  </p:childTnLst>
                                </p:cTn>
                              </p:par>
                              <p:par>
                                <p:cTn id="30" presetID="9" presetClass="entr" presetSubtype="0" fill="hold" nodeType="with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dissolve">
                                      <p:cBhvr>
                                        <p:cTn id="32" dur="5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dissolve">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saic Age.jpg"/>
          <p:cNvPicPr>
            <a:picLocks noChangeAspect="1"/>
          </p:cNvPicPr>
          <p:nvPr/>
        </p:nvPicPr>
        <p:blipFill>
          <a:blip r:embed="rId2" cstate="print">
            <a:lum bright="-5000" contrast="11000"/>
          </a:blip>
          <a:stretch>
            <a:fillRect/>
          </a:stretch>
        </p:blipFill>
        <p:spPr>
          <a:xfrm>
            <a:off x="6934200" y="1676400"/>
            <a:ext cx="2209800" cy="4403387"/>
          </a:xfrm>
          <a:prstGeom prst="rect">
            <a:avLst/>
          </a:prstGeom>
        </p:spPr>
      </p:pic>
      <p:pic>
        <p:nvPicPr>
          <p:cNvPr id="4" name="Picture 3" descr="lehimoses.jpg"/>
          <p:cNvPicPr>
            <a:picLocks noChangeAspect="1"/>
          </p:cNvPicPr>
          <p:nvPr/>
        </p:nvPicPr>
        <p:blipFill>
          <a:blip r:embed="rId3" cstate="print">
            <a:lum bright="-10000" contrast="10000"/>
          </a:blip>
          <a:srcRect l="16227" r="3005"/>
          <a:stretch>
            <a:fillRect/>
          </a:stretch>
        </p:blipFill>
        <p:spPr>
          <a:xfrm>
            <a:off x="0" y="1676400"/>
            <a:ext cx="6934200" cy="4419600"/>
          </a:xfrm>
          <a:prstGeom prst="rect">
            <a:avLst/>
          </a:prstGeom>
        </p:spPr>
      </p:pic>
      <p:sp>
        <p:nvSpPr>
          <p:cNvPr id="5" name="Title 4"/>
          <p:cNvSpPr>
            <a:spLocks noGrp="1"/>
          </p:cNvSpPr>
          <p:nvPr>
            <p:ph type="title"/>
          </p:nvPr>
        </p:nvSpPr>
        <p:spPr/>
        <p:txBody>
          <a:bodyPr/>
          <a:lstStyle/>
          <a:p>
            <a:r>
              <a:rPr lang="en-US" dirty="0" err="1" smtClean="0"/>
              <a:t>Mosiac</a:t>
            </a:r>
            <a:r>
              <a:rPr lang="en-US" dirty="0" smtClean="0"/>
              <a:t> Age..</a:t>
            </a:r>
            <a:endParaRPr lang="en-US" dirty="0"/>
          </a:p>
        </p:txBody>
      </p:sp>
      <p:sp>
        <p:nvSpPr>
          <p:cNvPr id="8" name="Subtitle 6"/>
          <p:cNvSpPr txBox="1">
            <a:spLocks/>
          </p:cNvSpPr>
          <p:nvPr/>
        </p:nvSpPr>
        <p:spPr>
          <a:xfrm>
            <a:off x="685800" y="6019800"/>
            <a:ext cx="7620000" cy="685800"/>
          </a:xfrm>
          <a:prstGeom prst="rect">
            <a:avLst/>
          </a:prstGeom>
          <a:no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9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Was moral law abolished?</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
        <p:nvSpPr>
          <p:cNvPr id="9" name="TextBox 8"/>
          <p:cNvSpPr txBox="1"/>
          <p:nvPr/>
        </p:nvSpPr>
        <p:spPr>
          <a:xfrm>
            <a:off x="381000" y="5029200"/>
            <a:ext cx="6172200" cy="1015663"/>
          </a:xfrm>
          <a:prstGeom prst="rect">
            <a:avLst/>
          </a:prstGeom>
          <a:noFill/>
        </p:spPr>
        <p:txBody>
          <a:bodyPr wrap="square" rtlCol="0" anchor="ctr">
            <a:spAutoFit/>
          </a:bodyPr>
          <a:lstStyle/>
          <a:p>
            <a:pPr algn="ctr"/>
            <a:r>
              <a:rPr lang="en-US" sz="6000" dirty="0" smtClean="0">
                <a:solidFill>
                  <a:srgbClr val="FFC000"/>
                </a:solidFill>
                <a:latin typeface="Eras Bold ITC" pitchFamily="34" charset="0"/>
              </a:rPr>
              <a:t>LAW of MOSES</a:t>
            </a:r>
            <a:endParaRPr lang="en-US" sz="6000" dirty="0">
              <a:solidFill>
                <a:srgbClr val="FFC000"/>
              </a:solidFill>
              <a:latin typeface="Eras Bold ITC" pitchFamily="34" charset="0"/>
            </a:endParaRPr>
          </a:p>
        </p:txBody>
      </p:sp>
      <p:sp>
        <p:nvSpPr>
          <p:cNvPr id="7" name="Rectangle 6"/>
          <p:cNvSpPr/>
          <p:nvPr/>
        </p:nvSpPr>
        <p:spPr>
          <a:xfrm>
            <a:off x="0" y="1676400"/>
            <a:ext cx="6934200" cy="44196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228600" y="1676400"/>
            <a:ext cx="6629400" cy="4267200"/>
          </a:xfrm>
        </p:spPr>
        <p:txBody>
          <a:bodyPr/>
          <a:lstStyle/>
          <a:p>
            <a:pPr>
              <a:lnSpc>
                <a:spcPts val="2900"/>
              </a:lnSpc>
            </a:pPr>
            <a:r>
              <a:rPr lang="en-US" dirty="0" smtClean="0">
                <a:solidFill>
                  <a:srgbClr val="FFC000"/>
                </a:solidFill>
              </a:rPr>
              <a:t>Mosaic Law for the Israelites..       </a:t>
            </a:r>
            <a:r>
              <a:rPr lang="en-US" dirty="0" smtClean="0"/>
              <a:t>(1500 yrs .. From Moses to Christ)</a:t>
            </a:r>
          </a:p>
          <a:p>
            <a:pPr>
              <a:lnSpc>
                <a:spcPts val="2900"/>
              </a:lnSpc>
            </a:pPr>
            <a:r>
              <a:rPr lang="en-US" dirty="0" smtClean="0"/>
              <a:t>Designed as temporary.. </a:t>
            </a:r>
            <a:r>
              <a:rPr lang="en-US" dirty="0" err="1" smtClean="0"/>
              <a:t>Jer</a:t>
            </a:r>
            <a:r>
              <a:rPr lang="en-US" dirty="0" smtClean="0"/>
              <a:t> 31:31-34</a:t>
            </a:r>
          </a:p>
          <a:p>
            <a:pPr>
              <a:lnSpc>
                <a:spcPts val="2900"/>
              </a:lnSpc>
            </a:pPr>
            <a:r>
              <a:rPr lang="en-US" dirty="0" smtClean="0"/>
              <a:t>Law served as a tutor.. Gal 3:19-25</a:t>
            </a:r>
          </a:p>
          <a:p>
            <a:pPr>
              <a:lnSpc>
                <a:spcPts val="2900"/>
              </a:lnSpc>
            </a:pPr>
            <a:r>
              <a:rPr lang="en-US" dirty="0" smtClean="0"/>
              <a:t>Separated Jew &amp; Gentile..Eph 2:11-18</a:t>
            </a:r>
          </a:p>
          <a:p>
            <a:pPr>
              <a:lnSpc>
                <a:spcPts val="2900"/>
              </a:lnSpc>
            </a:pPr>
            <a:r>
              <a:rPr lang="en-US" dirty="0" smtClean="0"/>
              <a:t>Christ fulfilled the law.. Matt 5:17</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ssolve">
                                      <p:cBhvr>
                                        <p:cTn id="15" dur="500"/>
                                        <p:tgtEl>
                                          <p:spTgt spid="6">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dissolve">
                                      <p:cBhvr>
                                        <p:cTn id="18" dur="500"/>
                                        <p:tgtEl>
                                          <p:spTgt spid="6">
                                            <p:txEl>
                                              <p:pRg st="3" end="3"/>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dissolve">
                                      <p:cBhvr>
                                        <p:cTn id="21" dur="500"/>
                                        <p:tgtEl>
                                          <p:spTgt spid="6">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dissolv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hristian Age.jpg"/>
          <p:cNvPicPr>
            <a:picLocks noChangeAspect="1"/>
          </p:cNvPicPr>
          <p:nvPr/>
        </p:nvPicPr>
        <p:blipFill>
          <a:blip r:embed="rId2" cstate="print">
            <a:lum bright="-5000" contrast="12000"/>
          </a:blip>
          <a:stretch>
            <a:fillRect/>
          </a:stretch>
        </p:blipFill>
        <p:spPr>
          <a:xfrm>
            <a:off x="6934200" y="1676400"/>
            <a:ext cx="2209800" cy="4417978"/>
          </a:xfrm>
          <a:prstGeom prst="rect">
            <a:avLst/>
          </a:prstGeom>
        </p:spPr>
      </p:pic>
      <p:pic>
        <p:nvPicPr>
          <p:cNvPr id="3" name="Picture 2" descr="law with grace.jpg"/>
          <p:cNvPicPr>
            <a:picLocks noChangeAspect="1"/>
          </p:cNvPicPr>
          <p:nvPr/>
        </p:nvPicPr>
        <p:blipFill>
          <a:blip r:embed="rId3" cstate="print">
            <a:lum bright="-10000" contrast="10000"/>
          </a:blip>
          <a:stretch>
            <a:fillRect/>
          </a:stretch>
        </p:blipFill>
        <p:spPr>
          <a:xfrm>
            <a:off x="0" y="1676400"/>
            <a:ext cx="6934200" cy="4419600"/>
          </a:xfrm>
          <a:prstGeom prst="rect">
            <a:avLst/>
          </a:prstGeom>
        </p:spPr>
      </p:pic>
      <p:sp>
        <p:nvSpPr>
          <p:cNvPr id="5" name="TextBox 4"/>
          <p:cNvSpPr txBox="1"/>
          <p:nvPr/>
        </p:nvSpPr>
        <p:spPr>
          <a:xfrm>
            <a:off x="228600" y="5029200"/>
            <a:ext cx="6553200" cy="1015663"/>
          </a:xfrm>
          <a:prstGeom prst="rect">
            <a:avLst/>
          </a:prstGeom>
          <a:noFill/>
        </p:spPr>
        <p:txBody>
          <a:bodyPr wrap="square" rtlCol="0" anchor="ctr">
            <a:spAutoFit/>
          </a:bodyPr>
          <a:lstStyle/>
          <a:p>
            <a:pPr algn="ctr"/>
            <a:r>
              <a:rPr lang="en-US" sz="6000" dirty="0" smtClean="0">
                <a:solidFill>
                  <a:srgbClr val="FFC000"/>
                </a:solidFill>
                <a:latin typeface="Eras Bold ITC" pitchFamily="34" charset="0"/>
              </a:rPr>
              <a:t>CHRISTIAN AGE</a:t>
            </a:r>
            <a:endParaRPr lang="en-US" sz="6000" dirty="0">
              <a:solidFill>
                <a:srgbClr val="FFC000"/>
              </a:solidFill>
              <a:latin typeface="Eras Bold ITC" pitchFamily="34" charset="0"/>
            </a:endParaRPr>
          </a:p>
        </p:txBody>
      </p:sp>
      <p:sp>
        <p:nvSpPr>
          <p:cNvPr id="4" name="Rectangle 3"/>
          <p:cNvSpPr/>
          <p:nvPr/>
        </p:nvSpPr>
        <p:spPr>
          <a:xfrm>
            <a:off x="0" y="1676400"/>
            <a:ext cx="6934200" cy="44196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274638"/>
            <a:ext cx="6019800" cy="1143000"/>
          </a:xfrm>
        </p:spPr>
        <p:txBody>
          <a:bodyPr/>
          <a:lstStyle/>
          <a:p>
            <a:r>
              <a:rPr lang="en-US" dirty="0" smtClean="0"/>
              <a:t>Christian Age..</a:t>
            </a:r>
            <a:endParaRPr lang="en-US" dirty="0"/>
          </a:p>
        </p:txBody>
      </p:sp>
      <p:sp>
        <p:nvSpPr>
          <p:cNvPr id="7" name="Content Placeholder 6"/>
          <p:cNvSpPr>
            <a:spLocks noGrp="1"/>
          </p:cNvSpPr>
          <p:nvPr>
            <p:ph idx="1"/>
          </p:nvPr>
        </p:nvSpPr>
        <p:spPr>
          <a:xfrm>
            <a:off x="381000" y="1752600"/>
            <a:ext cx="6553200" cy="4267200"/>
          </a:xfrm>
        </p:spPr>
        <p:txBody>
          <a:bodyPr/>
          <a:lstStyle/>
          <a:p>
            <a:pPr>
              <a:lnSpc>
                <a:spcPts val="2900"/>
              </a:lnSpc>
            </a:pPr>
            <a:r>
              <a:rPr lang="en-US" dirty="0" smtClean="0">
                <a:solidFill>
                  <a:srgbClr val="FFC000"/>
                </a:solidFill>
              </a:rPr>
              <a:t>Gospel Law of Liberty for All..  </a:t>
            </a:r>
            <a:r>
              <a:rPr lang="en-US" dirty="0" smtClean="0"/>
              <a:t>(2000 yrs – Until Christ returns)</a:t>
            </a:r>
          </a:p>
          <a:p>
            <a:pPr>
              <a:lnSpc>
                <a:spcPts val="2900"/>
              </a:lnSpc>
            </a:pPr>
            <a:r>
              <a:rPr lang="en-US" dirty="0" smtClean="0"/>
              <a:t>Gospel is for Jew &amp; Greek.. Rom 1:16</a:t>
            </a:r>
          </a:p>
          <a:p>
            <a:pPr>
              <a:lnSpc>
                <a:spcPts val="2900"/>
              </a:lnSpc>
            </a:pPr>
            <a:r>
              <a:rPr lang="en-US" dirty="0" smtClean="0"/>
              <a:t>Possible by Christ’s blood.. Heb 10:4</a:t>
            </a:r>
          </a:p>
          <a:p>
            <a:pPr>
              <a:lnSpc>
                <a:spcPts val="2900"/>
              </a:lnSpc>
            </a:pPr>
            <a:r>
              <a:rPr lang="en-US" dirty="0" smtClean="0"/>
              <a:t>Law of spirit of life.. Rom 8:2-3</a:t>
            </a:r>
          </a:p>
          <a:p>
            <a:pPr>
              <a:lnSpc>
                <a:spcPts val="2900"/>
              </a:lnSpc>
            </a:pPr>
            <a:r>
              <a:rPr lang="en-US" dirty="0" smtClean="0"/>
              <a:t>Law of Christ/Liberty.. Gal 6:2; Jas 1:25; 2:12; John 12:48</a:t>
            </a:r>
            <a:endParaRPr lang="en-US" dirty="0"/>
          </a:p>
        </p:txBody>
      </p:sp>
      <p:sp>
        <p:nvSpPr>
          <p:cNvPr id="8" name="Subtitle 6"/>
          <p:cNvSpPr txBox="1">
            <a:spLocks/>
          </p:cNvSpPr>
          <p:nvPr/>
        </p:nvSpPr>
        <p:spPr>
          <a:xfrm>
            <a:off x="685800" y="6019800"/>
            <a:ext cx="7620000" cy="685800"/>
          </a:xfrm>
          <a:prstGeom prst="rect">
            <a:avLst/>
          </a:prstGeom>
          <a:no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9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We need law.. We need grace, forgiveness</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dissolve">
                                      <p:cBhvr>
                                        <p:cTn id="15" dur="500"/>
                                        <p:tgtEl>
                                          <p:spTgt spid="7">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dissolve">
                                      <p:cBhvr>
                                        <p:cTn id="18" dur="500"/>
                                        <p:tgtEl>
                                          <p:spTgt spid="7">
                                            <p:txEl>
                                              <p:pRg st="3" end="3"/>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dissolve">
                                      <p:cBhvr>
                                        <p:cTn id="21" dur="500"/>
                                        <p:tgtEl>
                                          <p:spTgt spid="7">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dissolv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3249</TotalTime>
  <Words>383</Words>
  <Application>Microsoft Office PowerPoint</Application>
  <PresentationFormat>On-screen Show (4:3)</PresentationFormat>
  <Paragraphs>40</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Not Without Law</vt:lpstr>
      <vt:lpstr>God has given man law from the beginning.. </vt:lpstr>
      <vt:lpstr>God’s plan promised before time began..</vt:lpstr>
      <vt:lpstr>Visualized Bible Study series..</vt:lpstr>
      <vt:lpstr>Slide 5</vt:lpstr>
      <vt:lpstr>Why we need Bible study..</vt:lpstr>
      <vt:lpstr>Patriarchal Age..</vt:lpstr>
      <vt:lpstr>Mosiac Age..</vt:lpstr>
      <vt:lpstr>Christian Age..</vt:lpstr>
      <vt:lpstr>Not Without Law</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110</cp:revision>
  <dcterms:created xsi:type="dcterms:W3CDTF">2015-10-04T04:19:18Z</dcterms:created>
  <dcterms:modified xsi:type="dcterms:W3CDTF">2018-02-11T05:12:45Z</dcterms:modified>
</cp:coreProperties>
</file>