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74" r:id="rId3"/>
    <p:sldId id="275" r:id="rId4"/>
    <p:sldId id="276" r:id="rId5"/>
    <p:sldId id="277" r:id="rId6"/>
    <p:sldId id="278" r:id="rId7"/>
    <p:sldId id="279" r:id="rId8"/>
    <p:sldId id="280" r:id="rId9"/>
    <p:sldId id="281" r:id="rId10"/>
    <p:sldId id="282" r:id="rId11"/>
    <p:sldId id="28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37"/>
    <a:srgbClr val="FFDD71"/>
    <a:srgbClr val="321900"/>
    <a:srgbClr val="140A00"/>
    <a:srgbClr val="3E1F00"/>
    <a:srgbClr val="663300"/>
    <a:srgbClr val="FFD961"/>
    <a:srgbClr val="BCB48A"/>
    <a:srgbClr val="B1A777"/>
    <a:srgbClr val="B9B08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9" autoAdjust="0"/>
    <p:restoredTop sz="94660" autoAdjust="0"/>
  </p:normalViewPr>
  <p:slideViewPr>
    <p:cSldViewPr>
      <p:cViewPr varScale="1">
        <p:scale>
          <a:sx n="66" d="100"/>
          <a:sy n="66" d="100"/>
        </p:scale>
        <p:origin x="-1014" y="-96"/>
      </p:cViewPr>
      <p:guideLst>
        <p:guide orient="horz" pos="2160"/>
        <p:guide pos="2880"/>
      </p:guideLst>
    </p:cSldViewPr>
  </p:slideViewPr>
  <p:outlineViewPr>
    <p:cViewPr>
      <p:scale>
        <a:sx n="33" d="100"/>
        <a:sy n="33" d="100"/>
      </p:scale>
      <p:origin x="0" y="-112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8E981-28F5-479C-B752-E9E7FAEC94EB}" type="datetimeFigureOut">
              <a:rPr lang="en-US" smtClean="0"/>
              <a:pPr/>
              <a:t>2/10/2018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A00E0-DD7C-485A-8D6D-375C8D8D9C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A00E0-DD7C-485A-8D6D-375C8D8D9C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3A00E0-DD7C-485A-8D6D-375C8D8D9C17}" type="slidenum">
              <a:rPr lang="en-US" smtClean="0"/>
              <a:pPr/>
              <a:t>11</a:t>
            </a:fld>
            <a:endParaRPr lang="en-US"/>
          </a:p>
        </p:txBody>
      </p:sp>
    </p:spTree>
    <p:extLst>
      <p:ext uri="{BB962C8B-B14F-4D97-AF65-F5344CB8AC3E}">
        <p14:creationId xmlns="" xmlns:p14="http://schemas.microsoft.com/office/powerpoint/2010/main" val="148642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33400"/>
            <a:ext cx="7772400" cy="1066800"/>
          </a:xfrm>
        </p:spPr>
        <p:txBody>
          <a:bodyPr>
            <a:normAutofit/>
          </a:bodyPr>
          <a:lstStyle>
            <a:lvl1pPr algn="ctr">
              <a:defRPr sz="4400"/>
            </a:lvl1pPr>
          </a:lstStyle>
          <a:p>
            <a:r>
              <a:rPr lang="en-US" dirty="0"/>
              <a:t>Master title style</a:t>
            </a:r>
          </a:p>
        </p:txBody>
      </p:sp>
      <p:sp>
        <p:nvSpPr>
          <p:cNvPr id="3" name="Subtitle 2"/>
          <p:cNvSpPr>
            <a:spLocks noGrp="1"/>
          </p:cNvSpPr>
          <p:nvPr>
            <p:ph type="subTitle" idx="1" hasCustomPrompt="1"/>
          </p:nvPr>
        </p:nvSpPr>
        <p:spPr>
          <a:xfrm>
            <a:off x="1447800" y="57912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noAutofit/>
          </a:bodyPr>
          <a:lstStyle>
            <a:lvl1pPr>
              <a:defRPr sz="3200"/>
            </a:lvl1pPr>
          </a:lstStyle>
          <a:p>
            <a:r>
              <a:rPr lang="en-US" dirty="0"/>
              <a:t>Master title style</a:t>
            </a:r>
          </a:p>
        </p:txBody>
      </p:sp>
      <p:sp>
        <p:nvSpPr>
          <p:cNvPr id="3" name="Content Placeholder 2"/>
          <p:cNvSpPr>
            <a:spLocks noGrp="1"/>
          </p:cNvSpPr>
          <p:nvPr>
            <p:ph idx="1" hasCustomPrompt="1"/>
          </p:nvPr>
        </p:nvSpPr>
        <p:spPr/>
        <p:txBody>
          <a:bodyPr/>
          <a:lstStyle>
            <a:lvl1pPr>
              <a:defRPr sz="2900"/>
            </a:lvl1pPr>
            <a:lvl2pPr>
              <a:defRPr sz="2600"/>
            </a:lvl2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a:t>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Master title style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9" cstate="print">
            <a:lum bright="-45000" contrast="10000"/>
          </a:blip>
          <a:srcRect r="14845" b="18000"/>
          <a:stretch>
            <a:fillRect/>
          </a:stretch>
        </p:blipFill>
        <p:spPr>
          <a:xfrm>
            <a:off x="0" y="0"/>
            <a:ext cx="9143996" cy="6857999"/>
          </a:xfrm>
          <a:prstGeom prst="rect">
            <a:avLst/>
          </a:prstGeom>
        </p:spPr>
      </p:pic>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a:t>Master title style</a:t>
            </a:r>
          </a:p>
        </p:txBody>
      </p:sp>
      <p:sp>
        <p:nvSpPr>
          <p:cNvPr id="3" name="Text Placeholder 2"/>
          <p:cNvSpPr>
            <a:spLocks noGrp="1"/>
          </p:cNvSpPr>
          <p:nvPr>
            <p:ph type="body" idx="1"/>
          </p:nvPr>
        </p:nvSpPr>
        <p:spPr>
          <a:xfrm>
            <a:off x="381000" y="1752600"/>
            <a:ext cx="8458200" cy="4267200"/>
          </a:xfrm>
          <a:prstGeom prst="rect">
            <a:avLst/>
          </a:prstGeom>
          <a:noFill/>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spcBef>
          <a:spcPct val="0"/>
        </a:spcBef>
        <a:buNone/>
        <a:defRPr sz="3800" kern="1200">
          <a:solidFill>
            <a:srgbClr val="FFC000"/>
          </a:solidFill>
          <a:effectLst/>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effectLst/>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16E7613-7C3F-4DBF-8790-32E53FED3FE8}"/>
              </a:ext>
            </a:extLst>
          </p:cNvPr>
          <p:cNvPicPr>
            <a:picLocks noChangeAspect="1"/>
          </p:cNvPicPr>
          <p:nvPr/>
        </p:nvPicPr>
        <p:blipFill>
          <a:blip r:embed="rId3" cstate="print"/>
          <a:stretch>
            <a:fillRect/>
          </a:stretch>
        </p:blipFill>
        <p:spPr>
          <a:xfrm>
            <a:off x="-1" y="533400"/>
            <a:ext cx="9165105" cy="5364347"/>
          </a:xfrm>
          <a:prstGeom prst="rect">
            <a:avLst/>
          </a:prstGeom>
        </p:spPr>
      </p:pic>
      <p:sp>
        <p:nvSpPr>
          <p:cNvPr id="18" name="Rectangle 17">
            <a:extLst>
              <a:ext uri="{FF2B5EF4-FFF2-40B4-BE49-F238E27FC236}">
                <a16:creationId xmlns="" xmlns:a16="http://schemas.microsoft.com/office/drawing/2014/main" id="{AA1B3A53-BC8A-483B-B549-FEF307DF4B4B}"/>
              </a:ext>
            </a:extLst>
          </p:cNvPr>
          <p:cNvSpPr/>
          <p:nvPr/>
        </p:nvSpPr>
        <p:spPr>
          <a:xfrm>
            <a:off x="0" y="1600200"/>
            <a:ext cx="9133450" cy="4136138"/>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blue-background 02.jpg"/>
          <p:cNvPicPr>
            <a:picLocks noChangeAspect="1"/>
          </p:cNvPicPr>
          <p:nvPr/>
        </p:nvPicPr>
        <p:blipFill>
          <a:blip r:embed="rId4" cstate="print">
            <a:lum bright="-35000" contrast="10000"/>
          </a:blip>
          <a:srcRect r="14845" b="18000"/>
          <a:stretch>
            <a:fillRect/>
          </a:stretch>
        </p:blipFill>
        <p:spPr>
          <a:xfrm>
            <a:off x="10551" y="0"/>
            <a:ext cx="9154553" cy="6858000"/>
          </a:xfrm>
          <a:prstGeom prst="rect">
            <a:avLst/>
          </a:prstGeom>
        </p:spPr>
      </p:pic>
      <p:sp>
        <p:nvSpPr>
          <p:cNvPr id="10" name="Title 9">
            <a:extLst>
              <a:ext uri="{FF2B5EF4-FFF2-40B4-BE49-F238E27FC236}">
                <a16:creationId xmlns="" xmlns:a16="http://schemas.microsoft.com/office/drawing/2014/main" id="{6397D003-AC94-4C19-A484-D690EF00268F}"/>
              </a:ext>
            </a:extLst>
          </p:cNvPr>
          <p:cNvSpPr>
            <a:spLocks noGrp="1"/>
          </p:cNvSpPr>
          <p:nvPr>
            <p:ph type="ctrTitle"/>
          </p:nvPr>
        </p:nvSpPr>
        <p:spPr>
          <a:xfrm>
            <a:off x="696351" y="294364"/>
            <a:ext cx="7772400" cy="1066800"/>
          </a:xfrm>
        </p:spPr>
        <p:txBody>
          <a:bodyPr>
            <a:normAutofit/>
          </a:bodyPr>
          <a:lstStyle/>
          <a:p>
            <a:r>
              <a:rPr lang="en-US" sz="4400" dirty="0"/>
              <a:t>We Make it our Aim</a:t>
            </a:r>
          </a:p>
        </p:txBody>
      </p:sp>
      <p:sp>
        <p:nvSpPr>
          <p:cNvPr id="11" name="Subtitle 10">
            <a:extLst>
              <a:ext uri="{FF2B5EF4-FFF2-40B4-BE49-F238E27FC236}">
                <a16:creationId xmlns="" xmlns:a16="http://schemas.microsoft.com/office/drawing/2014/main" id="{4BD65C31-12FA-411D-A90C-5EBC1310FF72}"/>
              </a:ext>
            </a:extLst>
          </p:cNvPr>
          <p:cNvSpPr>
            <a:spLocks noGrp="1"/>
          </p:cNvSpPr>
          <p:nvPr>
            <p:ph type="subTitle" idx="1"/>
          </p:nvPr>
        </p:nvSpPr>
        <p:spPr/>
        <p:txBody>
          <a:bodyPr/>
          <a:lstStyle/>
          <a:p>
            <a:r>
              <a:rPr lang="en-US" dirty="0"/>
              <a:t>2 Corinthians 5:1-10</a:t>
            </a:r>
          </a:p>
        </p:txBody>
      </p:sp>
      <p:pic>
        <p:nvPicPr>
          <p:cNvPr id="8" name="Picture 7" descr="Pleasing-God.jpg"/>
          <p:cNvPicPr>
            <a:picLocks noChangeAspect="1"/>
          </p:cNvPicPr>
          <p:nvPr/>
        </p:nvPicPr>
        <p:blipFill>
          <a:blip r:embed="rId5" cstate="print">
            <a:lum bright="-20000" contrast="10000"/>
          </a:blip>
          <a:stretch>
            <a:fillRect/>
          </a:stretch>
        </p:blipFill>
        <p:spPr>
          <a:xfrm>
            <a:off x="0" y="1524000"/>
            <a:ext cx="9144000" cy="4254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3D125D4-0412-4A1C-83C6-EA03B1BBDE5E}"/>
              </a:ext>
            </a:extLst>
          </p:cNvPr>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bright="-10000" contrast="10000"/>
                    </a14:imgEffect>
                  </a14:imgLayer>
                </a14:imgProps>
              </a:ext>
              <a:ext uri="{28A0092B-C50C-407E-A947-70E740481C1C}">
                <a14:useLocalDpi xmlns="" xmlns:a14="http://schemas.microsoft.com/office/drawing/2010/main" val="0"/>
              </a:ext>
            </a:extLst>
          </a:blip>
          <a:srcRect r="1000"/>
          <a:stretch/>
        </p:blipFill>
        <p:spPr>
          <a:xfrm>
            <a:off x="0" y="1600200"/>
            <a:ext cx="9144000" cy="4191000"/>
          </a:xfrm>
          <a:prstGeom prst="rect">
            <a:avLst/>
          </a:prstGeom>
        </p:spPr>
      </p:pic>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3 </a:t>
            </a:r>
            <a:r>
              <a:rPr lang="en-US" dirty="0"/>
              <a:t>Ultimate appointment</a:t>
            </a:r>
          </a:p>
        </p:txBody>
      </p:sp>
      <p:pic>
        <p:nvPicPr>
          <p:cNvPr id="6" name="Picture 5">
            <a:extLst>
              <a:ext uri="{FF2B5EF4-FFF2-40B4-BE49-F238E27FC236}">
                <a16:creationId xmlns="" xmlns:a16="http://schemas.microsoft.com/office/drawing/2014/main" id="{54C60FE1-9530-464E-BE7A-C96DF2F85E54}"/>
              </a:ext>
            </a:extLst>
          </p:cNvPr>
          <p:cNvPicPr>
            <a:picLocks noChangeAspect="1"/>
          </p:cNvPicPr>
          <p:nvPr/>
        </p:nvPicPr>
        <p:blipFill>
          <a:blip r:embed="rId4" cstate="print"/>
          <a:stretch>
            <a:fillRect/>
          </a:stretch>
        </p:blipFill>
        <p:spPr>
          <a:xfrm>
            <a:off x="-12895" y="1557997"/>
            <a:ext cx="9144000" cy="4267200"/>
          </a:xfrm>
          <a:prstGeom prst="rect">
            <a:avLst/>
          </a:prstGeom>
        </p:spPr>
      </p:pic>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381000" y="1752600"/>
            <a:ext cx="8610600" cy="4267200"/>
          </a:xfrm>
        </p:spPr>
        <p:txBody>
          <a:bodyPr>
            <a:normAutofit/>
          </a:bodyPr>
          <a:lstStyle/>
          <a:p>
            <a:pPr>
              <a:lnSpc>
                <a:spcPts val="2600"/>
              </a:lnSpc>
              <a:spcAft>
                <a:spcPts val="300"/>
              </a:spcAft>
            </a:pPr>
            <a:r>
              <a:rPr lang="en-US" sz="3200" dirty="0">
                <a:solidFill>
                  <a:srgbClr val="FFC000"/>
                </a:solidFill>
              </a:rPr>
              <a:t>Our aim to appear comfortably..</a:t>
            </a:r>
          </a:p>
          <a:p>
            <a:pPr lvl="1">
              <a:lnSpc>
                <a:spcPts val="2400"/>
              </a:lnSpc>
            </a:pPr>
            <a:r>
              <a:rPr lang="en-US" dirty="0">
                <a:solidFill>
                  <a:srgbClr val="FFC000"/>
                </a:solidFill>
              </a:rPr>
              <a:t>2 Pet. 3:10-11 </a:t>
            </a:r>
            <a:r>
              <a:rPr lang="en-US" dirty="0">
                <a:solidFill>
                  <a:schemeClr val="bg2"/>
                </a:solidFill>
              </a:rPr>
              <a:t>Therefore, since all these things will be dissolved, what manner of persons ought you to be in holy conduct and godliness, looking for and hastening the coming of the day of God, because of which the heavens will be dissolved, being on fire, and the elements will melt with fervent heat?”</a:t>
            </a:r>
          </a:p>
        </p:txBody>
      </p:sp>
    </p:spTree>
    <p:extLst>
      <p:ext uri="{BB962C8B-B14F-4D97-AF65-F5344CB8AC3E}">
        <p14:creationId xmlns="" xmlns:p14="http://schemas.microsoft.com/office/powerpoint/2010/main" val="370701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5C44A9B6-65BF-4B0A-97B8-53594F524CDF}"/>
              </a:ext>
            </a:extLst>
          </p:cNvPr>
          <p:cNvPicPr>
            <a:picLocks noChangeAspect="1"/>
          </p:cNvPicPr>
          <p:nvPr/>
        </p:nvPicPr>
        <p:blipFill>
          <a:blip r:embed="rId3" cstate="print"/>
          <a:stretch>
            <a:fillRect/>
          </a:stretch>
        </p:blipFill>
        <p:spPr>
          <a:xfrm>
            <a:off x="-2459" y="1148326"/>
            <a:ext cx="9178115" cy="4561347"/>
          </a:xfrm>
          <a:prstGeom prst="rect">
            <a:avLst/>
          </a:prstGeom>
        </p:spPr>
      </p:pic>
      <p:pic>
        <p:nvPicPr>
          <p:cNvPr id="2" name="Picture 1">
            <a:extLst>
              <a:ext uri="{FF2B5EF4-FFF2-40B4-BE49-F238E27FC236}">
                <a16:creationId xmlns="" xmlns:a16="http://schemas.microsoft.com/office/drawing/2014/main" id="{D16E7613-7C3F-4DBF-8790-32E53FED3FE8}"/>
              </a:ext>
            </a:extLst>
          </p:cNvPr>
          <p:cNvPicPr>
            <a:picLocks noChangeAspect="1"/>
          </p:cNvPicPr>
          <p:nvPr/>
        </p:nvPicPr>
        <p:blipFill>
          <a:blip r:embed="rId4" cstate="print"/>
          <a:stretch>
            <a:fillRect/>
          </a:stretch>
        </p:blipFill>
        <p:spPr>
          <a:xfrm>
            <a:off x="-1" y="533400"/>
            <a:ext cx="9165105" cy="5364347"/>
          </a:xfrm>
          <a:prstGeom prst="rect">
            <a:avLst/>
          </a:prstGeom>
        </p:spPr>
      </p:pic>
      <p:pic>
        <p:nvPicPr>
          <p:cNvPr id="4" name="Picture 3" descr="dark-blue-background 02.jpg"/>
          <p:cNvPicPr>
            <a:picLocks noChangeAspect="1"/>
          </p:cNvPicPr>
          <p:nvPr/>
        </p:nvPicPr>
        <p:blipFill>
          <a:blip r:embed="rId5" cstate="print">
            <a:lum bright="-35000" contrast="10000"/>
          </a:blip>
          <a:srcRect r="14845" b="18000"/>
          <a:stretch>
            <a:fillRect/>
          </a:stretch>
        </p:blipFill>
        <p:spPr>
          <a:xfrm>
            <a:off x="10551" y="0"/>
            <a:ext cx="9154553" cy="6858000"/>
          </a:xfrm>
          <a:prstGeom prst="rect">
            <a:avLst/>
          </a:prstGeom>
        </p:spPr>
      </p:pic>
      <p:sp>
        <p:nvSpPr>
          <p:cNvPr id="18" name="Rectangle 17">
            <a:extLst>
              <a:ext uri="{FF2B5EF4-FFF2-40B4-BE49-F238E27FC236}">
                <a16:creationId xmlns="" xmlns:a16="http://schemas.microsoft.com/office/drawing/2014/main" id="{AA1B3A53-BC8A-483B-B549-FEF307DF4B4B}"/>
              </a:ext>
            </a:extLst>
          </p:cNvPr>
          <p:cNvSpPr/>
          <p:nvPr/>
        </p:nvSpPr>
        <p:spPr>
          <a:xfrm>
            <a:off x="-1" y="1761609"/>
            <a:ext cx="9133450" cy="4136138"/>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 xmlns:a16="http://schemas.microsoft.com/office/drawing/2014/main" id="{6397D003-AC94-4C19-A484-D690EF00268F}"/>
              </a:ext>
            </a:extLst>
          </p:cNvPr>
          <p:cNvSpPr>
            <a:spLocks noGrp="1"/>
          </p:cNvSpPr>
          <p:nvPr>
            <p:ph type="ctrTitle"/>
          </p:nvPr>
        </p:nvSpPr>
        <p:spPr>
          <a:xfrm>
            <a:off x="696351" y="294364"/>
            <a:ext cx="7772400" cy="1066800"/>
          </a:xfrm>
        </p:spPr>
        <p:txBody>
          <a:bodyPr>
            <a:normAutofit/>
          </a:bodyPr>
          <a:lstStyle/>
          <a:p>
            <a:r>
              <a:rPr lang="en-US" sz="4400" dirty="0"/>
              <a:t>We Make it our Aim</a:t>
            </a:r>
          </a:p>
        </p:txBody>
      </p:sp>
      <p:sp>
        <p:nvSpPr>
          <p:cNvPr id="11" name="Subtitle 10">
            <a:extLst>
              <a:ext uri="{FF2B5EF4-FFF2-40B4-BE49-F238E27FC236}">
                <a16:creationId xmlns="" xmlns:a16="http://schemas.microsoft.com/office/drawing/2014/main" id="{4BD65C31-12FA-411D-A90C-5EBC1310FF72}"/>
              </a:ext>
            </a:extLst>
          </p:cNvPr>
          <p:cNvSpPr>
            <a:spLocks noGrp="1"/>
          </p:cNvSpPr>
          <p:nvPr>
            <p:ph type="subTitle" idx="1"/>
          </p:nvPr>
        </p:nvSpPr>
        <p:spPr/>
        <p:txBody>
          <a:bodyPr/>
          <a:lstStyle/>
          <a:p>
            <a:r>
              <a:rPr lang="en-US" dirty="0"/>
              <a:t>2 Corinthians 5:1-10</a:t>
            </a:r>
          </a:p>
        </p:txBody>
      </p:sp>
      <p:pic>
        <p:nvPicPr>
          <p:cNvPr id="9" name="Picture 8" descr="Pleasing-God.jpg"/>
          <p:cNvPicPr>
            <a:picLocks noChangeAspect="1"/>
          </p:cNvPicPr>
          <p:nvPr/>
        </p:nvPicPr>
        <p:blipFill>
          <a:blip r:embed="rId6" cstate="print">
            <a:lum bright="-20000" contrast="10000"/>
          </a:blip>
          <a:stretch>
            <a:fillRect/>
          </a:stretch>
        </p:blipFill>
        <p:spPr>
          <a:xfrm>
            <a:off x="0" y="1676400"/>
            <a:ext cx="9144000" cy="4038600"/>
          </a:xfrm>
          <a:prstGeom prst="rect">
            <a:avLst/>
          </a:prstGeom>
        </p:spPr>
      </p:pic>
    </p:spTree>
    <p:extLst>
      <p:ext uri="{BB962C8B-B14F-4D97-AF65-F5344CB8AC3E}">
        <p14:creationId xmlns="" xmlns:p14="http://schemas.microsoft.com/office/powerpoint/2010/main" val="141608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B0D537F3-1079-44F2-A63B-7FF8194A75BA}"/>
              </a:ext>
            </a:extLst>
          </p:cNvPr>
          <p:cNvPicPr>
            <a:picLocks noChangeAspect="1"/>
          </p:cNvPicPr>
          <p:nvPr/>
        </p:nvPicPr>
        <p:blipFill>
          <a:blip r:embed="rId2" cstate="print"/>
          <a:stretch>
            <a:fillRect/>
          </a:stretch>
        </p:blipFill>
        <p:spPr>
          <a:xfrm>
            <a:off x="0" y="1676400"/>
            <a:ext cx="9144000" cy="4419600"/>
          </a:xfrm>
          <a:prstGeom prst="rect">
            <a:avLst/>
          </a:prstGeom>
        </p:spPr>
      </p:pic>
      <p:sp>
        <p:nvSpPr>
          <p:cNvPr id="2" name="Title 1">
            <a:extLst>
              <a:ext uri="{FF2B5EF4-FFF2-40B4-BE49-F238E27FC236}">
                <a16:creationId xmlns="" xmlns:a16="http://schemas.microsoft.com/office/drawing/2014/main" id="{FE3BF2EA-F39C-4612-A71E-90C64576452E}"/>
              </a:ext>
            </a:extLst>
          </p:cNvPr>
          <p:cNvSpPr>
            <a:spLocks noGrp="1"/>
          </p:cNvSpPr>
          <p:nvPr>
            <p:ph type="title"/>
          </p:nvPr>
        </p:nvSpPr>
        <p:spPr/>
        <p:txBody>
          <a:bodyPr/>
          <a:lstStyle/>
          <a:p>
            <a:r>
              <a:rPr lang="en-US" dirty="0"/>
              <a:t>Finding a Purpose in Life</a:t>
            </a:r>
          </a:p>
        </p:txBody>
      </p:sp>
      <p:sp>
        <p:nvSpPr>
          <p:cNvPr id="14" name="Rectangle 13">
            <a:extLst>
              <a:ext uri="{FF2B5EF4-FFF2-40B4-BE49-F238E27FC236}">
                <a16:creationId xmlns="" xmlns:a16="http://schemas.microsoft.com/office/drawing/2014/main" id="{6E4C1423-7668-4527-AE45-0EDD670B1CA2}"/>
              </a:ext>
            </a:extLst>
          </p:cNvPr>
          <p:cNvSpPr/>
          <p:nvPr/>
        </p:nvSpPr>
        <p:spPr>
          <a:xfrm>
            <a:off x="0" y="1676400"/>
            <a:ext cx="9105900" cy="441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 xmlns:a16="http://schemas.microsoft.com/office/drawing/2014/main" id="{234AC9C8-1337-447D-A006-110F69B12B9A}"/>
              </a:ext>
            </a:extLst>
          </p:cNvPr>
          <p:cNvSpPr>
            <a:spLocks noGrp="1"/>
          </p:cNvSpPr>
          <p:nvPr>
            <p:ph idx="1"/>
          </p:nvPr>
        </p:nvSpPr>
        <p:spPr/>
        <p:txBody>
          <a:bodyPr/>
          <a:lstStyle/>
          <a:p>
            <a:r>
              <a:rPr lang="en-US" dirty="0"/>
              <a:t>Economic (financially secure)</a:t>
            </a:r>
          </a:p>
          <a:p>
            <a:r>
              <a:rPr lang="en-US" dirty="0"/>
              <a:t>Socially (good family, relationships)</a:t>
            </a:r>
          </a:p>
          <a:p>
            <a:r>
              <a:rPr lang="en-US" dirty="0"/>
              <a:t>Physically (healthy, long life)</a:t>
            </a:r>
          </a:p>
        </p:txBody>
      </p:sp>
    </p:spTree>
    <p:extLst>
      <p:ext uri="{BB962C8B-B14F-4D97-AF65-F5344CB8AC3E}">
        <p14:creationId xmlns="" xmlns:p14="http://schemas.microsoft.com/office/powerpoint/2010/main" val="2919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m in life.jpg"/>
          <p:cNvPicPr>
            <a:picLocks noChangeAspect="1"/>
          </p:cNvPicPr>
          <p:nvPr/>
        </p:nvPicPr>
        <p:blipFill>
          <a:blip r:embed="rId2" cstate="print">
            <a:lum bright="-10000" contrast="10000"/>
          </a:blip>
          <a:stretch>
            <a:fillRect/>
          </a:stretch>
        </p:blipFill>
        <p:spPr>
          <a:xfrm>
            <a:off x="-1" y="1676400"/>
            <a:ext cx="9144001" cy="4343400"/>
          </a:xfrm>
          <a:prstGeom prst="rect">
            <a:avLst/>
          </a:prstGeom>
        </p:spPr>
      </p:pic>
      <p:sp>
        <p:nvSpPr>
          <p:cNvPr id="5" name="Rectangle 4">
            <a:extLst>
              <a:ext uri="{FF2B5EF4-FFF2-40B4-BE49-F238E27FC236}">
                <a16:creationId xmlns="" xmlns:a16="http://schemas.microsoft.com/office/drawing/2014/main" id="{6E4C1423-7668-4527-AE45-0EDD670B1CA2}"/>
              </a:ext>
            </a:extLst>
          </p:cNvPr>
          <p:cNvSpPr/>
          <p:nvPr/>
        </p:nvSpPr>
        <p:spPr>
          <a:xfrm>
            <a:off x="0" y="1676400"/>
            <a:ext cx="9105900" cy="441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1</a:t>
            </a:r>
            <a:r>
              <a:rPr lang="en-US" dirty="0"/>
              <a:t>  Importance of Aim</a:t>
            </a:r>
          </a:p>
        </p:txBody>
      </p:sp>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381000" y="1752600"/>
            <a:ext cx="8610600" cy="4267200"/>
          </a:xfrm>
        </p:spPr>
        <p:txBody>
          <a:bodyPr/>
          <a:lstStyle/>
          <a:p>
            <a:r>
              <a:rPr lang="en-US" dirty="0"/>
              <a:t>For this life only..</a:t>
            </a:r>
          </a:p>
          <a:p>
            <a:pPr lvl="1">
              <a:lnSpc>
                <a:spcPts val="2600"/>
              </a:lnSpc>
            </a:pPr>
            <a:r>
              <a:rPr lang="en-US" sz="2500" dirty="0">
                <a:solidFill>
                  <a:srgbClr val="FFC000"/>
                </a:solidFill>
              </a:rPr>
              <a:t>Eccl 1:13-14 </a:t>
            </a:r>
            <a:r>
              <a:rPr lang="en-US" sz="2500" dirty="0"/>
              <a:t>I have seen all the works that are done under the sun; and indeed, all is vanity and grasping for the wind. </a:t>
            </a:r>
          </a:p>
          <a:p>
            <a:pPr lvl="1">
              <a:lnSpc>
                <a:spcPts val="2600"/>
              </a:lnSpc>
            </a:pPr>
            <a:r>
              <a:rPr lang="en-US" sz="2500" dirty="0">
                <a:solidFill>
                  <a:srgbClr val="FFC000"/>
                </a:solidFill>
              </a:rPr>
              <a:t>Eccl 12:13-14 </a:t>
            </a:r>
            <a:r>
              <a:rPr lang="en-US" sz="2500" dirty="0"/>
              <a:t>– Let us hear the conclusion of the whole matter: Fear God and keep His commandments, For this is man’s all. 14 For God will bring every work into judgment, including every secret thing, Whether good or evil. </a:t>
            </a:r>
          </a:p>
        </p:txBody>
      </p:sp>
    </p:spTree>
    <p:extLst>
      <p:ext uri="{BB962C8B-B14F-4D97-AF65-F5344CB8AC3E}">
        <p14:creationId xmlns="" xmlns:p14="http://schemas.microsoft.com/office/powerpoint/2010/main" val="10122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m in life.jpg"/>
          <p:cNvPicPr>
            <a:picLocks noChangeAspect="1"/>
          </p:cNvPicPr>
          <p:nvPr/>
        </p:nvPicPr>
        <p:blipFill>
          <a:blip r:embed="rId2" cstate="print">
            <a:lum bright="-10000" contrast="10000"/>
          </a:blip>
          <a:stretch>
            <a:fillRect/>
          </a:stretch>
        </p:blipFill>
        <p:spPr>
          <a:xfrm>
            <a:off x="-1" y="1676400"/>
            <a:ext cx="9144001" cy="4343400"/>
          </a:xfrm>
          <a:prstGeom prst="rect">
            <a:avLst/>
          </a:prstGeom>
        </p:spPr>
      </p:pic>
      <p:sp>
        <p:nvSpPr>
          <p:cNvPr id="5" name="Rectangle 4">
            <a:extLst>
              <a:ext uri="{FF2B5EF4-FFF2-40B4-BE49-F238E27FC236}">
                <a16:creationId xmlns="" xmlns:a16="http://schemas.microsoft.com/office/drawing/2014/main" id="{6E4C1423-7668-4527-AE45-0EDD670B1CA2}"/>
              </a:ext>
            </a:extLst>
          </p:cNvPr>
          <p:cNvSpPr/>
          <p:nvPr/>
        </p:nvSpPr>
        <p:spPr>
          <a:xfrm>
            <a:off x="0" y="1676400"/>
            <a:ext cx="9105900" cy="441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1</a:t>
            </a:r>
            <a:r>
              <a:rPr lang="en-US" dirty="0"/>
              <a:t>  Importance of Aim</a:t>
            </a:r>
          </a:p>
        </p:txBody>
      </p:sp>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381000" y="1752600"/>
            <a:ext cx="8610600" cy="4267200"/>
          </a:xfrm>
        </p:spPr>
        <p:txBody>
          <a:bodyPr>
            <a:normAutofit/>
          </a:bodyPr>
          <a:lstStyle/>
          <a:p>
            <a:r>
              <a:rPr lang="en-US" dirty="0"/>
              <a:t>Paul.. The aim for Christians</a:t>
            </a:r>
          </a:p>
          <a:p>
            <a:pPr lvl="1">
              <a:lnSpc>
                <a:spcPts val="2400"/>
              </a:lnSpc>
            </a:pPr>
            <a:r>
              <a:rPr lang="en-US" dirty="0">
                <a:solidFill>
                  <a:srgbClr val="FFC000"/>
                </a:solidFill>
              </a:rPr>
              <a:t>2 Cor 5:1-8 </a:t>
            </a:r>
            <a:r>
              <a:rPr lang="en-US" dirty="0">
                <a:solidFill>
                  <a:schemeClr val="bg2"/>
                </a:solidFill>
              </a:rPr>
              <a:t>1 For we know that if our earthly house, this tent, is destroyed, we have a</a:t>
            </a:r>
            <a:r>
              <a:rPr lang="en-US" dirty="0">
                <a:solidFill>
                  <a:srgbClr val="FFC000"/>
                </a:solidFill>
              </a:rPr>
              <a:t> building from God, a house not made with hands, eternal in the heavens</a:t>
            </a:r>
            <a:r>
              <a:rPr lang="en-US" dirty="0">
                <a:solidFill>
                  <a:schemeClr val="bg2"/>
                </a:solidFill>
              </a:rPr>
              <a:t>. 2 For in this we groan, earnestly desiring to be clothed with our habitation which is from heaven, 3 if indeed, having been clothed, we shall not be found naked. 4 For we who are in this tent groan, being burdened, not because we want to be unclothed, but further clothed, that mortality may be swallowed up by life.</a:t>
            </a:r>
          </a:p>
        </p:txBody>
      </p:sp>
    </p:spTree>
    <p:extLst>
      <p:ext uri="{BB962C8B-B14F-4D97-AF65-F5344CB8AC3E}">
        <p14:creationId xmlns="" xmlns:p14="http://schemas.microsoft.com/office/powerpoint/2010/main" val="21648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im in life.jpg"/>
          <p:cNvPicPr>
            <a:picLocks noChangeAspect="1"/>
          </p:cNvPicPr>
          <p:nvPr/>
        </p:nvPicPr>
        <p:blipFill>
          <a:blip r:embed="rId2" cstate="print">
            <a:lum bright="-10000" contrast="10000"/>
          </a:blip>
          <a:stretch>
            <a:fillRect/>
          </a:stretch>
        </p:blipFill>
        <p:spPr>
          <a:xfrm>
            <a:off x="-1" y="1676400"/>
            <a:ext cx="9144001" cy="4343400"/>
          </a:xfrm>
          <a:prstGeom prst="rect">
            <a:avLst/>
          </a:prstGeom>
        </p:spPr>
      </p:pic>
      <p:sp>
        <p:nvSpPr>
          <p:cNvPr id="5" name="Rectangle 4">
            <a:extLst>
              <a:ext uri="{FF2B5EF4-FFF2-40B4-BE49-F238E27FC236}">
                <a16:creationId xmlns="" xmlns:a16="http://schemas.microsoft.com/office/drawing/2014/main" id="{6E4C1423-7668-4527-AE45-0EDD670B1CA2}"/>
              </a:ext>
            </a:extLst>
          </p:cNvPr>
          <p:cNvSpPr/>
          <p:nvPr/>
        </p:nvSpPr>
        <p:spPr>
          <a:xfrm>
            <a:off x="0" y="1676400"/>
            <a:ext cx="9105900" cy="4419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1</a:t>
            </a:r>
            <a:r>
              <a:rPr lang="en-US" dirty="0"/>
              <a:t>  Importance of Aim</a:t>
            </a:r>
          </a:p>
        </p:txBody>
      </p:sp>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381000" y="1752600"/>
            <a:ext cx="8610600" cy="4267200"/>
          </a:xfrm>
        </p:spPr>
        <p:txBody>
          <a:bodyPr>
            <a:normAutofit/>
          </a:bodyPr>
          <a:lstStyle/>
          <a:p>
            <a:r>
              <a:rPr lang="en-US" dirty="0"/>
              <a:t>We are prepared for this by God</a:t>
            </a:r>
          </a:p>
          <a:p>
            <a:pPr lvl="1">
              <a:lnSpc>
                <a:spcPts val="2600"/>
              </a:lnSpc>
            </a:pPr>
            <a:r>
              <a:rPr lang="en-US" dirty="0">
                <a:solidFill>
                  <a:srgbClr val="FFC000"/>
                </a:solidFill>
              </a:rPr>
              <a:t>5</a:t>
            </a:r>
            <a:r>
              <a:rPr lang="en-US" dirty="0"/>
              <a:t> Now He who has prepared us for this very thing is God, who also has given us the Spirit as a guarantee. 6 So we are always confident, knowing that while we are at home in the body we are absent from the Lord. 7 For we walk by faith, not by sight. 8 We are confident, yes, well pleased rather to be absent from the body and to be present with the Lord.</a:t>
            </a:r>
          </a:p>
        </p:txBody>
      </p:sp>
    </p:spTree>
    <p:extLst>
      <p:ext uri="{BB962C8B-B14F-4D97-AF65-F5344CB8AC3E}">
        <p14:creationId xmlns="" xmlns:p14="http://schemas.microsoft.com/office/powerpoint/2010/main" val="22134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 at target.jpg"/>
          <p:cNvPicPr>
            <a:picLocks noChangeAspect="1"/>
          </p:cNvPicPr>
          <p:nvPr/>
        </p:nvPicPr>
        <p:blipFill>
          <a:blip r:embed="rId2" cstate="print">
            <a:lum bright="-10000" contrast="10000"/>
          </a:blip>
          <a:stretch>
            <a:fillRect/>
          </a:stretch>
        </p:blipFill>
        <p:spPr>
          <a:xfrm>
            <a:off x="-1" y="1676400"/>
            <a:ext cx="9144001" cy="4419600"/>
          </a:xfrm>
          <a:prstGeom prst="rect">
            <a:avLst/>
          </a:prstGeom>
        </p:spPr>
      </p:pic>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2</a:t>
            </a:r>
            <a:r>
              <a:rPr lang="en-US" dirty="0"/>
              <a:t>  We Make it Our Aim</a:t>
            </a:r>
          </a:p>
        </p:txBody>
      </p:sp>
      <p:pic>
        <p:nvPicPr>
          <p:cNvPr id="8" name="Picture 7">
            <a:extLst>
              <a:ext uri="{FF2B5EF4-FFF2-40B4-BE49-F238E27FC236}">
                <a16:creationId xmlns="" xmlns:a16="http://schemas.microsoft.com/office/drawing/2014/main" id="{E24BC13D-D9CA-44D4-9DAF-E5DDA31157EC}"/>
              </a:ext>
            </a:extLst>
          </p:cNvPr>
          <p:cNvPicPr>
            <a:picLocks noChangeAspect="1"/>
          </p:cNvPicPr>
          <p:nvPr/>
        </p:nvPicPr>
        <p:blipFill>
          <a:blip r:embed="rId3" cstate="print"/>
          <a:stretch>
            <a:fillRect/>
          </a:stretch>
        </p:blipFill>
        <p:spPr>
          <a:xfrm>
            <a:off x="0" y="1676400"/>
            <a:ext cx="9168618" cy="4455500"/>
          </a:xfrm>
          <a:prstGeom prst="rect">
            <a:avLst/>
          </a:prstGeom>
        </p:spPr>
      </p:pic>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381000" y="1752600"/>
            <a:ext cx="8610600" cy="4267200"/>
          </a:xfrm>
        </p:spPr>
        <p:txBody>
          <a:bodyPr>
            <a:normAutofit/>
          </a:bodyPr>
          <a:lstStyle/>
          <a:p>
            <a:pPr>
              <a:lnSpc>
                <a:spcPts val="3000"/>
              </a:lnSpc>
            </a:pPr>
            <a:r>
              <a:rPr lang="en-US" dirty="0">
                <a:solidFill>
                  <a:srgbClr val="FFC000"/>
                </a:solidFill>
              </a:rPr>
              <a:t>2 Cor. 5:9</a:t>
            </a:r>
            <a:r>
              <a:rPr lang="en-US" dirty="0"/>
              <a:t> “Therefore we make it our aim, whether present or absent, to </a:t>
            </a:r>
            <a:r>
              <a:rPr lang="en-US" dirty="0">
                <a:solidFill>
                  <a:srgbClr val="FFC000"/>
                </a:solidFill>
              </a:rPr>
              <a:t>be well pleasing to Him</a:t>
            </a:r>
            <a:r>
              <a:rPr lang="en-US" dirty="0"/>
              <a:t>.”</a:t>
            </a:r>
          </a:p>
          <a:p>
            <a:pPr lvl="1">
              <a:lnSpc>
                <a:spcPts val="2600"/>
              </a:lnSpc>
            </a:pPr>
            <a:r>
              <a:rPr lang="en-US" dirty="0"/>
              <a:t>Aim.. out of a sense of honor</a:t>
            </a:r>
          </a:p>
          <a:p>
            <a:pPr lvl="1">
              <a:lnSpc>
                <a:spcPts val="2600"/>
              </a:lnSpc>
            </a:pPr>
            <a:r>
              <a:rPr lang="en-US" dirty="0"/>
              <a:t>Privilege of being pleasing to God</a:t>
            </a:r>
          </a:p>
        </p:txBody>
      </p:sp>
    </p:spTree>
    <p:extLst>
      <p:ext uri="{BB962C8B-B14F-4D97-AF65-F5344CB8AC3E}">
        <p14:creationId xmlns="" xmlns:p14="http://schemas.microsoft.com/office/powerpoint/2010/main" val="11124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 at target.jpg"/>
          <p:cNvPicPr>
            <a:picLocks noChangeAspect="1"/>
          </p:cNvPicPr>
          <p:nvPr/>
        </p:nvPicPr>
        <p:blipFill>
          <a:blip r:embed="rId2" cstate="print">
            <a:lum bright="-10000" contrast="10000"/>
          </a:blip>
          <a:stretch>
            <a:fillRect/>
          </a:stretch>
        </p:blipFill>
        <p:spPr>
          <a:xfrm>
            <a:off x="-1" y="1676400"/>
            <a:ext cx="9144001" cy="4419600"/>
          </a:xfrm>
          <a:prstGeom prst="rect">
            <a:avLst/>
          </a:prstGeom>
        </p:spPr>
      </p:pic>
      <p:pic>
        <p:nvPicPr>
          <p:cNvPr id="8" name="Picture 7">
            <a:extLst>
              <a:ext uri="{FF2B5EF4-FFF2-40B4-BE49-F238E27FC236}">
                <a16:creationId xmlns="" xmlns:a16="http://schemas.microsoft.com/office/drawing/2014/main" id="{E24BC13D-D9CA-44D4-9DAF-E5DDA31157EC}"/>
              </a:ext>
            </a:extLst>
          </p:cNvPr>
          <p:cNvPicPr>
            <a:picLocks noChangeAspect="1"/>
          </p:cNvPicPr>
          <p:nvPr/>
        </p:nvPicPr>
        <p:blipFill>
          <a:blip r:embed="rId3" cstate="print"/>
          <a:stretch>
            <a:fillRect/>
          </a:stretch>
        </p:blipFill>
        <p:spPr>
          <a:xfrm>
            <a:off x="-24618" y="1676400"/>
            <a:ext cx="9168618" cy="4455500"/>
          </a:xfrm>
          <a:prstGeom prst="rect">
            <a:avLst/>
          </a:prstGeom>
        </p:spPr>
      </p:pic>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2</a:t>
            </a:r>
            <a:r>
              <a:rPr lang="en-US" dirty="0"/>
              <a:t>  We Make it Our Aim</a:t>
            </a:r>
          </a:p>
        </p:txBody>
      </p:sp>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0" y="1752600"/>
            <a:ext cx="8610600" cy="4267200"/>
          </a:xfrm>
        </p:spPr>
        <p:txBody>
          <a:bodyPr>
            <a:normAutofit/>
          </a:bodyPr>
          <a:lstStyle/>
          <a:p>
            <a:pPr>
              <a:lnSpc>
                <a:spcPts val="2600"/>
              </a:lnSpc>
            </a:pPr>
            <a:r>
              <a:rPr lang="en-US" sz="2600" dirty="0" err="1">
                <a:solidFill>
                  <a:srgbClr val="FFC000"/>
                </a:solidFill>
              </a:rPr>
              <a:t>Heb</a:t>
            </a:r>
            <a:r>
              <a:rPr lang="en-US" sz="2600" dirty="0">
                <a:solidFill>
                  <a:srgbClr val="FFC000"/>
                </a:solidFill>
              </a:rPr>
              <a:t> 13:20-21 </a:t>
            </a:r>
            <a:r>
              <a:rPr lang="en-US" sz="2600" dirty="0">
                <a:solidFill>
                  <a:schemeClr val="bg2"/>
                </a:solidFill>
              </a:rPr>
              <a:t>may the God of peace who brought up our Lord Jesus from the dead, that great Shepherd of the sheep, through the blood of the everlasting covenant, make you complete in every good work to do His will, working in you what is well pleasing in His sight, through Jesus Christ, to whom be glory forever and ever. Amen. </a:t>
            </a:r>
          </a:p>
          <a:p>
            <a:pPr lvl="1">
              <a:lnSpc>
                <a:spcPts val="2500"/>
              </a:lnSpc>
            </a:pPr>
            <a:r>
              <a:rPr lang="en-US" sz="2500" dirty="0">
                <a:solidFill>
                  <a:schemeClr val="bg2"/>
                </a:solidFill>
              </a:rPr>
              <a:t>All encompassing</a:t>
            </a:r>
          </a:p>
          <a:p>
            <a:pPr lvl="1">
              <a:lnSpc>
                <a:spcPts val="2500"/>
              </a:lnSpc>
            </a:pPr>
            <a:r>
              <a:rPr lang="en-US" sz="2500" dirty="0">
                <a:solidFill>
                  <a:schemeClr val="bg2"/>
                </a:solidFill>
              </a:rPr>
              <a:t>Constantly tested</a:t>
            </a:r>
          </a:p>
          <a:p>
            <a:pPr lvl="1">
              <a:lnSpc>
                <a:spcPts val="2900"/>
              </a:lnSpc>
            </a:pPr>
            <a:endParaRPr lang="en-US" sz="2500" dirty="0">
              <a:solidFill>
                <a:schemeClr val="bg2"/>
              </a:solidFill>
            </a:endParaRPr>
          </a:p>
        </p:txBody>
      </p:sp>
    </p:spTree>
    <p:extLst>
      <p:ext uri="{BB962C8B-B14F-4D97-AF65-F5344CB8AC3E}">
        <p14:creationId xmlns="" xmlns:p14="http://schemas.microsoft.com/office/powerpoint/2010/main" val="5484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 at target.jpg"/>
          <p:cNvPicPr>
            <a:picLocks noChangeAspect="1"/>
          </p:cNvPicPr>
          <p:nvPr/>
        </p:nvPicPr>
        <p:blipFill>
          <a:blip r:embed="rId2" cstate="print">
            <a:lum bright="-10000" contrast="10000"/>
          </a:blip>
          <a:stretch>
            <a:fillRect/>
          </a:stretch>
        </p:blipFill>
        <p:spPr>
          <a:xfrm>
            <a:off x="-1" y="1676400"/>
            <a:ext cx="9144001" cy="4419600"/>
          </a:xfrm>
          <a:prstGeom prst="rect">
            <a:avLst/>
          </a:prstGeom>
        </p:spPr>
      </p:pic>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2</a:t>
            </a:r>
            <a:r>
              <a:rPr lang="en-US" dirty="0"/>
              <a:t>  We Make it Our Aim</a:t>
            </a:r>
          </a:p>
        </p:txBody>
      </p:sp>
      <p:pic>
        <p:nvPicPr>
          <p:cNvPr id="8" name="Picture 7">
            <a:extLst>
              <a:ext uri="{FF2B5EF4-FFF2-40B4-BE49-F238E27FC236}">
                <a16:creationId xmlns="" xmlns:a16="http://schemas.microsoft.com/office/drawing/2014/main" id="{E24BC13D-D9CA-44D4-9DAF-E5DDA31157EC}"/>
              </a:ext>
            </a:extLst>
          </p:cNvPr>
          <p:cNvPicPr>
            <a:picLocks noChangeAspect="1"/>
          </p:cNvPicPr>
          <p:nvPr/>
        </p:nvPicPr>
        <p:blipFill>
          <a:blip r:embed="rId3" cstate="print"/>
          <a:stretch>
            <a:fillRect/>
          </a:stretch>
        </p:blipFill>
        <p:spPr>
          <a:xfrm>
            <a:off x="-24618" y="1676400"/>
            <a:ext cx="9168618" cy="4455500"/>
          </a:xfrm>
          <a:prstGeom prst="rect">
            <a:avLst/>
          </a:prstGeom>
        </p:spPr>
      </p:pic>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762000" y="1752600"/>
            <a:ext cx="8610600" cy="4267200"/>
          </a:xfrm>
        </p:spPr>
        <p:txBody>
          <a:bodyPr>
            <a:normAutofit/>
          </a:bodyPr>
          <a:lstStyle/>
          <a:p>
            <a:pPr>
              <a:lnSpc>
                <a:spcPts val="2600"/>
              </a:lnSpc>
              <a:spcAft>
                <a:spcPts val="300"/>
              </a:spcAft>
            </a:pPr>
            <a:r>
              <a:rPr lang="en-US" sz="3200" dirty="0">
                <a:solidFill>
                  <a:srgbClr val="FFC000"/>
                </a:solidFill>
              </a:rPr>
              <a:t>Requires deliberate choice..</a:t>
            </a:r>
          </a:p>
          <a:p>
            <a:pPr lvl="1">
              <a:lnSpc>
                <a:spcPts val="2400"/>
              </a:lnSpc>
            </a:pPr>
            <a:r>
              <a:rPr lang="en-US" dirty="0">
                <a:solidFill>
                  <a:srgbClr val="FFC000"/>
                </a:solidFill>
              </a:rPr>
              <a:t>Phil 1:9-11 </a:t>
            </a:r>
            <a:r>
              <a:rPr lang="en-US" dirty="0">
                <a:solidFill>
                  <a:schemeClr val="bg2"/>
                </a:solidFill>
              </a:rPr>
              <a:t>“And this I pray, that your love may abound still more and more in knowledge and all discernment, that you may approve the things that are excellent, that you may be sincere and without offense till the day of Christ, being filled with the fruits of righteousness which are by Jesus Christ, to the glory and praise of God.” </a:t>
            </a:r>
          </a:p>
        </p:txBody>
      </p:sp>
    </p:spTree>
    <p:extLst>
      <p:ext uri="{BB962C8B-B14F-4D97-AF65-F5344CB8AC3E}">
        <p14:creationId xmlns="" xmlns:p14="http://schemas.microsoft.com/office/powerpoint/2010/main" val="4287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3D125D4-0412-4A1C-83C6-EA03B1BBDE5E}"/>
              </a:ext>
            </a:extLst>
          </p:cNvPr>
          <p:cNvPicPr>
            <a:picLocks noChangeAspect="1"/>
          </p:cNvPicPr>
          <p:nvPr/>
        </p:nvPicPr>
        <p:blipFill rotWithShape="1">
          <a:blip r:embed="rId2" cstate="print">
            <a:extLst>
              <a:ext uri="{BEBA8EAE-BF5A-486C-A8C5-ECC9F3942E4B}">
                <a14:imgProps xmlns="" xmlns:a14="http://schemas.microsoft.com/office/drawing/2010/main">
                  <a14:imgLayer r:embed="rId3">
                    <a14:imgEffect>
                      <a14:brightnessContrast bright="-10000" contrast="10000"/>
                    </a14:imgEffect>
                  </a14:imgLayer>
                </a14:imgProps>
              </a:ext>
              <a:ext uri="{28A0092B-C50C-407E-A947-70E740481C1C}">
                <a14:useLocalDpi xmlns="" xmlns:a14="http://schemas.microsoft.com/office/drawing/2010/main" val="0"/>
              </a:ext>
            </a:extLst>
          </a:blip>
          <a:srcRect r="1000"/>
          <a:stretch/>
        </p:blipFill>
        <p:spPr>
          <a:xfrm>
            <a:off x="0" y="1600200"/>
            <a:ext cx="9144000" cy="4191000"/>
          </a:xfrm>
          <a:prstGeom prst="rect">
            <a:avLst/>
          </a:prstGeom>
        </p:spPr>
      </p:pic>
      <p:sp>
        <p:nvSpPr>
          <p:cNvPr id="2" name="Title 1">
            <a:extLst>
              <a:ext uri="{FF2B5EF4-FFF2-40B4-BE49-F238E27FC236}">
                <a16:creationId xmlns="" xmlns:a16="http://schemas.microsoft.com/office/drawing/2014/main" id="{3E83A3F5-DD50-48B3-AD00-5C2906C562B4}"/>
              </a:ext>
            </a:extLst>
          </p:cNvPr>
          <p:cNvSpPr>
            <a:spLocks noGrp="1"/>
          </p:cNvSpPr>
          <p:nvPr>
            <p:ph type="title"/>
          </p:nvPr>
        </p:nvSpPr>
        <p:spPr/>
        <p:txBody>
          <a:bodyPr/>
          <a:lstStyle/>
          <a:p>
            <a:r>
              <a:rPr lang="en-US" sz="4400" dirty="0">
                <a:solidFill>
                  <a:srgbClr val="FF0000"/>
                </a:solidFill>
              </a:rPr>
              <a:t>3 </a:t>
            </a:r>
            <a:r>
              <a:rPr lang="en-US" dirty="0"/>
              <a:t>Ultimate appointment</a:t>
            </a:r>
          </a:p>
        </p:txBody>
      </p:sp>
      <p:pic>
        <p:nvPicPr>
          <p:cNvPr id="6" name="Picture 5">
            <a:extLst>
              <a:ext uri="{FF2B5EF4-FFF2-40B4-BE49-F238E27FC236}">
                <a16:creationId xmlns="" xmlns:a16="http://schemas.microsoft.com/office/drawing/2014/main" id="{54C60FE1-9530-464E-BE7A-C96DF2F85E54}"/>
              </a:ext>
            </a:extLst>
          </p:cNvPr>
          <p:cNvPicPr>
            <a:picLocks noChangeAspect="1"/>
          </p:cNvPicPr>
          <p:nvPr/>
        </p:nvPicPr>
        <p:blipFill>
          <a:blip r:embed="rId4" cstate="print"/>
          <a:stretch>
            <a:fillRect/>
          </a:stretch>
        </p:blipFill>
        <p:spPr>
          <a:xfrm>
            <a:off x="-12895" y="1557997"/>
            <a:ext cx="9144000" cy="4267200"/>
          </a:xfrm>
          <a:prstGeom prst="rect">
            <a:avLst/>
          </a:prstGeom>
        </p:spPr>
      </p:pic>
      <p:sp>
        <p:nvSpPr>
          <p:cNvPr id="3" name="Content Placeholder 2">
            <a:extLst>
              <a:ext uri="{FF2B5EF4-FFF2-40B4-BE49-F238E27FC236}">
                <a16:creationId xmlns="" xmlns:a16="http://schemas.microsoft.com/office/drawing/2014/main" id="{3D92A588-08FA-4049-8C21-15ADFBA46881}"/>
              </a:ext>
            </a:extLst>
          </p:cNvPr>
          <p:cNvSpPr>
            <a:spLocks noGrp="1"/>
          </p:cNvSpPr>
          <p:nvPr>
            <p:ph idx="1"/>
          </p:nvPr>
        </p:nvSpPr>
        <p:spPr>
          <a:xfrm>
            <a:off x="381000" y="1752600"/>
            <a:ext cx="8610600" cy="4267200"/>
          </a:xfrm>
        </p:spPr>
        <p:txBody>
          <a:bodyPr>
            <a:normAutofit/>
          </a:bodyPr>
          <a:lstStyle/>
          <a:p>
            <a:pPr>
              <a:lnSpc>
                <a:spcPts val="2600"/>
              </a:lnSpc>
              <a:spcAft>
                <a:spcPts val="300"/>
              </a:spcAft>
            </a:pPr>
            <a:r>
              <a:rPr lang="en-US" sz="3200" dirty="0">
                <a:solidFill>
                  <a:srgbClr val="FFC000"/>
                </a:solidFill>
              </a:rPr>
              <a:t>Accountability to God..</a:t>
            </a:r>
          </a:p>
          <a:p>
            <a:pPr lvl="1">
              <a:lnSpc>
                <a:spcPts val="2400"/>
              </a:lnSpc>
            </a:pPr>
            <a:r>
              <a:rPr lang="en-US" dirty="0">
                <a:solidFill>
                  <a:srgbClr val="FFC000"/>
                </a:solidFill>
              </a:rPr>
              <a:t>2 Cor. 5:10 </a:t>
            </a:r>
            <a:r>
              <a:rPr lang="en-US" dirty="0">
                <a:solidFill>
                  <a:schemeClr val="bg2"/>
                </a:solidFill>
              </a:rPr>
              <a:t>“For we must all appear before the judgment seat of Christ, that each one may receive the things done in the body, according to what he has done, whether good or bad”</a:t>
            </a:r>
          </a:p>
          <a:p>
            <a:pPr lvl="1">
              <a:lnSpc>
                <a:spcPts val="2400"/>
              </a:lnSpc>
            </a:pPr>
            <a:r>
              <a:rPr lang="en-US" dirty="0">
                <a:solidFill>
                  <a:schemeClr val="bg2"/>
                </a:solidFill>
              </a:rPr>
              <a:t>Appear (personal appearing, to make known)</a:t>
            </a:r>
          </a:p>
          <a:p>
            <a:pPr lvl="1">
              <a:lnSpc>
                <a:spcPts val="2400"/>
              </a:lnSpc>
            </a:pPr>
            <a:r>
              <a:rPr lang="en-US" dirty="0">
                <a:solidFill>
                  <a:schemeClr val="bg2"/>
                </a:solidFill>
              </a:rPr>
              <a:t>In the body (this life) what we have done</a:t>
            </a:r>
          </a:p>
        </p:txBody>
      </p:sp>
    </p:spTree>
    <p:extLst>
      <p:ext uri="{BB962C8B-B14F-4D97-AF65-F5344CB8AC3E}">
        <p14:creationId xmlns="" xmlns:p14="http://schemas.microsoft.com/office/powerpoint/2010/main" val="49618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14097</TotalTime>
  <Words>676</Words>
  <Application>Microsoft Office PowerPoint</Application>
  <PresentationFormat>On-screen Show (4:3)</PresentationFormat>
  <Paragraphs>39</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We Make it our Aim</vt:lpstr>
      <vt:lpstr>Finding a Purpose in Life</vt:lpstr>
      <vt:lpstr>1  Importance of Aim</vt:lpstr>
      <vt:lpstr>1  Importance of Aim</vt:lpstr>
      <vt:lpstr>1  Importance of Aim</vt:lpstr>
      <vt:lpstr>2  We Make it Our Aim</vt:lpstr>
      <vt:lpstr>2  We Make it Our Aim</vt:lpstr>
      <vt:lpstr>2  We Make it Our Aim</vt:lpstr>
      <vt:lpstr>3 Ultimate appointment</vt:lpstr>
      <vt:lpstr>3 Ultimate appointment</vt:lpstr>
      <vt:lpstr>We Make it our Aim</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156</cp:revision>
  <dcterms:created xsi:type="dcterms:W3CDTF">2015-10-04T04:19:18Z</dcterms:created>
  <dcterms:modified xsi:type="dcterms:W3CDTF">2018-02-11T05:11:54Z</dcterms:modified>
</cp:coreProperties>
</file>