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3" r:id="rId2"/>
    <p:sldId id="274" r:id="rId3"/>
    <p:sldId id="275" r:id="rId4"/>
    <p:sldId id="276" r:id="rId5"/>
    <p:sldId id="277" r:id="rId6"/>
    <p:sldId id="278" r:id="rId7"/>
    <p:sldId id="279" r:id="rId8"/>
    <p:sldId id="28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37"/>
    <a:srgbClr val="321900"/>
    <a:srgbClr val="140A00"/>
    <a:srgbClr val="3E1F00"/>
    <a:srgbClr val="663300"/>
    <a:srgbClr val="FFDD71"/>
    <a:srgbClr val="FFD961"/>
    <a:srgbClr val="BCB48A"/>
    <a:srgbClr val="B1A777"/>
    <a:srgbClr val="B9B0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37" autoAdjust="0"/>
    <p:restoredTop sz="94660"/>
  </p:normalViewPr>
  <p:slideViewPr>
    <p:cSldViewPr>
      <p:cViewPr varScale="1">
        <p:scale>
          <a:sx n="65" d="100"/>
          <a:sy n="65" d="100"/>
        </p:scale>
        <p:origin x="-10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8E981-28F5-479C-B752-E9E7FAEC94EB}" type="datetimeFigureOut">
              <a:rPr lang="en-US" smtClean="0"/>
              <a:pPr/>
              <a:t>3/17/2018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A00E0-DD7C-485A-8D6D-375C8D8D9C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A00E0-DD7C-485A-8D6D-375C8D8D9C1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A00E0-DD7C-485A-8D6D-375C8D8D9C17}" type="slidenum">
              <a:rPr lang="en-US" smtClean="0"/>
              <a:pPr/>
              <a:t>8</a:t>
            </a:fld>
            <a:endParaRPr lang="en-US"/>
          </a:p>
        </p:txBody>
      </p:sp>
    </p:spTree>
    <p:extLst>
      <p:ext uri="{BB962C8B-B14F-4D97-AF65-F5344CB8AC3E}">
        <p14:creationId xmlns:p14="http://schemas.microsoft.com/office/powerpoint/2010/main" xmlns="" val="166060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33400"/>
            <a:ext cx="7772400" cy="1066800"/>
          </a:xfrm>
        </p:spPr>
        <p:txBody>
          <a:bodyPr>
            <a:normAutofit/>
          </a:bodyPr>
          <a:lstStyle>
            <a:lvl1pPr algn="ctr">
              <a:defRPr sz="4800"/>
            </a:lvl1pPr>
          </a:lstStyle>
          <a:p>
            <a:r>
              <a:rPr lang="en-US" dirty="0"/>
              <a:t>Master title style</a:t>
            </a:r>
          </a:p>
        </p:txBody>
      </p:sp>
      <p:sp>
        <p:nvSpPr>
          <p:cNvPr id="3" name="Subtitle 2"/>
          <p:cNvSpPr>
            <a:spLocks noGrp="1"/>
          </p:cNvSpPr>
          <p:nvPr>
            <p:ph type="subTitle" idx="1" hasCustomPrompt="1"/>
          </p:nvPr>
        </p:nvSpPr>
        <p:spPr>
          <a:xfrm>
            <a:off x="1447800" y="57912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noAutofit/>
          </a:bodyPr>
          <a:lstStyle>
            <a:lvl1pPr>
              <a:defRPr sz="3200"/>
            </a:lvl1pPr>
          </a:lstStyle>
          <a:p>
            <a:r>
              <a:rPr lang="en-US" dirty="0"/>
              <a:t>Master title style</a:t>
            </a:r>
          </a:p>
        </p:txBody>
      </p:sp>
      <p:sp>
        <p:nvSpPr>
          <p:cNvPr id="3" name="Content Placeholder 2"/>
          <p:cNvSpPr>
            <a:spLocks noGrp="1"/>
          </p:cNvSpPr>
          <p:nvPr>
            <p:ph idx="1" hasCustomPrompt="1"/>
          </p:nvPr>
        </p:nvSpPr>
        <p:spPr/>
        <p:txBody>
          <a:bodyPr/>
          <a:lstStyle>
            <a:lvl1pPr>
              <a:defRPr sz="2900"/>
            </a:lvl1pPr>
            <a:lvl2pPr>
              <a:defRPr sz="2600"/>
            </a:lvl2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a:t>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Master title style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9" cstate="print">
            <a:lum bright="-45000" contrast="10000"/>
          </a:blip>
          <a:srcRect r="14845" b="18000"/>
          <a:stretch>
            <a:fillRect/>
          </a:stretch>
        </p:blipFill>
        <p:spPr>
          <a:xfrm>
            <a:off x="0" y="0"/>
            <a:ext cx="9144002" cy="6858000"/>
          </a:xfrm>
          <a:prstGeom prst="rect">
            <a:avLst/>
          </a:prstGeom>
        </p:spPr>
      </p:pic>
      <p:pic>
        <p:nvPicPr>
          <p:cNvPr id="5" name="Picture 4">
            <a:extLst>
              <a:ext uri="{FF2B5EF4-FFF2-40B4-BE49-F238E27FC236}">
                <a16:creationId xmlns:a16="http://schemas.microsoft.com/office/drawing/2014/main" xmlns="" id="{6BD0A0EB-27A9-4CF9-8A56-BCE92061055F}"/>
              </a:ext>
            </a:extLst>
          </p:cNvPr>
          <p:cNvPicPr>
            <a:picLocks noChangeAspect="1"/>
          </p:cNvPicPr>
          <p:nvPr userDrawn="1"/>
        </p:nvPicPr>
        <p:blipFill>
          <a:blip r:embed="rId10" cstate="print">
            <a:extLst>
              <a:ext uri="{BEBA8EAE-BF5A-486C-A8C5-ECC9F3942E4B}">
                <a14:imgProps xmlns:a14="http://schemas.microsoft.com/office/drawing/2010/main" xmlns="">
                  <a14:imgLayer r:embed="rId11">
                    <a14:imgEffect>
                      <a14:brightnessContrast bright="-5000" contrast="10000"/>
                    </a14:imgEffect>
                  </a14:imgLayer>
                </a14:imgProps>
              </a:ext>
              <a:ext uri="{28A0092B-C50C-407E-A947-70E740481C1C}">
                <a14:useLocalDpi xmlns:a14="http://schemas.microsoft.com/office/drawing/2010/main" xmlns="" val="0"/>
              </a:ext>
            </a:extLst>
          </a:blip>
          <a:stretch>
            <a:fillRect/>
          </a:stretch>
        </p:blipFill>
        <p:spPr>
          <a:xfrm>
            <a:off x="0" y="1692276"/>
            <a:ext cx="9117874" cy="4361410"/>
          </a:xfrm>
          <a:prstGeom prst="rect">
            <a:avLst/>
          </a:prstGeom>
        </p:spPr>
      </p:pic>
      <p:sp>
        <p:nvSpPr>
          <p:cNvPr id="8" name="Rectangle 7"/>
          <p:cNvSpPr/>
          <p:nvPr userDrawn="1"/>
        </p:nvSpPr>
        <p:spPr>
          <a:xfrm>
            <a:off x="0" y="1692276"/>
            <a:ext cx="9109164" cy="436141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5029200" cy="1143000"/>
          </a:xfrm>
          <a:prstGeom prst="rect">
            <a:avLst/>
          </a:prstGeom>
        </p:spPr>
        <p:txBody>
          <a:bodyPr vert="horz" lIns="91440" tIns="45720" rIns="91440" bIns="45720" rtlCol="0" anchor="ctr">
            <a:normAutofit/>
          </a:bodyPr>
          <a:lstStyle/>
          <a:p>
            <a:r>
              <a:rPr lang="en-US" dirty="0"/>
              <a:t>Master title style</a:t>
            </a:r>
          </a:p>
        </p:txBody>
      </p:sp>
      <p:sp>
        <p:nvSpPr>
          <p:cNvPr id="3" name="Text Placeholder 2"/>
          <p:cNvSpPr>
            <a:spLocks noGrp="1"/>
          </p:cNvSpPr>
          <p:nvPr>
            <p:ph type="body" idx="1"/>
          </p:nvPr>
        </p:nvSpPr>
        <p:spPr>
          <a:xfrm>
            <a:off x="381000" y="1752600"/>
            <a:ext cx="8458200" cy="4267200"/>
          </a:xfrm>
          <a:prstGeom prst="rect">
            <a:avLst/>
          </a:prstGeom>
          <a:noFill/>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3800" kern="120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4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3" cstate="print">
            <a:lum bright="-35000" contrast="10000"/>
          </a:blip>
          <a:srcRect r="14845" b="18000"/>
          <a:stretch>
            <a:fillRect/>
          </a:stretch>
        </p:blipFill>
        <p:spPr>
          <a:xfrm>
            <a:off x="0" y="0"/>
            <a:ext cx="9144000" cy="6096000"/>
          </a:xfrm>
          <a:prstGeom prst="rect">
            <a:avLst/>
          </a:prstGeom>
        </p:spPr>
      </p:pic>
      <p:sp>
        <p:nvSpPr>
          <p:cNvPr id="6" name="Title 5"/>
          <p:cNvSpPr>
            <a:spLocks noGrp="1"/>
          </p:cNvSpPr>
          <p:nvPr>
            <p:ph type="ctrTitle"/>
          </p:nvPr>
        </p:nvSpPr>
        <p:spPr>
          <a:xfrm>
            <a:off x="685800" y="381000"/>
            <a:ext cx="7772400" cy="1066800"/>
          </a:xfrm>
        </p:spPr>
        <p:txBody>
          <a:bodyPr>
            <a:normAutofit/>
          </a:bodyPr>
          <a:lstStyle/>
          <a:p>
            <a:r>
              <a:rPr lang="en-US" sz="4400" dirty="0"/>
              <a:t>If You Want to Follow Jesus</a:t>
            </a:r>
          </a:p>
        </p:txBody>
      </p:sp>
      <p:sp>
        <p:nvSpPr>
          <p:cNvPr id="7" name="Subtitle 6"/>
          <p:cNvSpPr>
            <a:spLocks noGrp="1"/>
          </p:cNvSpPr>
          <p:nvPr>
            <p:ph type="subTitle" idx="1"/>
          </p:nvPr>
        </p:nvSpPr>
        <p:spPr>
          <a:xfrm>
            <a:off x="1371600" y="5715000"/>
            <a:ext cx="6400800" cy="838200"/>
          </a:xfrm>
        </p:spPr>
        <p:txBody>
          <a:bodyPr/>
          <a:lstStyle/>
          <a:p>
            <a:r>
              <a:rPr lang="en-US" dirty="0"/>
              <a:t>Luke 9:18-26</a:t>
            </a:r>
          </a:p>
        </p:txBody>
      </p:sp>
      <p:pic>
        <p:nvPicPr>
          <p:cNvPr id="3" name="Picture 2">
            <a:extLst>
              <a:ext uri="{FF2B5EF4-FFF2-40B4-BE49-F238E27FC236}">
                <a16:creationId xmlns:a16="http://schemas.microsoft.com/office/drawing/2014/main" xmlns="" id="{1ECF2960-04F6-47F6-A36B-2BE494371685}"/>
              </a:ext>
            </a:extLst>
          </p:cNvPr>
          <p:cNvPicPr>
            <a:picLocks noChangeAspect="1"/>
          </p:cNvPicPr>
          <p:nvPr/>
        </p:nvPicPr>
        <p:blipFill>
          <a:blip r:embed="rId4" cstate="print">
            <a:lum bright="-10000" contrast="10000"/>
            <a:extLst>
              <a:ext uri="{BEBA8EAE-BF5A-486C-A8C5-ECC9F3942E4B}">
                <a14:imgProps xmlns:a14="http://schemas.microsoft.com/office/drawing/2010/main" xmlns="">
                  <a14:imgLayer r:embed="rId5">
                    <a14:imgEffect>
                      <a14:brightnessContrast bright="-5000" contrast="10000"/>
                    </a14:imgEffect>
                  </a14:imgLayer>
                </a14:imgProps>
              </a:ext>
              <a:ext uri="{28A0092B-C50C-407E-A947-70E740481C1C}">
                <a14:useLocalDpi xmlns:a14="http://schemas.microsoft.com/office/drawing/2010/main" xmlns="" val="0"/>
              </a:ext>
            </a:extLst>
          </a:blip>
          <a:stretch>
            <a:fillRect/>
          </a:stretch>
        </p:blipFill>
        <p:spPr>
          <a:xfrm>
            <a:off x="0" y="1600200"/>
            <a:ext cx="9144000" cy="4114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2887BA0-877A-467D-A75E-976693FBB48D}"/>
              </a:ext>
            </a:extLst>
          </p:cNvPr>
          <p:cNvPicPr>
            <a:picLocks noChangeAspect="1"/>
          </p:cNvPicPr>
          <p:nvPr/>
        </p:nvPicPr>
        <p:blipFill rotWithShape="1">
          <a:blip r:embed="rId2" cstate="print"/>
          <a:srcRect l="630" r="3329"/>
          <a:stretch/>
        </p:blipFill>
        <p:spPr>
          <a:xfrm>
            <a:off x="0" y="1600041"/>
            <a:ext cx="9052560" cy="4419759"/>
          </a:xfrm>
          <a:prstGeom prst="rect">
            <a:avLst/>
          </a:prstGeom>
        </p:spPr>
      </p:pic>
      <p:sp>
        <p:nvSpPr>
          <p:cNvPr id="9" name="Rectangle 8">
            <a:extLst>
              <a:ext uri="{FF2B5EF4-FFF2-40B4-BE49-F238E27FC236}">
                <a16:creationId xmlns:a16="http://schemas.microsoft.com/office/drawing/2014/main" xmlns="" id="{BD617ECF-7189-49F0-AB8E-3687EAF373A5}"/>
              </a:ext>
            </a:extLst>
          </p:cNvPr>
          <p:cNvSpPr/>
          <p:nvPr/>
        </p:nvSpPr>
        <p:spPr>
          <a:xfrm>
            <a:off x="0" y="1600042"/>
            <a:ext cx="9067800" cy="4419758"/>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9FE3499-13FD-4AAD-A9E4-F7CBBAE22E10}"/>
              </a:ext>
            </a:extLst>
          </p:cNvPr>
          <p:cNvSpPr>
            <a:spLocks noGrp="1"/>
          </p:cNvSpPr>
          <p:nvPr>
            <p:ph type="title"/>
          </p:nvPr>
        </p:nvSpPr>
        <p:spPr/>
        <p:txBody>
          <a:bodyPr/>
          <a:lstStyle/>
          <a:p>
            <a:r>
              <a:rPr lang="en-US" dirty="0"/>
              <a:t>Behold the Lamb of God</a:t>
            </a:r>
          </a:p>
        </p:txBody>
      </p:sp>
      <p:sp>
        <p:nvSpPr>
          <p:cNvPr id="6" name="Content Placeholder 5">
            <a:extLst>
              <a:ext uri="{FF2B5EF4-FFF2-40B4-BE49-F238E27FC236}">
                <a16:creationId xmlns:a16="http://schemas.microsoft.com/office/drawing/2014/main" xmlns="" id="{90C91F4B-AF0D-4072-B3DC-88B3ED7DCAC0}"/>
              </a:ext>
            </a:extLst>
          </p:cNvPr>
          <p:cNvSpPr>
            <a:spLocks noGrp="1"/>
          </p:cNvSpPr>
          <p:nvPr>
            <p:ph idx="1"/>
          </p:nvPr>
        </p:nvSpPr>
        <p:spPr/>
        <p:txBody>
          <a:bodyPr/>
          <a:lstStyle/>
          <a:p>
            <a:r>
              <a:rPr lang="en-US" dirty="0"/>
              <a:t>John 1:40-49.. “We have found the Messiah”..</a:t>
            </a:r>
          </a:p>
          <a:p>
            <a:pPr marL="457200" lvl="1" indent="0">
              <a:buNone/>
            </a:pPr>
            <a:endParaRPr lang="en-US" dirty="0"/>
          </a:p>
        </p:txBody>
      </p:sp>
      <p:sp>
        <p:nvSpPr>
          <p:cNvPr id="11" name="TextBox 10">
            <a:extLst>
              <a:ext uri="{FF2B5EF4-FFF2-40B4-BE49-F238E27FC236}">
                <a16:creationId xmlns:a16="http://schemas.microsoft.com/office/drawing/2014/main" xmlns="" id="{BF041972-C29E-4C5C-B10A-C502DA9EF4FA}"/>
              </a:ext>
            </a:extLst>
          </p:cNvPr>
          <p:cNvSpPr txBox="1"/>
          <p:nvPr/>
        </p:nvSpPr>
        <p:spPr>
          <a:xfrm>
            <a:off x="2286000" y="5791200"/>
            <a:ext cx="4495800" cy="584775"/>
          </a:xfrm>
          <a:prstGeom prst="rect">
            <a:avLst/>
          </a:prstGeom>
          <a:noFill/>
        </p:spPr>
        <p:txBody>
          <a:bodyPr wrap="square" rtlCol="0">
            <a:spAutoFit/>
          </a:bodyPr>
          <a:lstStyle/>
          <a:p>
            <a:pPr algn="ctr"/>
            <a:r>
              <a:rPr lang="en-US" sz="3200" dirty="0">
                <a:solidFill>
                  <a:schemeClr val="bg1"/>
                </a:solidFill>
                <a:latin typeface="Georgia" panose="02040502050405020303" pitchFamily="18" charset="0"/>
              </a:rPr>
              <a:t>They followed Him..</a:t>
            </a:r>
          </a:p>
        </p:txBody>
      </p:sp>
    </p:spTree>
    <p:extLst>
      <p:ext uri="{BB962C8B-B14F-4D97-AF65-F5344CB8AC3E}">
        <p14:creationId xmlns:p14="http://schemas.microsoft.com/office/powerpoint/2010/main" xmlns="" val="333030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5E037-078C-45A4-BB56-EB0EAF34FEC9}"/>
              </a:ext>
            </a:extLst>
          </p:cNvPr>
          <p:cNvSpPr>
            <a:spLocks noGrp="1"/>
          </p:cNvSpPr>
          <p:nvPr>
            <p:ph type="title"/>
          </p:nvPr>
        </p:nvSpPr>
        <p:spPr/>
        <p:txBody>
          <a:bodyPr/>
          <a:lstStyle/>
          <a:p>
            <a:r>
              <a:rPr lang="en-US" dirty="0"/>
              <a:t>We are called to follow..</a:t>
            </a:r>
          </a:p>
        </p:txBody>
      </p:sp>
      <p:sp>
        <p:nvSpPr>
          <p:cNvPr id="3" name="Content Placeholder 2">
            <a:extLst>
              <a:ext uri="{FF2B5EF4-FFF2-40B4-BE49-F238E27FC236}">
                <a16:creationId xmlns:a16="http://schemas.microsoft.com/office/drawing/2014/main" xmlns="" id="{50DEF36A-AF91-4AF3-B6DA-BF2F9DE9F203}"/>
              </a:ext>
            </a:extLst>
          </p:cNvPr>
          <p:cNvSpPr>
            <a:spLocks noGrp="1"/>
          </p:cNvSpPr>
          <p:nvPr>
            <p:ph idx="1"/>
          </p:nvPr>
        </p:nvSpPr>
        <p:spPr/>
        <p:txBody>
          <a:bodyPr>
            <a:normAutofit/>
          </a:bodyPr>
          <a:lstStyle/>
          <a:p>
            <a:pPr>
              <a:lnSpc>
                <a:spcPts val="2500"/>
              </a:lnSpc>
            </a:pPr>
            <a:r>
              <a:rPr lang="en-US" sz="2700" dirty="0">
                <a:solidFill>
                  <a:srgbClr val="FFCF37"/>
                </a:solidFill>
              </a:rPr>
              <a:t>Luke 9:23-26 </a:t>
            </a:r>
            <a:r>
              <a:rPr lang="en-US" sz="2600" dirty="0"/>
              <a:t>Then He said to them all, “If anyone desires to come after Me, let him deny himself, and take up his cross daily, and follow Me. </a:t>
            </a:r>
          </a:p>
          <a:p>
            <a:pPr>
              <a:lnSpc>
                <a:spcPts val="2500"/>
              </a:lnSpc>
            </a:pPr>
            <a:r>
              <a:rPr lang="en-US" sz="2600" dirty="0"/>
              <a:t>24 For whoever desires to save his life will lose it, but whoever loses his life for My sake will save it. 25 For what profit is it to a man if he gains the whole world, and is himself destroyed or lost? </a:t>
            </a:r>
          </a:p>
          <a:p>
            <a:pPr>
              <a:lnSpc>
                <a:spcPts val="2500"/>
              </a:lnSpc>
            </a:pPr>
            <a:r>
              <a:rPr lang="en-US" sz="2600" dirty="0"/>
              <a:t>26 For whoever is ashamed of Me and My words, of him the Son of Man will be ashamed when He comes in His own glory, and in His Father’s, and of the holy angels. </a:t>
            </a:r>
          </a:p>
        </p:txBody>
      </p:sp>
      <p:sp>
        <p:nvSpPr>
          <p:cNvPr id="4" name="TextBox 3">
            <a:extLst>
              <a:ext uri="{FF2B5EF4-FFF2-40B4-BE49-F238E27FC236}">
                <a16:creationId xmlns:a16="http://schemas.microsoft.com/office/drawing/2014/main" xmlns="" id="{7F7C02A1-0A8B-4D08-85D7-9B159FDF974A}"/>
              </a:ext>
            </a:extLst>
          </p:cNvPr>
          <p:cNvSpPr txBox="1"/>
          <p:nvPr/>
        </p:nvSpPr>
        <p:spPr>
          <a:xfrm>
            <a:off x="2438400" y="5638800"/>
            <a:ext cx="4114800" cy="523220"/>
          </a:xfrm>
          <a:prstGeom prst="rect">
            <a:avLst/>
          </a:prstGeom>
          <a:noFill/>
        </p:spPr>
        <p:txBody>
          <a:bodyPr wrap="square" rtlCol="0" anchor="ctr">
            <a:spAutoFit/>
          </a:bodyPr>
          <a:lstStyle/>
          <a:p>
            <a:pPr algn="ctr"/>
            <a:r>
              <a:rPr lang="en-US" sz="2800" dirty="0">
                <a:solidFill>
                  <a:schemeClr val="bg1"/>
                </a:solidFill>
                <a:latin typeface="Georgia" panose="02040502050405020303" pitchFamily="18" charset="0"/>
              </a:rPr>
              <a:t>The heart of the gospel ..</a:t>
            </a:r>
          </a:p>
        </p:txBody>
      </p:sp>
    </p:spTree>
    <p:extLst>
      <p:ext uri="{BB962C8B-B14F-4D97-AF65-F5344CB8AC3E}">
        <p14:creationId xmlns:p14="http://schemas.microsoft.com/office/powerpoint/2010/main" xmlns="" val="38733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FA187-4F10-4B75-B4F5-1DA789B7C134}"/>
              </a:ext>
            </a:extLst>
          </p:cNvPr>
          <p:cNvSpPr>
            <a:spLocks noGrp="1"/>
          </p:cNvSpPr>
          <p:nvPr>
            <p:ph type="title"/>
          </p:nvPr>
        </p:nvSpPr>
        <p:spPr/>
        <p:txBody>
          <a:bodyPr/>
          <a:lstStyle/>
          <a:p>
            <a:r>
              <a:rPr lang="en-US" sz="4400" dirty="0">
                <a:solidFill>
                  <a:srgbClr val="FF0000"/>
                </a:solidFill>
              </a:rPr>
              <a:t>1</a:t>
            </a:r>
            <a:r>
              <a:rPr lang="en-US" dirty="0"/>
              <a:t> A Principle</a:t>
            </a:r>
          </a:p>
        </p:txBody>
      </p:sp>
      <p:sp>
        <p:nvSpPr>
          <p:cNvPr id="3" name="Content Placeholder 2">
            <a:extLst>
              <a:ext uri="{FF2B5EF4-FFF2-40B4-BE49-F238E27FC236}">
                <a16:creationId xmlns:a16="http://schemas.microsoft.com/office/drawing/2014/main" xmlns="" id="{3715142C-0635-4493-8DB9-96C80CFE3D4F}"/>
              </a:ext>
            </a:extLst>
          </p:cNvPr>
          <p:cNvSpPr>
            <a:spLocks noGrp="1"/>
          </p:cNvSpPr>
          <p:nvPr>
            <p:ph idx="1"/>
          </p:nvPr>
        </p:nvSpPr>
        <p:spPr/>
        <p:txBody>
          <a:bodyPr>
            <a:noAutofit/>
          </a:bodyPr>
          <a:lstStyle/>
          <a:p>
            <a:r>
              <a:rPr lang="en-US" sz="2700" dirty="0">
                <a:solidFill>
                  <a:srgbClr val="FFCF37"/>
                </a:solidFill>
              </a:rPr>
              <a:t>23</a:t>
            </a:r>
            <a:r>
              <a:rPr lang="en-US" sz="2700" dirty="0"/>
              <a:t> “If anyone desires to come after Me, let him deny himself, and take up his cross daily, and follow Me</a:t>
            </a:r>
          </a:p>
          <a:p>
            <a:pPr lvl="1"/>
            <a:r>
              <a:rPr lang="en-US" sz="2400" dirty="0"/>
              <a:t>Deny yourself.. </a:t>
            </a:r>
          </a:p>
          <a:p>
            <a:pPr lvl="1"/>
            <a:r>
              <a:rPr lang="en-US" sz="2400" dirty="0"/>
              <a:t>What I want no longer matters..</a:t>
            </a:r>
          </a:p>
          <a:p>
            <a:pPr lvl="1"/>
            <a:r>
              <a:rPr lang="en-US" sz="2400" dirty="0"/>
              <a:t>Give myself up to allow God to save me..</a:t>
            </a:r>
          </a:p>
        </p:txBody>
      </p:sp>
    </p:spTree>
    <p:extLst>
      <p:ext uri="{BB962C8B-B14F-4D97-AF65-F5344CB8AC3E}">
        <p14:creationId xmlns:p14="http://schemas.microsoft.com/office/powerpoint/2010/main" xmlns="" val="13969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FA187-4F10-4B75-B4F5-1DA789B7C134}"/>
              </a:ext>
            </a:extLst>
          </p:cNvPr>
          <p:cNvSpPr>
            <a:spLocks noGrp="1"/>
          </p:cNvSpPr>
          <p:nvPr>
            <p:ph type="title"/>
          </p:nvPr>
        </p:nvSpPr>
        <p:spPr/>
        <p:txBody>
          <a:bodyPr/>
          <a:lstStyle/>
          <a:p>
            <a:r>
              <a:rPr lang="en-US" sz="4400" dirty="0">
                <a:solidFill>
                  <a:srgbClr val="FF0000"/>
                </a:solidFill>
              </a:rPr>
              <a:t>2</a:t>
            </a:r>
            <a:r>
              <a:rPr lang="en-US" dirty="0"/>
              <a:t> A Paradox</a:t>
            </a:r>
          </a:p>
        </p:txBody>
      </p:sp>
      <p:sp>
        <p:nvSpPr>
          <p:cNvPr id="3" name="Content Placeholder 2">
            <a:extLst>
              <a:ext uri="{FF2B5EF4-FFF2-40B4-BE49-F238E27FC236}">
                <a16:creationId xmlns:a16="http://schemas.microsoft.com/office/drawing/2014/main" xmlns="" id="{3715142C-0635-4493-8DB9-96C80CFE3D4F}"/>
              </a:ext>
            </a:extLst>
          </p:cNvPr>
          <p:cNvSpPr>
            <a:spLocks noGrp="1"/>
          </p:cNvSpPr>
          <p:nvPr>
            <p:ph idx="1"/>
          </p:nvPr>
        </p:nvSpPr>
        <p:spPr/>
        <p:txBody>
          <a:bodyPr>
            <a:noAutofit/>
          </a:bodyPr>
          <a:lstStyle/>
          <a:p>
            <a:pPr>
              <a:lnSpc>
                <a:spcPts val="2600"/>
              </a:lnSpc>
            </a:pPr>
            <a:r>
              <a:rPr lang="en-US" sz="2700" dirty="0">
                <a:solidFill>
                  <a:srgbClr val="FFCF37"/>
                </a:solidFill>
              </a:rPr>
              <a:t>24-25 </a:t>
            </a:r>
            <a:r>
              <a:rPr lang="en-US" sz="2700" dirty="0"/>
              <a:t>For whoever desires to save his life will lose it, but whoever loses his life for My sake will save it. 25 For what profit is it to a man if he gains the whole world, and is himself destroyed or lost? </a:t>
            </a:r>
          </a:p>
          <a:p>
            <a:pPr>
              <a:lnSpc>
                <a:spcPts val="2600"/>
              </a:lnSpc>
            </a:pPr>
            <a:r>
              <a:rPr lang="en-US" sz="2700" dirty="0"/>
              <a:t>A choice of two ways.. </a:t>
            </a:r>
          </a:p>
          <a:p>
            <a:pPr lvl="1">
              <a:lnSpc>
                <a:spcPts val="2600"/>
              </a:lnSpc>
            </a:pPr>
            <a:r>
              <a:rPr lang="en-US" sz="2400" dirty="0"/>
              <a:t>The narrow gate (Jesus)</a:t>
            </a:r>
          </a:p>
          <a:p>
            <a:pPr lvl="1">
              <a:lnSpc>
                <a:spcPts val="2600"/>
              </a:lnSpc>
            </a:pPr>
            <a:r>
              <a:rPr lang="en-US" sz="2400" dirty="0"/>
              <a:t>“Strive” to enter (Luke 13:24)</a:t>
            </a:r>
          </a:p>
          <a:p>
            <a:pPr lvl="1">
              <a:lnSpc>
                <a:spcPts val="2600"/>
              </a:lnSpc>
            </a:pPr>
            <a:r>
              <a:rPr lang="en-US" sz="2400" dirty="0"/>
              <a:t>“With all your heart (</a:t>
            </a:r>
            <a:r>
              <a:rPr lang="en-US" sz="2400" dirty="0" err="1"/>
              <a:t>Jer</a:t>
            </a:r>
            <a:r>
              <a:rPr lang="en-US" sz="2400" dirty="0"/>
              <a:t> 29:13)</a:t>
            </a:r>
          </a:p>
          <a:p>
            <a:pPr lvl="1">
              <a:lnSpc>
                <a:spcPts val="2600"/>
              </a:lnSpc>
            </a:pPr>
            <a:endParaRPr lang="en-US" sz="2400" dirty="0"/>
          </a:p>
        </p:txBody>
      </p:sp>
    </p:spTree>
    <p:extLst>
      <p:ext uri="{BB962C8B-B14F-4D97-AF65-F5344CB8AC3E}">
        <p14:creationId xmlns:p14="http://schemas.microsoft.com/office/powerpoint/2010/main" xmlns="" val="1930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FA187-4F10-4B75-B4F5-1DA789B7C134}"/>
              </a:ext>
            </a:extLst>
          </p:cNvPr>
          <p:cNvSpPr>
            <a:spLocks noGrp="1"/>
          </p:cNvSpPr>
          <p:nvPr>
            <p:ph type="title"/>
          </p:nvPr>
        </p:nvSpPr>
        <p:spPr/>
        <p:txBody>
          <a:bodyPr/>
          <a:lstStyle/>
          <a:p>
            <a:r>
              <a:rPr lang="en-US" sz="4400" dirty="0">
                <a:solidFill>
                  <a:srgbClr val="FF0000"/>
                </a:solidFill>
              </a:rPr>
              <a:t>3</a:t>
            </a:r>
            <a:r>
              <a:rPr lang="en-US" dirty="0"/>
              <a:t> A Prediction</a:t>
            </a:r>
          </a:p>
        </p:txBody>
      </p:sp>
      <p:sp>
        <p:nvSpPr>
          <p:cNvPr id="3" name="Content Placeholder 2">
            <a:extLst>
              <a:ext uri="{FF2B5EF4-FFF2-40B4-BE49-F238E27FC236}">
                <a16:creationId xmlns:a16="http://schemas.microsoft.com/office/drawing/2014/main" xmlns="" id="{3715142C-0635-4493-8DB9-96C80CFE3D4F}"/>
              </a:ext>
            </a:extLst>
          </p:cNvPr>
          <p:cNvSpPr>
            <a:spLocks noGrp="1"/>
          </p:cNvSpPr>
          <p:nvPr>
            <p:ph idx="1"/>
          </p:nvPr>
        </p:nvSpPr>
        <p:spPr/>
        <p:txBody>
          <a:bodyPr>
            <a:noAutofit/>
          </a:bodyPr>
          <a:lstStyle/>
          <a:p>
            <a:pPr>
              <a:lnSpc>
                <a:spcPts val="2600"/>
              </a:lnSpc>
            </a:pPr>
            <a:r>
              <a:rPr lang="en-US" sz="2700" dirty="0">
                <a:solidFill>
                  <a:srgbClr val="FFCF37"/>
                </a:solidFill>
              </a:rPr>
              <a:t>26 </a:t>
            </a:r>
            <a:r>
              <a:rPr lang="en-US" sz="2700" dirty="0"/>
              <a:t>For whoever is ashamed of Me and My words, of him the Son of Man will be ashamed when He comes in His own glory, and in His Father’s, and of the holy angels.</a:t>
            </a:r>
          </a:p>
          <a:p>
            <a:pPr>
              <a:lnSpc>
                <a:spcPts val="2600"/>
              </a:lnSpc>
            </a:pPr>
            <a:r>
              <a:rPr lang="en-US" sz="2700" dirty="0"/>
              <a:t>Challenge to make the right choice..</a:t>
            </a:r>
          </a:p>
          <a:p>
            <a:pPr lvl="1">
              <a:lnSpc>
                <a:spcPts val="2600"/>
              </a:lnSpc>
            </a:pPr>
            <a:r>
              <a:rPr lang="en-US" dirty="0"/>
              <a:t>Those who will not repent will be ashamed</a:t>
            </a:r>
          </a:p>
          <a:p>
            <a:pPr lvl="1">
              <a:lnSpc>
                <a:spcPts val="2600"/>
              </a:lnSpc>
            </a:pPr>
            <a:r>
              <a:rPr lang="en-US" dirty="0"/>
              <a:t>Ashamed of him.. Ashamed of by Him</a:t>
            </a:r>
          </a:p>
          <a:p>
            <a:pPr lvl="1">
              <a:lnSpc>
                <a:spcPts val="2600"/>
              </a:lnSpc>
            </a:pPr>
            <a:endParaRPr lang="en-US" sz="2400" dirty="0"/>
          </a:p>
        </p:txBody>
      </p:sp>
    </p:spTree>
    <p:extLst>
      <p:ext uri="{BB962C8B-B14F-4D97-AF65-F5344CB8AC3E}">
        <p14:creationId xmlns:p14="http://schemas.microsoft.com/office/powerpoint/2010/main" xmlns="" val="226554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17567D-6E12-4624-8493-C38CCB786791}"/>
              </a:ext>
            </a:extLst>
          </p:cNvPr>
          <p:cNvSpPr>
            <a:spLocks noGrp="1"/>
          </p:cNvSpPr>
          <p:nvPr>
            <p:ph type="title"/>
          </p:nvPr>
        </p:nvSpPr>
        <p:spPr/>
        <p:txBody>
          <a:bodyPr/>
          <a:lstStyle/>
          <a:p>
            <a:r>
              <a:rPr lang="en-US" dirty="0"/>
              <a:t>The coming day</a:t>
            </a:r>
          </a:p>
        </p:txBody>
      </p:sp>
      <p:sp>
        <p:nvSpPr>
          <p:cNvPr id="3" name="Content Placeholder 2">
            <a:extLst>
              <a:ext uri="{FF2B5EF4-FFF2-40B4-BE49-F238E27FC236}">
                <a16:creationId xmlns:a16="http://schemas.microsoft.com/office/drawing/2014/main" xmlns="" id="{FDDE8401-D8DD-4180-9687-9A5B2B68E14A}"/>
              </a:ext>
            </a:extLst>
          </p:cNvPr>
          <p:cNvSpPr>
            <a:spLocks noGrp="1"/>
          </p:cNvSpPr>
          <p:nvPr>
            <p:ph idx="1"/>
          </p:nvPr>
        </p:nvSpPr>
        <p:spPr/>
        <p:txBody>
          <a:bodyPr/>
          <a:lstStyle/>
          <a:p>
            <a:pPr>
              <a:lnSpc>
                <a:spcPts val="2600"/>
              </a:lnSpc>
            </a:pPr>
            <a:r>
              <a:rPr lang="en-US" dirty="0">
                <a:solidFill>
                  <a:srgbClr val="FFC000"/>
                </a:solidFill>
              </a:rPr>
              <a:t>Rev 20:11-12 </a:t>
            </a:r>
            <a:r>
              <a:rPr lang="en-US" sz="2600" dirty="0"/>
              <a:t>Then I saw a great white throne and Him who sat on it, from whose face the earth and the heaven fled away. And there was found no place for them. </a:t>
            </a:r>
          </a:p>
          <a:p>
            <a:pPr>
              <a:lnSpc>
                <a:spcPts val="2600"/>
              </a:lnSpc>
            </a:pPr>
            <a:r>
              <a:rPr lang="en-US" sz="2600" dirty="0"/>
              <a:t>12 And I saw the dead, small and great, standing before God, and books were opened. And another book was opened, which is the Book of Life. And the dead were judged according to their works, by the things which were written in the books. </a:t>
            </a:r>
          </a:p>
        </p:txBody>
      </p:sp>
    </p:spTree>
    <p:extLst>
      <p:ext uri="{BB962C8B-B14F-4D97-AF65-F5344CB8AC3E}">
        <p14:creationId xmlns:p14="http://schemas.microsoft.com/office/powerpoint/2010/main" xmlns="" val="72325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3" cstate="print">
            <a:lum bright="-35000" contrast="10000"/>
          </a:blip>
          <a:srcRect r="14845" b="18000"/>
          <a:stretch>
            <a:fillRect/>
          </a:stretch>
        </p:blipFill>
        <p:spPr>
          <a:xfrm>
            <a:off x="-2" y="0"/>
            <a:ext cx="9144002" cy="6858000"/>
          </a:xfrm>
          <a:prstGeom prst="rect">
            <a:avLst/>
          </a:prstGeom>
        </p:spPr>
      </p:pic>
      <p:sp>
        <p:nvSpPr>
          <p:cNvPr id="6" name="Title 5"/>
          <p:cNvSpPr>
            <a:spLocks noGrp="1"/>
          </p:cNvSpPr>
          <p:nvPr>
            <p:ph type="ctrTitle"/>
          </p:nvPr>
        </p:nvSpPr>
        <p:spPr>
          <a:xfrm>
            <a:off x="685800" y="381000"/>
            <a:ext cx="7772400" cy="1066800"/>
          </a:xfrm>
        </p:spPr>
        <p:txBody>
          <a:bodyPr>
            <a:normAutofit/>
          </a:bodyPr>
          <a:lstStyle/>
          <a:p>
            <a:r>
              <a:rPr lang="en-US" sz="4400" dirty="0"/>
              <a:t>If You Want to Follow Jesus</a:t>
            </a:r>
          </a:p>
        </p:txBody>
      </p:sp>
      <p:sp>
        <p:nvSpPr>
          <p:cNvPr id="7" name="Subtitle 6"/>
          <p:cNvSpPr>
            <a:spLocks noGrp="1"/>
          </p:cNvSpPr>
          <p:nvPr>
            <p:ph type="subTitle" idx="1"/>
          </p:nvPr>
        </p:nvSpPr>
        <p:spPr>
          <a:xfrm>
            <a:off x="1371600" y="5715000"/>
            <a:ext cx="6400800" cy="838200"/>
          </a:xfrm>
        </p:spPr>
        <p:txBody>
          <a:bodyPr/>
          <a:lstStyle/>
          <a:p>
            <a:r>
              <a:rPr lang="en-US" dirty="0"/>
              <a:t>Luke 9:18-26</a:t>
            </a:r>
          </a:p>
        </p:txBody>
      </p:sp>
      <p:pic>
        <p:nvPicPr>
          <p:cNvPr id="3" name="Picture 2">
            <a:extLst>
              <a:ext uri="{FF2B5EF4-FFF2-40B4-BE49-F238E27FC236}">
                <a16:creationId xmlns:a16="http://schemas.microsoft.com/office/drawing/2014/main" xmlns="" id="{1ECF2960-04F6-47F6-A36B-2BE494371685}"/>
              </a:ext>
            </a:extLst>
          </p:cNvPr>
          <p:cNvPicPr>
            <a:picLocks noChangeAspect="1"/>
          </p:cNvPicPr>
          <p:nvPr/>
        </p:nvPicPr>
        <p:blipFill>
          <a:blip r:embed="rId4" cstate="print">
            <a:lum bright="-10000" contrast="10000"/>
            <a:extLst>
              <a:ext uri="{BEBA8EAE-BF5A-486C-A8C5-ECC9F3942E4B}">
                <a14:imgProps xmlns:a14="http://schemas.microsoft.com/office/drawing/2010/main" xmlns="">
                  <a14:imgLayer r:embed="rId5">
                    <a14:imgEffect>
                      <a14:brightnessContrast bright="-5000" contrast="10000"/>
                    </a14:imgEffect>
                  </a14:imgLayer>
                </a14:imgProps>
              </a:ext>
              <a:ext uri="{28A0092B-C50C-407E-A947-70E740481C1C}">
                <a14:useLocalDpi xmlns:a14="http://schemas.microsoft.com/office/drawing/2010/main" xmlns="" val="0"/>
              </a:ext>
            </a:extLst>
          </a:blip>
          <a:stretch>
            <a:fillRect/>
          </a:stretch>
        </p:blipFill>
        <p:spPr>
          <a:xfrm>
            <a:off x="-2" y="1752600"/>
            <a:ext cx="9144002" cy="3733800"/>
          </a:xfrm>
          <a:prstGeom prst="rect">
            <a:avLst/>
          </a:prstGeom>
        </p:spPr>
      </p:pic>
    </p:spTree>
    <p:extLst>
      <p:ext uri="{BB962C8B-B14F-4D97-AF65-F5344CB8AC3E}">
        <p14:creationId xmlns:p14="http://schemas.microsoft.com/office/powerpoint/2010/main" xmlns="" val="1804927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3447</TotalTime>
  <Words>454</Words>
  <Application>Microsoft Office PowerPoint</Application>
  <PresentationFormat>On-screen Show (4:3)</PresentationFormat>
  <Paragraphs>33</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If You Want to Follow Jesus</vt:lpstr>
      <vt:lpstr>Behold the Lamb of God</vt:lpstr>
      <vt:lpstr>We are called to follow..</vt:lpstr>
      <vt:lpstr>1 A Principle</vt:lpstr>
      <vt:lpstr>2 A Paradox</vt:lpstr>
      <vt:lpstr>3 A Prediction</vt:lpstr>
      <vt:lpstr>The coming day</vt:lpstr>
      <vt:lpstr>If You Want to Follow Jesus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124</cp:revision>
  <dcterms:created xsi:type="dcterms:W3CDTF">2015-10-04T04:19:18Z</dcterms:created>
  <dcterms:modified xsi:type="dcterms:W3CDTF">2018-03-17T23:46:30Z</dcterms:modified>
</cp:coreProperties>
</file>