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73" r:id="rId2"/>
    <p:sldId id="274" r:id="rId3"/>
    <p:sldId id="275" r:id="rId4"/>
    <p:sldId id="276" r:id="rId5"/>
    <p:sldId id="277" r:id="rId6"/>
    <p:sldId id="278" r:id="rId7"/>
    <p:sldId id="28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1900"/>
    <a:srgbClr val="140A00"/>
    <a:srgbClr val="3E1F00"/>
    <a:srgbClr val="663300"/>
    <a:srgbClr val="FFDD71"/>
    <a:srgbClr val="FFCF37"/>
    <a:srgbClr val="FFD961"/>
    <a:srgbClr val="BCB48A"/>
    <a:srgbClr val="B1A777"/>
    <a:srgbClr val="B9B0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65" d="100"/>
          <a:sy n="65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38E981-28F5-479C-B752-E9E7FAEC94EB}" type="datetimeFigureOut">
              <a:rPr lang="en-US" smtClean="0"/>
              <a:pPr/>
              <a:t>3/17/2018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3A00E0-DD7C-485A-8D6D-375C8D8D9C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3A00E0-DD7C-485A-8D6D-375C8D8D9C1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09600" y="533400"/>
            <a:ext cx="7772400" cy="1066800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47800" y="5791200"/>
            <a:ext cx="6400800" cy="7620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5181600" cy="1143000"/>
          </a:xfrm>
        </p:spPr>
        <p:txBody>
          <a:bodyPr>
            <a:noAutofit/>
          </a:bodyPr>
          <a:lstStyle>
            <a:lvl1pPr>
              <a:defRPr sz="3200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2900"/>
            </a:lvl1pPr>
            <a:lvl2pPr>
              <a:defRPr sz="2600"/>
            </a:lvl2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ark-blue-background 02.jpg"/>
          <p:cNvPicPr>
            <a:picLocks noChangeAspect="1"/>
          </p:cNvPicPr>
          <p:nvPr userDrawn="1"/>
        </p:nvPicPr>
        <p:blipFill>
          <a:blip r:embed="rId9" cstate="print">
            <a:lum bright="-4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pic>
        <p:nvPicPr>
          <p:cNvPr id="11" name="Picture 10" descr="reveal-judas as traitor.jpg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0" y="1676400"/>
            <a:ext cx="9144000" cy="4437486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1676400"/>
            <a:ext cx="9144000" cy="44958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029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752600"/>
            <a:ext cx="8458200" cy="42672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rgbClr val="FFC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Georgia" pitchFamily="18" charset="0"/>
          <a:ea typeface="Tahoma" pitchFamily="34" charset="0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pic>
        <p:nvPicPr>
          <p:cNvPr id="9" name="Picture 8" descr="reveal-judas as traito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676400"/>
            <a:ext cx="9144000" cy="38862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600200"/>
            <a:ext cx="9144000" cy="39624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Unmasking the Betrayer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838200"/>
          </a:xfrm>
        </p:spPr>
        <p:txBody>
          <a:bodyPr/>
          <a:lstStyle/>
          <a:p>
            <a:r>
              <a:rPr lang="en-US" dirty="0" smtClean="0"/>
              <a:t>John 13:18-30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last supper 2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r="1461"/>
          <a:stretch>
            <a:fillRect/>
          </a:stretch>
        </p:blipFill>
        <p:spPr>
          <a:xfrm>
            <a:off x="0" y="1676400"/>
            <a:ext cx="9135534" cy="4419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reveals the traitor..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1600200"/>
            <a:ext cx="9144000" cy="44958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Anticipation.. Vs 18-19</a:t>
            </a:r>
          </a:p>
          <a:p>
            <a:pPr lvl="1">
              <a:lnSpc>
                <a:spcPts val="2600"/>
              </a:lnSpc>
            </a:pPr>
            <a:r>
              <a:rPr lang="en-US" dirty="0" smtClean="0"/>
              <a:t>“I do not speak concerning all of you. I know whom I have chosen; but that the Scripture may be fulfilled, ‘He who eats bread with Me has lifted up his heel against Me.’ </a:t>
            </a:r>
            <a:r>
              <a:rPr lang="en-US" baseline="30000" dirty="0" smtClean="0"/>
              <a:t>19 </a:t>
            </a:r>
            <a:r>
              <a:rPr lang="en-US" dirty="0" smtClean="0"/>
              <a:t>Now I tell you before it comes, that when it does come to pass, you may believe that I am </a:t>
            </a:r>
            <a:r>
              <a:rPr lang="en-US" i="1" dirty="0" smtClean="0"/>
              <a:t>He.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last supper 2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r="1461"/>
          <a:stretch>
            <a:fillRect/>
          </a:stretch>
        </p:blipFill>
        <p:spPr>
          <a:xfrm>
            <a:off x="0" y="1676400"/>
            <a:ext cx="9135534" cy="4419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reveals the traitor..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1600200"/>
            <a:ext cx="9144000" cy="44958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ts val="2900"/>
              </a:lnSpc>
            </a:pPr>
            <a:r>
              <a:rPr lang="en-US" dirty="0" smtClean="0"/>
              <a:t>Anticipation.. </a:t>
            </a:r>
            <a:r>
              <a:rPr lang="en-US" dirty="0" err="1" smtClean="0"/>
              <a:t>vs</a:t>
            </a:r>
            <a:r>
              <a:rPr lang="en-US" dirty="0" smtClean="0"/>
              <a:t> 18-19</a:t>
            </a:r>
          </a:p>
          <a:p>
            <a:pPr>
              <a:lnSpc>
                <a:spcPts val="2900"/>
              </a:lnSpc>
            </a:pPr>
            <a:r>
              <a:rPr lang="en-US" dirty="0" smtClean="0"/>
              <a:t>Announcement .. 20-21 </a:t>
            </a:r>
          </a:p>
          <a:p>
            <a:pPr lvl="1">
              <a:lnSpc>
                <a:spcPts val="2600"/>
              </a:lnSpc>
            </a:pPr>
            <a:r>
              <a:rPr lang="en-US" dirty="0" smtClean="0"/>
              <a:t>Most assuredly, I say to you, he who receives whomever I send receives Me; and he who receives Me receives Him who sent Me.”</a:t>
            </a:r>
            <a:r>
              <a:rPr lang="en-US" baseline="30000" dirty="0" smtClean="0"/>
              <a:t>21 </a:t>
            </a:r>
            <a:r>
              <a:rPr lang="en-US" dirty="0" smtClean="0"/>
              <a:t>When Jesus had said these things, He was troubled in spirit, and testified and said, “Most assuredly, I say to you, one of you will betray Me.”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last supper 2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r="1461"/>
          <a:stretch>
            <a:fillRect/>
          </a:stretch>
        </p:blipFill>
        <p:spPr>
          <a:xfrm>
            <a:off x="0" y="1676400"/>
            <a:ext cx="9135534" cy="4419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reveals the traitor..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1600200"/>
            <a:ext cx="9144000" cy="44958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2700"/>
              </a:lnSpc>
            </a:pPr>
            <a:r>
              <a:rPr lang="en-US" dirty="0" smtClean="0"/>
              <a:t>Anticipation.. </a:t>
            </a:r>
            <a:r>
              <a:rPr lang="en-US" dirty="0" err="1" smtClean="0"/>
              <a:t>vs</a:t>
            </a:r>
            <a:r>
              <a:rPr lang="en-US" dirty="0" smtClean="0"/>
              <a:t> 18-19</a:t>
            </a:r>
          </a:p>
          <a:p>
            <a:pPr>
              <a:lnSpc>
                <a:spcPts val="2700"/>
              </a:lnSpc>
            </a:pPr>
            <a:r>
              <a:rPr lang="en-US" dirty="0" smtClean="0"/>
              <a:t>Announcement .. 20-21 </a:t>
            </a:r>
          </a:p>
          <a:p>
            <a:pPr>
              <a:lnSpc>
                <a:spcPts val="2700"/>
              </a:lnSpc>
            </a:pPr>
            <a:r>
              <a:rPr lang="en-US" dirty="0" smtClean="0"/>
              <a:t>Astonishment .. 22-25</a:t>
            </a:r>
          </a:p>
          <a:p>
            <a:pPr lvl="1">
              <a:lnSpc>
                <a:spcPts val="2600"/>
              </a:lnSpc>
            </a:pPr>
            <a:r>
              <a:rPr lang="en-US" sz="2500" dirty="0" smtClean="0"/>
              <a:t>Then the disciples looked at one another, perplexed about whom He spoke.</a:t>
            </a:r>
            <a:r>
              <a:rPr lang="en-US" sz="2500" baseline="30000" dirty="0" smtClean="0"/>
              <a:t>23 </a:t>
            </a:r>
            <a:r>
              <a:rPr lang="en-US" sz="2500" dirty="0" smtClean="0"/>
              <a:t>Now there was leaning on Jesus’ bosom one of His disciples, whom Jesus loved. </a:t>
            </a:r>
            <a:r>
              <a:rPr lang="en-US" sz="2500" baseline="30000" dirty="0" smtClean="0"/>
              <a:t>24 </a:t>
            </a:r>
            <a:r>
              <a:rPr lang="en-US" sz="2500" dirty="0" smtClean="0"/>
              <a:t>Simon Peter therefore motioned to him to ask who it was of whom He spoke.</a:t>
            </a:r>
            <a:r>
              <a:rPr lang="en-US" sz="2500" baseline="30000" dirty="0" smtClean="0"/>
              <a:t>25 </a:t>
            </a:r>
            <a:r>
              <a:rPr lang="en-US" sz="2500" dirty="0" smtClean="0"/>
              <a:t>Then, leaning back</a:t>
            </a:r>
            <a:r>
              <a:rPr lang="en-US" sz="2500" baseline="30000" dirty="0" smtClean="0"/>
              <a:t> </a:t>
            </a:r>
            <a:r>
              <a:rPr lang="en-US" sz="2500" dirty="0" smtClean="0"/>
              <a:t>on Jesus’ breast, he said to Him, “Lord, who is it?”</a:t>
            </a:r>
          </a:p>
          <a:p>
            <a:pPr lvl="1">
              <a:lnSpc>
                <a:spcPts val="290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last supper 2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rcRect r="1461"/>
          <a:stretch>
            <a:fillRect/>
          </a:stretch>
        </p:blipFill>
        <p:spPr>
          <a:xfrm>
            <a:off x="0" y="1676400"/>
            <a:ext cx="9135534" cy="44196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reveals the traitor..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1600200"/>
            <a:ext cx="9144000" cy="44958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ts val="2700"/>
              </a:lnSpc>
            </a:pPr>
            <a:r>
              <a:rPr lang="en-US" dirty="0" smtClean="0"/>
              <a:t>Addressed.. 26-30</a:t>
            </a:r>
          </a:p>
          <a:p>
            <a:pPr lvl="1">
              <a:lnSpc>
                <a:spcPts val="2200"/>
              </a:lnSpc>
            </a:pPr>
            <a:r>
              <a:rPr lang="en-US" sz="2400" baseline="30000" dirty="0" smtClean="0"/>
              <a:t>26 </a:t>
            </a:r>
            <a:r>
              <a:rPr lang="en-US" sz="2400" dirty="0" smtClean="0"/>
              <a:t>Jesus answered, “It is he to whom I shall give a piece of bread when I have dipped </a:t>
            </a:r>
            <a:r>
              <a:rPr lang="en-US" sz="2400" i="1" dirty="0" smtClean="0"/>
              <a:t>it.</a:t>
            </a:r>
            <a:r>
              <a:rPr lang="en-US" sz="2400" dirty="0" smtClean="0"/>
              <a:t>” And having dipped the bread, He gave </a:t>
            </a:r>
            <a:r>
              <a:rPr lang="en-US" sz="2400" i="1" dirty="0" smtClean="0"/>
              <a:t>it</a:t>
            </a:r>
            <a:r>
              <a:rPr lang="en-US" sz="2400" dirty="0" smtClean="0"/>
              <a:t> to Judas Iscariot, </a:t>
            </a:r>
            <a:r>
              <a:rPr lang="en-US" sz="2400" i="1" dirty="0" smtClean="0"/>
              <a:t>the son</a:t>
            </a:r>
            <a:r>
              <a:rPr lang="en-US" sz="2400" dirty="0" smtClean="0"/>
              <a:t> of Simon. </a:t>
            </a:r>
            <a:r>
              <a:rPr lang="en-US" sz="2400" baseline="30000" dirty="0" smtClean="0"/>
              <a:t>27 </a:t>
            </a:r>
            <a:r>
              <a:rPr lang="en-US" sz="2400" dirty="0" smtClean="0"/>
              <a:t>Now after the piece of bread, Satan entered him. Then Jesus said to him, “What you do, do quickly.” </a:t>
            </a:r>
            <a:r>
              <a:rPr lang="en-US" sz="2400" baseline="30000" dirty="0" smtClean="0"/>
              <a:t>28 </a:t>
            </a:r>
            <a:r>
              <a:rPr lang="en-US" sz="2400" dirty="0" smtClean="0"/>
              <a:t>But no one at the table knew for what reason He said this to him. </a:t>
            </a:r>
            <a:r>
              <a:rPr lang="en-US" sz="2400" baseline="30000" dirty="0" smtClean="0"/>
              <a:t>29 </a:t>
            </a:r>
            <a:r>
              <a:rPr lang="en-US" sz="2400" dirty="0" smtClean="0"/>
              <a:t>For some thought, because Judas had the money box, that Jesus had said to him, “Buy </a:t>
            </a:r>
            <a:r>
              <a:rPr lang="en-US" sz="2400" i="1" dirty="0" smtClean="0"/>
              <a:t>those things</a:t>
            </a:r>
            <a:r>
              <a:rPr lang="en-US" sz="2400" dirty="0" smtClean="0"/>
              <a:t> we need for the feast,” or that he should give something to the poor.</a:t>
            </a:r>
            <a:r>
              <a:rPr lang="en-US" sz="2400" baseline="30000" dirty="0" smtClean="0"/>
              <a:t>30 </a:t>
            </a:r>
            <a:r>
              <a:rPr lang="en-US" sz="2400" dirty="0" smtClean="0"/>
              <a:t>Having received the piece of bread, he then went out immediately. And it was night.</a:t>
            </a:r>
          </a:p>
          <a:p>
            <a:pPr lvl="1">
              <a:lnSpc>
                <a:spcPts val="2700"/>
              </a:lnSpc>
            </a:pPr>
            <a:endParaRPr lang="en-US" dirty="0" smtClean="0"/>
          </a:p>
          <a:p>
            <a:pPr lvl="1">
              <a:lnSpc>
                <a:spcPts val="2700"/>
              </a:lnSpc>
              <a:buNone/>
            </a:pPr>
            <a:endParaRPr lang="en-US" dirty="0" smtClean="0"/>
          </a:p>
          <a:p>
            <a:pPr lvl="1">
              <a:lnSpc>
                <a:spcPts val="2900"/>
              </a:lnSpc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 descr="Develop-and-Maintain-Humility-990x580.jpg"/>
          <p:cNvPicPr>
            <a:picLocks noChangeAspect="1"/>
          </p:cNvPicPr>
          <p:nvPr/>
        </p:nvPicPr>
        <p:blipFill>
          <a:blip r:embed="rId2" cstate="print">
            <a:lum bright="-10000" contrast="10000"/>
          </a:blip>
          <a:stretch>
            <a:fillRect/>
          </a:stretch>
        </p:blipFill>
        <p:spPr>
          <a:xfrm>
            <a:off x="0" y="1676400"/>
            <a:ext cx="9144000" cy="44958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we must answer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1600200"/>
            <a:ext cx="9144000" cy="4572000"/>
          </a:xfrm>
          <a:prstGeom prst="rect">
            <a:avLst/>
          </a:prstGeom>
          <a:solidFill>
            <a:schemeClr val="tx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Satan prevent Christ fulfilling His plans?</a:t>
            </a:r>
          </a:p>
          <a:p>
            <a:r>
              <a:rPr lang="en-US" dirty="0" smtClean="0"/>
              <a:t>Does enjoying spiritual privileges always make a person faithful to Christ?</a:t>
            </a:r>
          </a:p>
          <a:p>
            <a:r>
              <a:rPr lang="en-US" dirty="0" smtClean="0"/>
              <a:t>Will the opportunity to repent be accepted?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ark-blue-background 02.jpg"/>
          <p:cNvPicPr>
            <a:picLocks noChangeAspect="1"/>
          </p:cNvPicPr>
          <p:nvPr/>
        </p:nvPicPr>
        <p:blipFill>
          <a:blip r:embed="rId3" cstate="print">
            <a:lum bright="-35000" contrast="10000"/>
          </a:blip>
          <a:srcRect r="14845" b="18000"/>
          <a:stretch>
            <a:fillRect/>
          </a:stretch>
        </p:blipFill>
        <p:spPr>
          <a:xfrm>
            <a:off x="-2" y="0"/>
            <a:ext cx="9144002" cy="6858000"/>
          </a:xfrm>
          <a:prstGeom prst="rect">
            <a:avLst/>
          </a:prstGeom>
        </p:spPr>
      </p:pic>
      <p:pic>
        <p:nvPicPr>
          <p:cNvPr id="9" name="Picture 8" descr="reveal-judas as traito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676400"/>
            <a:ext cx="9144000" cy="38862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600200"/>
            <a:ext cx="9144000" cy="39624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066800"/>
          </a:xfrm>
        </p:spPr>
        <p:txBody>
          <a:bodyPr>
            <a:normAutofit/>
          </a:bodyPr>
          <a:lstStyle/>
          <a:p>
            <a:r>
              <a:rPr lang="en-US" sz="4400" dirty="0" smtClean="0"/>
              <a:t>Unmasking the Betrayer</a:t>
            </a:r>
            <a:endParaRPr lang="en-US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715000"/>
            <a:ext cx="6400800" cy="838200"/>
          </a:xfrm>
        </p:spPr>
        <p:txBody>
          <a:bodyPr/>
          <a:lstStyle/>
          <a:p>
            <a:r>
              <a:rPr lang="en-US" dirty="0" smtClean="0"/>
              <a:t>John 13:18-30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3276</TotalTime>
  <Words>172</Words>
  <Application>Microsoft Office PowerPoint</Application>
  <PresentationFormat>On-screen Show (4:3)</PresentationFormat>
  <Paragraphs>27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Unmasking the Betrayer</vt:lpstr>
      <vt:lpstr>Jesus reveals the traitor..</vt:lpstr>
      <vt:lpstr>Jesus reveals the traitor..</vt:lpstr>
      <vt:lpstr>Jesus reveals the traitor..</vt:lpstr>
      <vt:lpstr>Jesus reveals the traitor..</vt:lpstr>
      <vt:lpstr>Questions we must answer</vt:lpstr>
      <vt:lpstr>Unmasking the Betrayer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111</cp:revision>
  <dcterms:created xsi:type="dcterms:W3CDTF">2015-10-04T04:19:18Z</dcterms:created>
  <dcterms:modified xsi:type="dcterms:W3CDTF">2018-03-17T23:06:37Z</dcterms:modified>
</cp:coreProperties>
</file>