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3" r:id="rId2"/>
    <p:sldId id="274" r:id="rId3"/>
    <p:sldId id="276" r:id="rId4"/>
    <p:sldId id="277" r:id="rId5"/>
    <p:sldId id="279" r:id="rId6"/>
    <p:sldId id="275" r:id="rId7"/>
    <p:sldId id="280" r:id="rId8"/>
    <p:sldId id="278" r:id="rId9"/>
    <p:sldId id="281" r:id="rId10"/>
    <p:sldId id="282" r:id="rId11"/>
    <p:sldId id="283" r:id="rId12"/>
    <p:sldId id="285" r:id="rId13"/>
    <p:sldId id="28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1900"/>
    <a:srgbClr val="140A00"/>
    <a:srgbClr val="3E1F00"/>
    <a:srgbClr val="663300"/>
    <a:srgbClr val="FFDD71"/>
    <a:srgbClr val="FFCF37"/>
    <a:srgbClr val="FFD961"/>
    <a:srgbClr val="BCB48A"/>
    <a:srgbClr val="B1A777"/>
    <a:srgbClr val="B9B08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3" autoAdjust="0"/>
    <p:restoredTop sz="94660"/>
  </p:normalViewPr>
  <p:slideViewPr>
    <p:cSldViewPr>
      <p:cViewPr varScale="1">
        <p:scale>
          <a:sx n="65" d="100"/>
          <a:sy n="65" d="100"/>
        </p:scale>
        <p:origin x="-124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38E981-28F5-479C-B752-E9E7FAEC94EB}" type="datetimeFigureOut">
              <a:rPr lang="en-US" smtClean="0"/>
              <a:pPr/>
              <a:t>3/17/2018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3A00E0-DD7C-485A-8D6D-375C8D8D9C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533400"/>
            <a:ext cx="7772400" cy="10668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912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noAutofit/>
          </a:bodyPr>
          <a:lstStyle>
            <a:lvl1pPr>
              <a:defRPr sz="3200"/>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2900"/>
            </a:lvl1pPr>
            <a:lvl2pPr>
              <a:defRPr sz="2600"/>
            </a:lvl2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9" cstate="print">
            <a:lum bright="-45000" contrast="10000"/>
          </a:blip>
          <a:srcRect r="14845" b="18000"/>
          <a:stretch>
            <a:fillRect/>
          </a:stretch>
        </p:blipFill>
        <p:spPr>
          <a:xfrm>
            <a:off x="-2" y="0"/>
            <a:ext cx="9144002" cy="6858000"/>
          </a:xfrm>
          <a:prstGeom prst="rect">
            <a:avLst/>
          </a:prstGeom>
        </p:spPr>
      </p:pic>
      <p:pic>
        <p:nvPicPr>
          <p:cNvPr id="10" name="Picture 9" descr="jesus-washing-the-feet-calvin-carter.jpg"/>
          <p:cNvPicPr>
            <a:picLocks noChangeAspect="1"/>
          </p:cNvPicPr>
          <p:nvPr userDrawn="1"/>
        </p:nvPicPr>
        <p:blipFill>
          <a:blip r:embed="rId10" cstate="print"/>
          <a:srcRect/>
          <a:stretch>
            <a:fillRect/>
          </a:stretch>
        </p:blipFill>
        <p:spPr>
          <a:xfrm>
            <a:off x="295" y="1676400"/>
            <a:ext cx="9143428" cy="4800600"/>
          </a:xfrm>
          <a:prstGeom prst="rect">
            <a:avLst/>
          </a:prstGeom>
        </p:spPr>
      </p:pic>
      <p:sp>
        <p:nvSpPr>
          <p:cNvPr id="8" name="Rectangle 7"/>
          <p:cNvSpPr/>
          <p:nvPr userDrawn="1"/>
        </p:nvSpPr>
        <p:spPr>
          <a:xfrm>
            <a:off x="0" y="228600"/>
            <a:ext cx="9144000" cy="62484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381000" y="1752600"/>
            <a:ext cx="8458200" cy="4267200"/>
          </a:xfrm>
          <a:prstGeom prst="rect">
            <a:avLst/>
          </a:prstGeom>
          <a:no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None/>
        <a:defRPr sz="3800" kern="120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40000" contrast="10000"/>
          </a:blip>
          <a:srcRect r="14845" b="18000"/>
          <a:stretch>
            <a:fillRect/>
          </a:stretch>
        </p:blipFill>
        <p:spPr>
          <a:xfrm>
            <a:off x="-2" y="0"/>
            <a:ext cx="9144002" cy="6858000"/>
          </a:xfrm>
          <a:prstGeom prst="rect">
            <a:avLst/>
          </a:prstGeom>
        </p:spPr>
      </p:pic>
      <p:pic>
        <p:nvPicPr>
          <p:cNvPr id="9" name="Picture 8" descr="jesus-washing-the-feet-calvin-carter.jpg"/>
          <p:cNvPicPr>
            <a:picLocks noChangeAspect="1"/>
          </p:cNvPicPr>
          <p:nvPr/>
        </p:nvPicPr>
        <p:blipFill>
          <a:blip r:embed="rId4" cstate="print">
            <a:lum bright="-10000" contrast="10000"/>
          </a:blip>
          <a:stretch>
            <a:fillRect/>
          </a:stretch>
        </p:blipFill>
        <p:spPr>
          <a:xfrm>
            <a:off x="0" y="1524000"/>
            <a:ext cx="9144000" cy="4724400"/>
          </a:xfrm>
          <a:prstGeom prst="rect">
            <a:avLst/>
          </a:prstGeom>
        </p:spPr>
      </p:pic>
      <p:sp>
        <p:nvSpPr>
          <p:cNvPr id="8" name="Rectangle 7"/>
          <p:cNvSpPr/>
          <p:nvPr/>
        </p:nvSpPr>
        <p:spPr>
          <a:xfrm>
            <a:off x="0" y="609600"/>
            <a:ext cx="9144000" cy="62484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ctrTitle"/>
          </p:nvPr>
        </p:nvSpPr>
        <p:spPr>
          <a:xfrm>
            <a:off x="685800" y="381000"/>
            <a:ext cx="7772400" cy="1066800"/>
          </a:xfrm>
        </p:spPr>
        <p:txBody>
          <a:bodyPr>
            <a:normAutofit/>
          </a:bodyPr>
          <a:lstStyle/>
          <a:p>
            <a:r>
              <a:rPr lang="en-US" sz="4400" dirty="0" smtClean="0"/>
              <a:t>The Humility of Love</a:t>
            </a:r>
            <a:endParaRPr lang="en-US" sz="4400" dirty="0"/>
          </a:p>
        </p:txBody>
      </p:sp>
      <p:sp>
        <p:nvSpPr>
          <p:cNvPr id="7" name="Subtitle 6"/>
          <p:cNvSpPr>
            <a:spLocks noGrp="1"/>
          </p:cNvSpPr>
          <p:nvPr>
            <p:ph type="subTitle" idx="1"/>
          </p:nvPr>
        </p:nvSpPr>
        <p:spPr>
          <a:xfrm>
            <a:off x="1371600" y="5715000"/>
            <a:ext cx="6400800" cy="838200"/>
          </a:xfrm>
        </p:spPr>
        <p:txBody>
          <a:bodyPr/>
          <a:lstStyle/>
          <a:p>
            <a:r>
              <a:rPr lang="en-US" dirty="0" smtClean="0"/>
              <a:t>John 13:1-17</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12-17 Jesus’ real lesson..</a:t>
            </a:r>
            <a:endParaRPr lang="en-US" dirty="0"/>
          </a:p>
        </p:txBody>
      </p:sp>
      <p:sp>
        <p:nvSpPr>
          <p:cNvPr id="3" name="Content Placeholder 2"/>
          <p:cNvSpPr>
            <a:spLocks noGrp="1"/>
          </p:cNvSpPr>
          <p:nvPr>
            <p:ph idx="1"/>
          </p:nvPr>
        </p:nvSpPr>
        <p:spPr/>
        <p:txBody>
          <a:bodyPr>
            <a:normAutofit/>
          </a:bodyPr>
          <a:lstStyle/>
          <a:p>
            <a:pPr>
              <a:lnSpc>
                <a:spcPts val="2600"/>
              </a:lnSpc>
            </a:pPr>
            <a:r>
              <a:rPr lang="en-US" sz="2700" dirty="0" smtClean="0"/>
              <a:t>12 So when He had washed their feet, taken His garments, and sat down again, He said to them, “Do you know what I have done to you? </a:t>
            </a:r>
            <a:r>
              <a:rPr lang="en-US" sz="2700" baseline="30000" dirty="0" smtClean="0"/>
              <a:t>13 </a:t>
            </a:r>
            <a:r>
              <a:rPr lang="en-US" sz="2700" dirty="0" smtClean="0"/>
              <a:t>You call Me Teacher and Lord, and you say well, for </a:t>
            </a:r>
            <a:r>
              <a:rPr lang="en-US" sz="2700" i="1" dirty="0" smtClean="0"/>
              <a:t>so</a:t>
            </a:r>
            <a:r>
              <a:rPr lang="en-US" sz="2700" dirty="0" smtClean="0"/>
              <a:t> I am. </a:t>
            </a:r>
            <a:r>
              <a:rPr lang="en-US" sz="2700" baseline="30000" dirty="0" smtClean="0"/>
              <a:t>14 </a:t>
            </a:r>
            <a:r>
              <a:rPr lang="en-US" sz="2700" dirty="0" smtClean="0"/>
              <a:t>If I then, </a:t>
            </a:r>
            <a:r>
              <a:rPr lang="en-US" sz="2700" i="1" dirty="0" smtClean="0"/>
              <a:t>your</a:t>
            </a:r>
            <a:r>
              <a:rPr lang="en-US" sz="2700" dirty="0" smtClean="0"/>
              <a:t> Lord and Teacher, have washed </a:t>
            </a:r>
            <a:r>
              <a:rPr lang="en-US" sz="2700" dirty="0" err="1" smtClean="0"/>
              <a:t>yo</a:t>
            </a:r>
            <a:r>
              <a:rPr lang="en-US" sz="2700" dirty="0" smtClean="0"/>
              <a:t> </a:t>
            </a:r>
            <a:r>
              <a:rPr lang="en-US" sz="2700" dirty="0" err="1" smtClean="0"/>
              <a:t>ur</a:t>
            </a:r>
            <a:r>
              <a:rPr lang="en-US" sz="2700" dirty="0" smtClean="0"/>
              <a:t> feet, you also ought to wash one another’s feet.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12-17 Jesus’ example..</a:t>
            </a:r>
            <a:endParaRPr lang="en-US" dirty="0"/>
          </a:p>
        </p:txBody>
      </p:sp>
      <p:sp>
        <p:nvSpPr>
          <p:cNvPr id="3" name="Content Placeholder 2"/>
          <p:cNvSpPr>
            <a:spLocks noGrp="1"/>
          </p:cNvSpPr>
          <p:nvPr>
            <p:ph idx="1"/>
          </p:nvPr>
        </p:nvSpPr>
        <p:spPr/>
        <p:txBody>
          <a:bodyPr>
            <a:normAutofit/>
          </a:bodyPr>
          <a:lstStyle/>
          <a:p>
            <a:pPr>
              <a:lnSpc>
                <a:spcPts val="2600"/>
              </a:lnSpc>
            </a:pPr>
            <a:r>
              <a:rPr lang="en-US" sz="2700" baseline="30000" dirty="0" smtClean="0"/>
              <a:t>15 </a:t>
            </a:r>
            <a:r>
              <a:rPr lang="en-US" sz="2700" dirty="0" smtClean="0"/>
              <a:t>For I have given you an example, that you should do as I have done to you. </a:t>
            </a:r>
            <a:r>
              <a:rPr lang="en-US" sz="2700" baseline="30000" dirty="0" smtClean="0"/>
              <a:t>16 </a:t>
            </a:r>
            <a:r>
              <a:rPr lang="en-US" sz="2700" dirty="0" smtClean="0"/>
              <a:t>Most assuredly, I say to you, a servant is not greater than his master; nor is he who is sent greater than he who sent him. </a:t>
            </a:r>
            <a:r>
              <a:rPr lang="en-US" sz="2700" baseline="30000" dirty="0" smtClean="0"/>
              <a:t>17 </a:t>
            </a:r>
            <a:r>
              <a:rPr lang="en-US" sz="2700" dirty="0" smtClean="0"/>
              <a:t>If you know these things, blessed are you if you do them.</a:t>
            </a:r>
            <a:endParaRPr lang="en-US" sz="2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evelop-and-Maintain-Humility-990x580.jpg"/>
          <p:cNvPicPr>
            <a:picLocks noChangeAspect="1"/>
          </p:cNvPicPr>
          <p:nvPr/>
        </p:nvPicPr>
        <p:blipFill>
          <a:blip r:embed="rId2" cstate="print">
            <a:lum bright="-10000" contrast="10000"/>
          </a:blip>
          <a:stretch>
            <a:fillRect/>
          </a:stretch>
        </p:blipFill>
        <p:spPr>
          <a:xfrm>
            <a:off x="0" y="1676400"/>
            <a:ext cx="9138280" cy="4800600"/>
          </a:xfrm>
          <a:prstGeom prst="rect">
            <a:avLst/>
          </a:prstGeom>
        </p:spPr>
      </p:pic>
      <p:sp>
        <p:nvSpPr>
          <p:cNvPr id="3" name="Rectangle 2"/>
          <p:cNvSpPr/>
          <p:nvPr/>
        </p:nvSpPr>
        <p:spPr>
          <a:xfrm>
            <a:off x="0" y="609600"/>
            <a:ext cx="9144000" cy="62484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57200" y="274638"/>
            <a:ext cx="6172200" cy="1143000"/>
          </a:xfrm>
        </p:spPr>
        <p:txBody>
          <a:bodyPr/>
          <a:lstStyle/>
          <a:p>
            <a:r>
              <a:rPr lang="en-US" dirty="0" smtClean="0"/>
              <a:t>Humility          loving service</a:t>
            </a:r>
            <a:endParaRPr lang="en-US" dirty="0"/>
          </a:p>
        </p:txBody>
      </p:sp>
      <p:sp>
        <p:nvSpPr>
          <p:cNvPr id="5" name="Content Placeholder 4"/>
          <p:cNvSpPr>
            <a:spLocks noGrp="1"/>
          </p:cNvSpPr>
          <p:nvPr>
            <p:ph idx="1"/>
          </p:nvPr>
        </p:nvSpPr>
        <p:spPr/>
        <p:txBody>
          <a:bodyPr/>
          <a:lstStyle/>
          <a:p>
            <a:r>
              <a:rPr lang="en-US" dirty="0" smtClean="0"/>
              <a:t>Develop a servant’s heart..</a:t>
            </a:r>
          </a:p>
          <a:p>
            <a:r>
              <a:rPr lang="en-US" dirty="0" smtClean="0"/>
              <a:t>Be willing to do the lowly tasks..</a:t>
            </a:r>
            <a:endParaRPr lang="en-US" dirty="0"/>
          </a:p>
        </p:txBody>
      </p:sp>
      <p:cxnSp>
        <p:nvCxnSpPr>
          <p:cNvPr id="7" name="Straight Arrow Connector 6"/>
          <p:cNvCxnSpPr/>
          <p:nvPr/>
        </p:nvCxnSpPr>
        <p:spPr>
          <a:xfrm>
            <a:off x="2286000" y="838200"/>
            <a:ext cx="762000" cy="0"/>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dissolve">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40000" contrast="10000"/>
          </a:blip>
          <a:srcRect r="14845" b="18000"/>
          <a:stretch>
            <a:fillRect/>
          </a:stretch>
        </p:blipFill>
        <p:spPr>
          <a:xfrm>
            <a:off x="-2" y="0"/>
            <a:ext cx="9144002" cy="6858000"/>
          </a:xfrm>
          <a:prstGeom prst="rect">
            <a:avLst/>
          </a:prstGeom>
        </p:spPr>
      </p:pic>
      <p:pic>
        <p:nvPicPr>
          <p:cNvPr id="9" name="Picture 8" descr="jesus-washing-the-feet-calvin-carter.jpg"/>
          <p:cNvPicPr>
            <a:picLocks noChangeAspect="1"/>
          </p:cNvPicPr>
          <p:nvPr/>
        </p:nvPicPr>
        <p:blipFill>
          <a:blip r:embed="rId4" cstate="print">
            <a:lum bright="-10000" contrast="10000"/>
          </a:blip>
          <a:stretch>
            <a:fillRect/>
          </a:stretch>
        </p:blipFill>
        <p:spPr>
          <a:xfrm>
            <a:off x="0" y="1524000"/>
            <a:ext cx="9144000" cy="4724400"/>
          </a:xfrm>
          <a:prstGeom prst="rect">
            <a:avLst/>
          </a:prstGeom>
        </p:spPr>
      </p:pic>
      <p:sp>
        <p:nvSpPr>
          <p:cNvPr id="8" name="Rectangle 7"/>
          <p:cNvSpPr/>
          <p:nvPr/>
        </p:nvSpPr>
        <p:spPr>
          <a:xfrm>
            <a:off x="0" y="609600"/>
            <a:ext cx="9144000" cy="62484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ctrTitle"/>
          </p:nvPr>
        </p:nvSpPr>
        <p:spPr>
          <a:xfrm>
            <a:off x="685800" y="381000"/>
            <a:ext cx="7772400" cy="1066800"/>
          </a:xfrm>
        </p:spPr>
        <p:txBody>
          <a:bodyPr>
            <a:normAutofit/>
          </a:bodyPr>
          <a:lstStyle/>
          <a:p>
            <a:r>
              <a:rPr lang="en-US" sz="4400" dirty="0" smtClean="0"/>
              <a:t>The Humility of Love</a:t>
            </a:r>
            <a:endParaRPr lang="en-US" sz="4400" dirty="0"/>
          </a:p>
        </p:txBody>
      </p:sp>
      <p:sp>
        <p:nvSpPr>
          <p:cNvPr id="7" name="Subtitle 6"/>
          <p:cNvSpPr>
            <a:spLocks noGrp="1"/>
          </p:cNvSpPr>
          <p:nvPr>
            <p:ph type="subTitle" idx="1"/>
          </p:nvPr>
        </p:nvSpPr>
        <p:spPr>
          <a:xfrm>
            <a:off x="1371600" y="5715000"/>
            <a:ext cx="6400800" cy="838200"/>
          </a:xfrm>
        </p:spPr>
        <p:txBody>
          <a:bodyPr/>
          <a:lstStyle/>
          <a:p>
            <a:r>
              <a:rPr lang="en-US" dirty="0" smtClean="0"/>
              <a:t>John 13:1-17</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e Upper Room.jpg"/>
          <p:cNvPicPr>
            <a:picLocks noChangeAspect="1"/>
          </p:cNvPicPr>
          <p:nvPr/>
        </p:nvPicPr>
        <p:blipFill>
          <a:blip r:embed="rId2" cstate="print">
            <a:lum bright="-10000" contrast="10000"/>
          </a:blip>
          <a:stretch>
            <a:fillRect/>
          </a:stretch>
        </p:blipFill>
        <p:spPr>
          <a:xfrm>
            <a:off x="0" y="1676399"/>
            <a:ext cx="9144000" cy="4724401"/>
          </a:xfrm>
          <a:prstGeom prst="rect">
            <a:avLst/>
          </a:prstGeom>
        </p:spPr>
      </p:pic>
      <p:sp>
        <p:nvSpPr>
          <p:cNvPr id="5" name="Rectangle 4"/>
          <p:cNvSpPr/>
          <p:nvPr/>
        </p:nvSpPr>
        <p:spPr>
          <a:xfrm>
            <a:off x="0" y="609600"/>
            <a:ext cx="9144000" cy="62484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lstStyle/>
          <a:p>
            <a:r>
              <a:rPr lang="en-US" dirty="0" smtClean="0"/>
              <a:t>Upper Room </a:t>
            </a:r>
            <a:r>
              <a:rPr lang="en-US" sz="2600" dirty="0" smtClean="0"/>
              <a:t>(John 13-16)</a:t>
            </a:r>
            <a:endParaRPr lang="en-US" sz="2600" dirty="0"/>
          </a:p>
        </p:txBody>
      </p:sp>
      <p:sp>
        <p:nvSpPr>
          <p:cNvPr id="7" name="Content Placeholder 6"/>
          <p:cNvSpPr>
            <a:spLocks noGrp="1"/>
          </p:cNvSpPr>
          <p:nvPr>
            <p:ph idx="1"/>
          </p:nvPr>
        </p:nvSpPr>
        <p:spPr/>
        <p:txBody>
          <a:bodyPr/>
          <a:lstStyle/>
          <a:p>
            <a:r>
              <a:rPr lang="en-US" dirty="0" smtClean="0"/>
              <a:t>Jesus with the 12 apostles.. </a:t>
            </a:r>
          </a:p>
          <a:p>
            <a:pPr lvl="1">
              <a:lnSpc>
                <a:spcPts val="2600"/>
              </a:lnSpc>
            </a:pPr>
            <a:r>
              <a:rPr lang="en-US" dirty="0" smtClean="0"/>
              <a:t>The night before His death</a:t>
            </a:r>
          </a:p>
          <a:p>
            <a:pPr lvl="1">
              <a:lnSpc>
                <a:spcPts val="2600"/>
              </a:lnSpc>
            </a:pPr>
            <a:r>
              <a:rPr lang="en-US" dirty="0" smtClean="0"/>
              <a:t>His last time to be with them</a:t>
            </a:r>
          </a:p>
          <a:p>
            <a:pPr lvl="1">
              <a:lnSpc>
                <a:spcPts val="2600"/>
              </a:lnSpc>
            </a:pPr>
            <a:r>
              <a:rPr lang="en-US" dirty="0" smtClean="0"/>
              <a:t>Showing how He loved them</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dissolve">
                                      <p:cBhvr>
                                        <p:cTn id="10" dur="500"/>
                                        <p:tgtEl>
                                          <p:spTgt spid="7">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dissolve">
                                      <p:cBhvr>
                                        <p:cTn id="13" dur="500"/>
                                        <p:tgtEl>
                                          <p:spTgt spid="7">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dissolve">
                                      <p:cBhvr>
                                        <p:cTn id="16"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id-jesus-christ-really-exist.jpg"/>
          <p:cNvPicPr>
            <a:picLocks noChangeAspect="1"/>
          </p:cNvPicPr>
          <p:nvPr/>
        </p:nvPicPr>
        <p:blipFill>
          <a:blip r:embed="rId2" cstate="print">
            <a:lum bright="-10000" contrast="10000"/>
          </a:blip>
          <a:stretch>
            <a:fillRect/>
          </a:stretch>
        </p:blipFill>
        <p:spPr>
          <a:xfrm>
            <a:off x="0" y="1524000"/>
            <a:ext cx="9144000" cy="4775200"/>
          </a:xfrm>
          <a:prstGeom prst="rect">
            <a:avLst/>
          </a:prstGeom>
        </p:spPr>
      </p:pic>
      <p:sp>
        <p:nvSpPr>
          <p:cNvPr id="5" name="Rectangle 4"/>
          <p:cNvSpPr/>
          <p:nvPr/>
        </p:nvSpPr>
        <p:spPr>
          <a:xfrm>
            <a:off x="0" y="609600"/>
            <a:ext cx="9144000" cy="62484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lstStyle/>
          <a:p>
            <a:r>
              <a:rPr lang="en-US" dirty="0" smtClean="0"/>
              <a:t>Walking dusty roads..</a:t>
            </a:r>
            <a:endParaRPr lang="en-US" dirty="0"/>
          </a:p>
        </p:txBody>
      </p:sp>
      <p:sp>
        <p:nvSpPr>
          <p:cNvPr id="7" name="Content Placeholder 6"/>
          <p:cNvSpPr>
            <a:spLocks noGrp="1"/>
          </p:cNvSpPr>
          <p:nvPr>
            <p:ph idx="1"/>
          </p:nvPr>
        </p:nvSpPr>
        <p:spPr/>
        <p:txBody>
          <a:bodyPr/>
          <a:lstStyle/>
          <a:p>
            <a:r>
              <a:rPr lang="en-US" dirty="0" smtClean="0"/>
              <a:t>Custom of Jewish homes..</a:t>
            </a:r>
          </a:p>
          <a:p>
            <a:pPr lvl="1">
              <a:lnSpc>
                <a:spcPts val="2600"/>
              </a:lnSpc>
            </a:pPr>
            <a:r>
              <a:rPr lang="en-US" dirty="0" smtClean="0"/>
              <a:t>Basin of water at entrance</a:t>
            </a:r>
          </a:p>
          <a:p>
            <a:pPr lvl="1">
              <a:lnSpc>
                <a:spcPts val="2600"/>
              </a:lnSpc>
            </a:pPr>
            <a:r>
              <a:rPr lang="en-US" dirty="0" smtClean="0"/>
              <a:t>Duty  of lowest servant</a:t>
            </a:r>
          </a:p>
          <a:p>
            <a:pPr lvl="1">
              <a:lnSpc>
                <a:spcPts val="2600"/>
              </a:lnSpc>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dissolve">
                                      <p:cBhvr>
                                        <p:cTn id="10" dur="500"/>
                                        <p:tgtEl>
                                          <p:spTgt spid="7">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dissolve">
                                      <p:cBhvr>
                                        <p:cTn id="13"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Missed opportunity</a:t>
            </a:r>
            <a:endParaRPr lang="en-US" dirty="0"/>
          </a:p>
        </p:txBody>
      </p:sp>
      <p:sp>
        <p:nvSpPr>
          <p:cNvPr id="3" name="Content Placeholder 2"/>
          <p:cNvSpPr>
            <a:spLocks noGrp="1"/>
          </p:cNvSpPr>
          <p:nvPr>
            <p:ph idx="1"/>
          </p:nvPr>
        </p:nvSpPr>
        <p:spPr/>
        <p:txBody>
          <a:bodyPr/>
          <a:lstStyle/>
          <a:p>
            <a:pPr>
              <a:lnSpc>
                <a:spcPts val="2700"/>
              </a:lnSpc>
            </a:pPr>
            <a:r>
              <a:rPr lang="en-US" dirty="0" smtClean="0"/>
              <a:t>Matt 20:26-27 whoever desires to become great among you, let him be your servant. </a:t>
            </a:r>
            <a:r>
              <a:rPr lang="en-US" baseline="30000" dirty="0" smtClean="0"/>
              <a:t>27 </a:t>
            </a:r>
            <a:r>
              <a:rPr lang="en-US" dirty="0" smtClean="0"/>
              <a:t>And whoever desires to be first among you, let him be your slave— </a:t>
            </a:r>
          </a:p>
          <a:p>
            <a:pPr>
              <a:lnSpc>
                <a:spcPts val="2700"/>
              </a:lnSpc>
            </a:pPr>
            <a:r>
              <a:rPr lang="en-US" dirty="0" smtClean="0"/>
              <a:t>Luke 22:24-26 Now there was also a dispute among them, as to which of them should be considered the greatest..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pper-room.jpg"/>
          <p:cNvPicPr>
            <a:picLocks noChangeAspect="1"/>
          </p:cNvPicPr>
          <p:nvPr/>
        </p:nvPicPr>
        <p:blipFill>
          <a:blip r:embed="rId2" cstate="print">
            <a:lum bright="-10000" contrast="10000"/>
          </a:blip>
          <a:stretch>
            <a:fillRect/>
          </a:stretch>
        </p:blipFill>
        <p:spPr>
          <a:xfrm>
            <a:off x="0" y="1676400"/>
            <a:ext cx="9144000" cy="4419600"/>
          </a:xfrm>
          <a:prstGeom prst="rect">
            <a:avLst/>
          </a:prstGeom>
        </p:spPr>
      </p:pic>
      <p:sp>
        <p:nvSpPr>
          <p:cNvPr id="3" name="Rectangle 2"/>
          <p:cNvSpPr/>
          <p:nvPr/>
        </p:nvSpPr>
        <p:spPr>
          <a:xfrm>
            <a:off x="0" y="609600"/>
            <a:ext cx="9144000" cy="62484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1-5  He loved them ..</a:t>
            </a:r>
            <a:endParaRPr lang="en-US" dirty="0"/>
          </a:p>
        </p:txBody>
      </p:sp>
      <p:sp>
        <p:nvSpPr>
          <p:cNvPr id="5" name="Content Placeholder 4"/>
          <p:cNvSpPr>
            <a:spLocks noGrp="1"/>
          </p:cNvSpPr>
          <p:nvPr>
            <p:ph idx="1"/>
          </p:nvPr>
        </p:nvSpPr>
        <p:spPr>
          <a:xfrm>
            <a:off x="304800" y="1752600"/>
            <a:ext cx="8839200" cy="4267200"/>
          </a:xfrm>
        </p:spPr>
        <p:txBody>
          <a:bodyPr/>
          <a:lstStyle/>
          <a:p>
            <a:pPr>
              <a:lnSpc>
                <a:spcPts val="2600"/>
              </a:lnSpc>
            </a:pPr>
            <a:r>
              <a:rPr lang="en-US" dirty="0" smtClean="0"/>
              <a:t>John 13:1  Now before the Feast of the Passover, when Jesus knew that His hour had come that He should depart from this world to the Father, having loved His own who were in the world, He loved them to the end.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pper-room.jpg"/>
          <p:cNvPicPr>
            <a:picLocks noChangeAspect="1"/>
          </p:cNvPicPr>
          <p:nvPr/>
        </p:nvPicPr>
        <p:blipFill>
          <a:blip r:embed="rId2" cstate="print">
            <a:lum bright="-10000" contrast="10000"/>
          </a:blip>
          <a:stretch>
            <a:fillRect/>
          </a:stretch>
        </p:blipFill>
        <p:spPr>
          <a:xfrm>
            <a:off x="0" y="1676400"/>
            <a:ext cx="9144000" cy="4419600"/>
          </a:xfrm>
          <a:prstGeom prst="rect">
            <a:avLst/>
          </a:prstGeom>
        </p:spPr>
      </p:pic>
      <p:sp>
        <p:nvSpPr>
          <p:cNvPr id="3" name="Rectangle 2"/>
          <p:cNvSpPr/>
          <p:nvPr/>
        </p:nvSpPr>
        <p:spPr>
          <a:xfrm>
            <a:off x="0" y="609600"/>
            <a:ext cx="9144000" cy="62484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He loved them ..</a:t>
            </a:r>
            <a:endParaRPr lang="en-US" dirty="0"/>
          </a:p>
        </p:txBody>
      </p:sp>
      <p:sp>
        <p:nvSpPr>
          <p:cNvPr id="5" name="Content Placeholder 4"/>
          <p:cNvSpPr>
            <a:spLocks noGrp="1"/>
          </p:cNvSpPr>
          <p:nvPr>
            <p:ph idx="1"/>
          </p:nvPr>
        </p:nvSpPr>
        <p:spPr>
          <a:xfrm>
            <a:off x="304800" y="1752600"/>
            <a:ext cx="8839200" cy="4267200"/>
          </a:xfrm>
        </p:spPr>
        <p:txBody>
          <a:bodyPr/>
          <a:lstStyle/>
          <a:p>
            <a:pPr>
              <a:lnSpc>
                <a:spcPts val="2600"/>
              </a:lnSpc>
            </a:pPr>
            <a:r>
              <a:rPr lang="en-US" dirty="0" smtClean="0"/>
              <a:t>John 13:2  And supper being ended, the devil having already put it into the heart of Judas Iscariot, Simon’s </a:t>
            </a:r>
            <a:r>
              <a:rPr lang="en-US" i="1" dirty="0" smtClean="0"/>
              <a:t>son,</a:t>
            </a:r>
            <a:r>
              <a:rPr lang="en-US" dirty="0" smtClean="0"/>
              <a:t> to betray Him..</a:t>
            </a:r>
            <a:r>
              <a:rPr lang="en-US" baseline="30000"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esus-washing-apostles-feet-39588-gallery.jpg"/>
          <p:cNvPicPr>
            <a:picLocks noChangeAspect="1"/>
          </p:cNvPicPr>
          <p:nvPr/>
        </p:nvPicPr>
        <p:blipFill>
          <a:blip r:embed="rId2" cstate="print">
            <a:lum bright="-10000" contrast="10000"/>
          </a:blip>
          <a:stretch>
            <a:fillRect/>
          </a:stretch>
        </p:blipFill>
        <p:spPr>
          <a:xfrm>
            <a:off x="0" y="1668526"/>
            <a:ext cx="9143340" cy="4427474"/>
          </a:xfrm>
          <a:prstGeom prst="rect">
            <a:avLst/>
          </a:prstGeom>
        </p:spPr>
      </p:pic>
      <p:sp>
        <p:nvSpPr>
          <p:cNvPr id="3" name="Rectangle 2"/>
          <p:cNvSpPr/>
          <p:nvPr/>
        </p:nvSpPr>
        <p:spPr>
          <a:xfrm>
            <a:off x="0" y="609600"/>
            <a:ext cx="9144000" cy="62484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He loved them ..</a:t>
            </a:r>
            <a:endParaRPr lang="en-US" dirty="0"/>
          </a:p>
        </p:txBody>
      </p:sp>
      <p:sp>
        <p:nvSpPr>
          <p:cNvPr id="5" name="Content Placeholder 4"/>
          <p:cNvSpPr>
            <a:spLocks noGrp="1"/>
          </p:cNvSpPr>
          <p:nvPr>
            <p:ph idx="1"/>
          </p:nvPr>
        </p:nvSpPr>
        <p:spPr>
          <a:xfrm>
            <a:off x="304800" y="1752600"/>
            <a:ext cx="8839200" cy="4267200"/>
          </a:xfrm>
        </p:spPr>
        <p:txBody>
          <a:bodyPr/>
          <a:lstStyle/>
          <a:p>
            <a:pPr>
              <a:lnSpc>
                <a:spcPts val="2600"/>
              </a:lnSpc>
            </a:pPr>
            <a:r>
              <a:rPr lang="en-US" dirty="0" smtClean="0"/>
              <a:t>John 13:4-5 </a:t>
            </a:r>
            <a:r>
              <a:rPr lang="en-US" baseline="30000" dirty="0" smtClean="0"/>
              <a:t> </a:t>
            </a:r>
            <a:r>
              <a:rPr lang="en-US" dirty="0" smtClean="0"/>
              <a:t>rose from supper and laid aside His garments, took a towel and girded Himself. </a:t>
            </a:r>
            <a:r>
              <a:rPr lang="en-US" baseline="30000" dirty="0" smtClean="0"/>
              <a:t>5 </a:t>
            </a:r>
            <a:r>
              <a:rPr lang="en-US" dirty="0" smtClean="0"/>
              <a:t>After that, He poured water into a basin and began to wash the disciples’ feet, and to wipe </a:t>
            </a:r>
            <a:r>
              <a:rPr lang="en-US" i="1" dirty="0" smtClean="0"/>
              <a:t>them</a:t>
            </a:r>
            <a:r>
              <a:rPr lang="en-US" dirty="0" smtClean="0"/>
              <a:t> with the towel with which He was girded.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5-11 Peter’s reaction..</a:t>
            </a:r>
            <a:endParaRPr lang="en-US" dirty="0"/>
          </a:p>
        </p:txBody>
      </p:sp>
      <p:sp>
        <p:nvSpPr>
          <p:cNvPr id="5" name="Content Placeholder 4"/>
          <p:cNvSpPr>
            <a:spLocks noGrp="1"/>
          </p:cNvSpPr>
          <p:nvPr>
            <p:ph idx="1"/>
          </p:nvPr>
        </p:nvSpPr>
        <p:spPr/>
        <p:txBody>
          <a:bodyPr>
            <a:normAutofit/>
          </a:bodyPr>
          <a:lstStyle/>
          <a:p>
            <a:pPr>
              <a:lnSpc>
                <a:spcPts val="2700"/>
              </a:lnSpc>
            </a:pPr>
            <a:r>
              <a:rPr lang="en-US" dirty="0" smtClean="0"/>
              <a:t>5-8 After that, He poured water into a basin and began to wash the disciples’ feet, and to wipe </a:t>
            </a:r>
            <a:r>
              <a:rPr lang="en-US" i="1" dirty="0" smtClean="0"/>
              <a:t>them</a:t>
            </a:r>
            <a:r>
              <a:rPr lang="en-US" dirty="0" smtClean="0"/>
              <a:t> with the towel with which He was girded. </a:t>
            </a:r>
            <a:r>
              <a:rPr lang="en-US" baseline="30000" dirty="0" smtClean="0"/>
              <a:t>6 </a:t>
            </a:r>
            <a:r>
              <a:rPr lang="en-US" dirty="0" smtClean="0"/>
              <a:t>Then He came to Simon Peter. And </a:t>
            </a:r>
            <a:r>
              <a:rPr lang="en-US" i="1" dirty="0" smtClean="0"/>
              <a:t>Peter</a:t>
            </a:r>
            <a:r>
              <a:rPr lang="en-US" dirty="0" smtClean="0"/>
              <a:t> said to Him, “Lord, are You washing my feet?”</a:t>
            </a:r>
          </a:p>
          <a:p>
            <a:pPr>
              <a:lnSpc>
                <a:spcPts val="2700"/>
              </a:lnSpc>
            </a:pPr>
            <a:r>
              <a:rPr lang="en-US" baseline="30000" dirty="0" smtClean="0"/>
              <a:t>7 </a:t>
            </a:r>
            <a:r>
              <a:rPr lang="en-US" dirty="0" smtClean="0"/>
              <a:t>Jesus answered and said to him, “What I am doing you do not understand now, but you will know after this.”</a:t>
            </a:r>
            <a:r>
              <a:rPr lang="en-US" baseline="30000" dirty="0" smtClean="0"/>
              <a:t>8 </a:t>
            </a:r>
            <a:r>
              <a:rPr lang="en-US" dirty="0" smtClean="0"/>
              <a:t>Peter said to Him, “You shall never wash my feet!”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Jesus’ assurance..</a:t>
            </a:r>
            <a:endParaRPr lang="en-US" dirty="0"/>
          </a:p>
        </p:txBody>
      </p:sp>
      <p:sp>
        <p:nvSpPr>
          <p:cNvPr id="5" name="Content Placeholder 4"/>
          <p:cNvSpPr>
            <a:spLocks noGrp="1"/>
          </p:cNvSpPr>
          <p:nvPr>
            <p:ph idx="1"/>
          </p:nvPr>
        </p:nvSpPr>
        <p:spPr/>
        <p:txBody>
          <a:bodyPr>
            <a:normAutofit/>
          </a:bodyPr>
          <a:lstStyle/>
          <a:p>
            <a:pPr>
              <a:lnSpc>
                <a:spcPts val="2700"/>
              </a:lnSpc>
            </a:pPr>
            <a:r>
              <a:rPr lang="en-US" dirty="0" smtClean="0"/>
              <a:t>8-11 Jesus answered him, “If I do not wash you, you have no part with Me.” </a:t>
            </a:r>
            <a:r>
              <a:rPr lang="en-US" baseline="30000" dirty="0" smtClean="0"/>
              <a:t>9 </a:t>
            </a:r>
            <a:r>
              <a:rPr lang="en-US" dirty="0" smtClean="0"/>
              <a:t>Simon Peter said to Him, “Lord, not my feet only, but also </a:t>
            </a:r>
            <a:r>
              <a:rPr lang="en-US" i="1" dirty="0" smtClean="0"/>
              <a:t>my</a:t>
            </a:r>
            <a:r>
              <a:rPr lang="en-US" dirty="0" smtClean="0"/>
              <a:t> hands and </a:t>
            </a:r>
            <a:r>
              <a:rPr lang="en-US" i="1" dirty="0" smtClean="0"/>
              <a:t>my</a:t>
            </a:r>
            <a:r>
              <a:rPr lang="en-US" dirty="0" smtClean="0"/>
              <a:t> head!”</a:t>
            </a:r>
          </a:p>
          <a:p>
            <a:pPr>
              <a:lnSpc>
                <a:spcPts val="2700"/>
              </a:lnSpc>
            </a:pPr>
            <a:r>
              <a:rPr lang="en-US" baseline="30000" dirty="0" smtClean="0"/>
              <a:t>10 </a:t>
            </a:r>
            <a:r>
              <a:rPr lang="en-US" dirty="0" smtClean="0"/>
              <a:t>Jesus said to him, “He who is bathed needs only to wash </a:t>
            </a:r>
            <a:r>
              <a:rPr lang="en-US" i="1" dirty="0" smtClean="0"/>
              <a:t>his</a:t>
            </a:r>
            <a:r>
              <a:rPr lang="en-US" dirty="0" smtClean="0"/>
              <a:t> feet, but is completely clean; and you are clean, but not all of you.” </a:t>
            </a:r>
            <a:r>
              <a:rPr lang="en-US" baseline="30000" dirty="0" smtClean="0"/>
              <a:t>11 </a:t>
            </a:r>
            <a:r>
              <a:rPr lang="en-US" dirty="0" smtClean="0"/>
              <a:t>For He knew who would betray Him; therefore He said, “You are not all clean.”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3873</TotalTime>
  <Words>293</Words>
  <Application>Microsoft Office PowerPoint</Application>
  <PresentationFormat>On-screen Show (4:3)</PresentationFormat>
  <Paragraphs>37</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The Humility of Love</vt:lpstr>
      <vt:lpstr>Upper Room (John 13-16)</vt:lpstr>
      <vt:lpstr>Walking dusty roads..</vt:lpstr>
      <vt:lpstr>Missed opportunity</vt:lpstr>
      <vt:lpstr>1-5  He loved them ..</vt:lpstr>
      <vt:lpstr>He loved them ..</vt:lpstr>
      <vt:lpstr>He loved them ..</vt:lpstr>
      <vt:lpstr>5-11 Peter’s reaction..</vt:lpstr>
      <vt:lpstr>Jesus’ assurance..</vt:lpstr>
      <vt:lpstr>12-17 Jesus’ real lesson..</vt:lpstr>
      <vt:lpstr>12-17 Jesus’ example..</vt:lpstr>
      <vt:lpstr>Humility          loving service</vt:lpstr>
      <vt:lpstr>The Humility of Love</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119</cp:revision>
  <dcterms:created xsi:type="dcterms:W3CDTF">2015-10-04T04:19:18Z</dcterms:created>
  <dcterms:modified xsi:type="dcterms:W3CDTF">2018-03-17T23:05:12Z</dcterms:modified>
</cp:coreProperties>
</file>