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74" r:id="rId3"/>
    <p:sldId id="275" r:id="rId4"/>
    <p:sldId id="276" r:id="rId5"/>
    <p:sldId id="277" r:id="rId6"/>
    <p:sldId id="278"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4/7/2018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6" name="Picture 5" descr="Resurrected-Jesus-appears-in-the-room.jpg"/>
          <p:cNvPicPr>
            <a:picLocks noChangeAspect="1"/>
          </p:cNvPicPr>
          <p:nvPr userDrawn="1"/>
        </p:nvPicPr>
        <p:blipFill>
          <a:blip r:embed="rId10" cstate="print">
            <a:lum bright="-10000" contrast="10000"/>
          </a:blip>
          <a:srcRect t="9068" b="9068"/>
          <a:stretch>
            <a:fillRect/>
          </a:stretch>
        </p:blipFill>
        <p:spPr>
          <a:xfrm>
            <a:off x="0" y="1676400"/>
            <a:ext cx="9154671" cy="4419600"/>
          </a:xfrm>
          <a:prstGeom prst="rect">
            <a:avLst/>
          </a:prstGeom>
        </p:spPr>
      </p:pic>
      <p:sp>
        <p:nvSpPr>
          <p:cNvPr id="8" name="Rectangle 7"/>
          <p:cNvSpPr/>
          <p:nvPr userDrawn="1"/>
        </p:nvSpPr>
        <p:spPr>
          <a:xfrm>
            <a:off x="0" y="1676400"/>
            <a:ext cx="9144000" cy="44196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10" name="Picture 9" descr="Resurrected-Jesus-appears-in-the-room.jpg"/>
          <p:cNvPicPr>
            <a:picLocks noChangeAspect="1"/>
          </p:cNvPicPr>
          <p:nvPr/>
        </p:nvPicPr>
        <p:blipFill>
          <a:blip r:embed="rId4" cstate="print">
            <a:lum bright="-10000" contrast="10000"/>
          </a:blip>
          <a:srcRect t="9068" b="9068"/>
          <a:stretch>
            <a:fillRect/>
          </a:stretch>
        </p:blipFill>
        <p:spPr>
          <a:xfrm>
            <a:off x="0" y="1676400"/>
            <a:ext cx="9154671" cy="3886200"/>
          </a:xfrm>
          <a:prstGeom prst="rect">
            <a:avLst/>
          </a:prstGeom>
        </p:spPr>
      </p:pic>
      <p:sp>
        <p:nvSpPr>
          <p:cNvPr id="8" name="Rectangle 7"/>
          <p:cNvSpPr/>
          <p:nvPr/>
        </p:nvSpPr>
        <p:spPr>
          <a:xfrm>
            <a:off x="0" y="1600200"/>
            <a:ext cx="9144000" cy="3962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By Many Infallible Proofs</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Acts 1:1-3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aster-all-things-new-tomb-crosses-jesus.jpg"/>
          <p:cNvPicPr>
            <a:picLocks noChangeAspect="1"/>
          </p:cNvPicPr>
          <p:nvPr/>
        </p:nvPicPr>
        <p:blipFill>
          <a:blip r:embed="rId2" cstate="print"/>
          <a:stretch>
            <a:fillRect/>
          </a:stretch>
        </p:blipFill>
        <p:spPr>
          <a:xfrm>
            <a:off x="0" y="762000"/>
            <a:ext cx="9144000" cy="4388662"/>
          </a:xfrm>
          <a:prstGeom prst="rect">
            <a:avLst/>
          </a:prstGeom>
        </p:spPr>
      </p:pic>
      <p:sp>
        <p:nvSpPr>
          <p:cNvPr id="7" name="Rectangle 6"/>
          <p:cNvSpPr/>
          <p:nvPr/>
        </p:nvSpPr>
        <p:spPr>
          <a:xfrm>
            <a:off x="0" y="3276600"/>
            <a:ext cx="4114800" cy="167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762000"/>
            <a:ext cx="9144000" cy="4419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733800"/>
            <a:ext cx="9144000" cy="259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457200" y="3962400"/>
            <a:ext cx="8229600" cy="2133600"/>
          </a:xfrm>
        </p:spPr>
        <p:txBody>
          <a:bodyPr>
            <a:normAutofit/>
          </a:bodyPr>
          <a:lstStyle/>
          <a:p>
            <a:pPr>
              <a:lnSpc>
                <a:spcPts val="3000"/>
              </a:lnSpc>
            </a:pPr>
            <a:r>
              <a:rPr lang="en-US" sz="3000" dirty="0" smtClean="0">
                <a:solidFill>
                  <a:srgbClr val="FFC000"/>
                </a:solidFill>
              </a:rPr>
              <a:t>Acts 1:3</a:t>
            </a:r>
            <a:r>
              <a:rPr lang="en-US" sz="3000" dirty="0" smtClean="0"/>
              <a:t> to whom He also presented Himself alive after His suffering by many infallible proofs, being seen by them during forty days and speaking of the things pertaining to the kingdom of God.</a:t>
            </a:r>
            <a:endParaRPr lang="en-US" sz="3000" dirty="0"/>
          </a:p>
        </p:txBody>
      </p:sp>
      <p:sp>
        <p:nvSpPr>
          <p:cNvPr id="13" name="Subtitle 6"/>
          <p:cNvSpPr txBox="1">
            <a:spLocks/>
          </p:cNvSpPr>
          <p:nvPr/>
        </p:nvSpPr>
        <p:spPr>
          <a:xfrm>
            <a:off x="762000" y="381000"/>
            <a:ext cx="4724400" cy="838200"/>
          </a:xfrm>
          <a:prstGeom prst="rect">
            <a:avLst/>
          </a:prstGeom>
          <a:solidFill>
            <a:schemeClr val="tx1">
              <a:alpha val="42000"/>
            </a:schemeClr>
          </a:solidFill>
        </p:spPr>
        <p:txBody>
          <a:bodyPr vert="horz"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a:t>
            </a: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Risen and alive..</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r>
              <a:rPr lang="en-US" sz="4000" dirty="0" smtClean="0">
                <a:solidFill>
                  <a:srgbClr val="C00000"/>
                </a:solidFill>
              </a:rPr>
              <a:t>1</a:t>
            </a:r>
            <a:r>
              <a:rPr lang="en-US" dirty="0" smtClean="0"/>
              <a:t>  He appeared to the apostles..</a:t>
            </a:r>
            <a:endParaRPr lang="en-US" dirty="0"/>
          </a:p>
        </p:txBody>
      </p:sp>
      <p:sp>
        <p:nvSpPr>
          <p:cNvPr id="3" name="Content Placeholder 2"/>
          <p:cNvSpPr>
            <a:spLocks noGrp="1"/>
          </p:cNvSpPr>
          <p:nvPr>
            <p:ph idx="1"/>
          </p:nvPr>
        </p:nvSpPr>
        <p:spPr>
          <a:xfrm>
            <a:off x="457200" y="1371600"/>
            <a:ext cx="8458200" cy="1600200"/>
          </a:xfrm>
        </p:spPr>
        <p:txBody>
          <a:bodyPr>
            <a:normAutofit/>
          </a:bodyPr>
          <a:lstStyle/>
          <a:p>
            <a:r>
              <a:rPr lang="en-US" sz="3000" dirty="0" smtClean="0">
                <a:solidFill>
                  <a:srgbClr val="FFC000"/>
                </a:solidFill>
              </a:rPr>
              <a:t>Mark 16:11</a:t>
            </a:r>
            <a:r>
              <a:rPr lang="en-US" sz="3000" dirty="0" smtClean="0"/>
              <a:t> And when they heard that He was alive and had been seen by her, they did not believe.</a:t>
            </a:r>
            <a:endParaRPr lang="en-US" sz="3000" dirty="0"/>
          </a:p>
        </p:txBody>
      </p:sp>
      <p:sp>
        <p:nvSpPr>
          <p:cNvPr id="4" name="Content Placeholder 2"/>
          <p:cNvSpPr txBox="1">
            <a:spLocks/>
          </p:cNvSpPr>
          <p:nvPr/>
        </p:nvSpPr>
        <p:spPr>
          <a:xfrm>
            <a:off x="457200" y="4267200"/>
            <a:ext cx="8458200" cy="1905000"/>
          </a:xfrm>
          <a:prstGeom prst="rect">
            <a:avLst/>
          </a:prstGeom>
          <a:noFill/>
        </p:spPr>
        <p:txBody>
          <a:bodyPr vert="horz" lIns="91440" tIns="45720" rIns="91440" bIns="45720" rtlCol="0">
            <a:noAutofit/>
          </a:bodyPr>
          <a:lstStyle/>
          <a:p>
            <a:pPr marL="342900" lvl="0" indent="-342900">
              <a:lnSpc>
                <a:spcPts val="2800"/>
              </a:lnSpc>
              <a:spcBef>
                <a:spcPct val="20000"/>
              </a:spcBef>
              <a:buFont typeface="Arial" pitchFamily="34" charset="0"/>
              <a:buChar char="•"/>
            </a:pPr>
            <a:r>
              <a:rPr kumimoji="0" lang="en-US" sz="28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Acts 2:22-24</a:t>
            </a:r>
            <a:r>
              <a:rPr lang="en-US" sz="2800" dirty="0" smtClean="0">
                <a:solidFill>
                  <a:schemeClr val="bg1"/>
                </a:solidFill>
                <a:latin typeface="Georgia" pitchFamily="18" charset="0"/>
              </a:rPr>
              <a:t> “Men of Israel, hear these words: Jesus of Nazareth.. whom God raised up, having loosed the pains of death, because it was not possible that He should be held by it. </a:t>
            </a:r>
            <a:endParaRPr kumimoji="0" lang="en-US" sz="28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r>
              <a:rPr lang="en-US" sz="4000" dirty="0" smtClean="0">
                <a:solidFill>
                  <a:srgbClr val="C00000"/>
                </a:solidFill>
              </a:rPr>
              <a:t>2</a:t>
            </a:r>
            <a:r>
              <a:rPr lang="en-US" dirty="0" smtClean="0"/>
              <a:t>  Over a period of forty days..</a:t>
            </a:r>
            <a:endParaRPr lang="en-US" dirty="0"/>
          </a:p>
        </p:txBody>
      </p:sp>
      <p:sp>
        <p:nvSpPr>
          <p:cNvPr id="3" name="Content Placeholder 2"/>
          <p:cNvSpPr>
            <a:spLocks noGrp="1"/>
          </p:cNvSpPr>
          <p:nvPr>
            <p:ph idx="1"/>
          </p:nvPr>
        </p:nvSpPr>
        <p:spPr/>
        <p:txBody>
          <a:bodyPr/>
          <a:lstStyle/>
          <a:p>
            <a:r>
              <a:rPr lang="en-US" dirty="0" smtClean="0"/>
              <a:t>Multiple appearances for an extended period, not just one isolated occasion..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pPr marL="457200"/>
            <a:r>
              <a:rPr lang="en-US" dirty="0" smtClean="0"/>
              <a:t>He presented Himself alive by many infallible proofs..</a:t>
            </a:r>
            <a:endParaRPr lang="en-US" dirty="0"/>
          </a:p>
        </p:txBody>
      </p:sp>
      <p:sp>
        <p:nvSpPr>
          <p:cNvPr id="3" name="Content Placeholder 2"/>
          <p:cNvSpPr>
            <a:spLocks noGrp="1"/>
          </p:cNvSpPr>
          <p:nvPr>
            <p:ph idx="1"/>
          </p:nvPr>
        </p:nvSpPr>
        <p:spPr>
          <a:xfrm>
            <a:off x="381000" y="1752600"/>
            <a:ext cx="8458200" cy="1066800"/>
          </a:xfrm>
        </p:spPr>
        <p:txBody>
          <a:bodyPr/>
          <a:lstStyle/>
          <a:p>
            <a:r>
              <a:rPr lang="en-US" dirty="0" smtClean="0"/>
              <a:t>“</a:t>
            </a:r>
            <a:r>
              <a:rPr lang="en-US" dirty="0" err="1" smtClean="0"/>
              <a:t>Tekmeriois</a:t>
            </a:r>
            <a:r>
              <a:rPr lang="en-US" dirty="0" smtClean="0"/>
              <a:t>”.. That which causes something to be known in a convincing and decisive manner..</a:t>
            </a:r>
          </a:p>
          <a:p>
            <a:pPr>
              <a:buNone/>
            </a:pPr>
            <a:endParaRPr lang="en-US" dirty="0"/>
          </a:p>
        </p:txBody>
      </p:sp>
      <p:sp>
        <p:nvSpPr>
          <p:cNvPr id="4" name="TextBox 3"/>
          <p:cNvSpPr txBox="1"/>
          <p:nvPr/>
        </p:nvSpPr>
        <p:spPr>
          <a:xfrm>
            <a:off x="457200" y="228600"/>
            <a:ext cx="685800" cy="707886"/>
          </a:xfrm>
          <a:prstGeom prst="rect">
            <a:avLst/>
          </a:prstGeom>
          <a:noFill/>
        </p:spPr>
        <p:txBody>
          <a:bodyPr wrap="square" rtlCol="0">
            <a:spAutoFit/>
          </a:bodyPr>
          <a:lstStyle/>
          <a:p>
            <a:r>
              <a:rPr lang="en-US" sz="4000" dirty="0" smtClean="0">
                <a:solidFill>
                  <a:srgbClr val="C00000"/>
                </a:solidFill>
                <a:latin typeface="Georgia" pitchFamily="18" charset="0"/>
              </a:rPr>
              <a:t>3</a:t>
            </a:r>
            <a:endParaRPr lang="en-US" sz="4000" dirty="0">
              <a:solidFill>
                <a:srgbClr val="C00000"/>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aster-all-things-new-tomb-crosses-jesus.jpg"/>
          <p:cNvPicPr>
            <a:picLocks noChangeAspect="1"/>
          </p:cNvPicPr>
          <p:nvPr/>
        </p:nvPicPr>
        <p:blipFill>
          <a:blip r:embed="rId2" cstate="print"/>
          <a:stretch>
            <a:fillRect/>
          </a:stretch>
        </p:blipFill>
        <p:spPr>
          <a:xfrm>
            <a:off x="0" y="762000"/>
            <a:ext cx="9144000" cy="4388662"/>
          </a:xfrm>
          <a:prstGeom prst="rect">
            <a:avLst/>
          </a:prstGeom>
        </p:spPr>
      </p:pic>
      <p:sp>
        <p:nvSpPr>
          <p:cNvPr id="7" name="Rectangle 6"/>
          <p:cNvSpPr/>
          <p:nvPr/>
        </p:nvSpPr>
        <p:spPr>
          <a:xfrm>
            <a:off x="0" y="3276600"/>
            <a:ext cx="4114800" cy="167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762000"/>
            <a:ext cx="9144000" cy="4419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733800"/>
            <a:ext cx="9144000" cy="259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p:cNvSpPr>
            <a:spLocks noGrp="1"/>
          </p:cNvSpPr>
          <p:nvPr>
            <p:ph idx="1"/>
          </p:nvPr>
        </p:nvSpPr>
        <p:spPr>
          <a:xfrm>
            <a:off x="457200" y="3581400"/>
            <a:ext cx="8229600" cy="2514600"/>
          </a:xfrm>
        </p:spPr>
        <p:txBody>
          <a:bodyPr>
            <a:normAutofit/>
          </a:bodyPr>
          <a:lstStyle/>
          <a:p>
            <a:pPr>
              <a:lnSpc>
                <a:spcPts val="3400"/>
              </a:lnSpc>
            </a:pPr>
            <a:r>
              <a:rPr lang="en-US" sz="3000" dirty="0" smtClean="0"/>
              <a:t>The proof of the resurrection.. abundant</a:t>
            </a:r>
          </a:p>
          <a:p>
            <a:pPr>
              <a:lnSpc>
                <a:spcPts val="3400"/>
              </a:lnSpc>
            </a:pPr>
            <a:r>
              <a:rPr lang="en-US" sz="3000" dirty="0" smtClean="0"/>
              <a:t>The value of the resurrection.. He is Lord</a:t>
            </a:r>
          </a:p>
          <a:p>
            <a:pPr>
              <a:lnSpc>
                <a:spcPts val="3400"/>
              </a:lnSpc>
            </a:pPr>
            <a:r>
              <a:rPr lang="en-US" sz="3000" dirty="0" smtClean="0"/>
              <a:t>The meaning of the resurrection.. He can conquer death</a:t>
            </a:r>
            <a:endParaRPr lang="en-US" sz="3000" dirty="0"/>
          </a:p>
        </p:txBody>
      </p:sp>
      <p:sp>
        <p:nvSpPr>
          <p:cNvPr id="13" name="Subtitle 6"/>
          <p:cNvSpPr txBox="1">
            <a:spLocks/>
          </p:cNvSpPr>
          <p:nvPr/>
        </p:nvSpPr>
        <p:spPr>
          <a:xfrm>
            <a:off x="457200" y="381000"/>
            <a:ext cx="4724400" cy="838200"/>
          </a:xfrm>
          <a:prstGeom prst="rect">
            <a:avLst/>
          </a:prstGeom>
          <a:solidFill>
            <a:schemeClr val="tx1">
              <a:alpha val="42000"/>
            </a:schemeClr>
          </a:solidFill>
        </p:spPr>
        <p:txBody>
          <a:bodyPr vert="horz"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a:t>
            </a: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What it means to us..</a:t>
            </a:r>
            <a:endParaRPr kumimoji="0" lang="en-US" sz="32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10" name="Picture 9" descr="Resurrected-Jesus-appears-in-the-room.jpg"/>
          <p:cNvPicPr>
            <a:picLocks noChangeAspect="1"/>
          </p:cNvPicPr>
          <p:nvPr/>
        </p:nvPicPr>
        <p:blipFill>
          <a:blip r:embed="rId4" cstate="print">
            <a:lum bright="-10000" contrast="10000"/>
          </a:blip>
          <a:srcRect t="9068" b="9068"/>
          <a:stretch>
            <a:fillRect/>
          </a:stretch>
        </p:blipFill>
        <p:spPr>
          <a:xfrm>
            <a:off x="0" y="1676400"/>
            <a:ext cx="9154671" cy="3886200"/>
          </a:xfrm>
          <a:prstGeom prst="rect">
            <a:avLst/>
          </a:prstGeom>
        </p:spPr>
      </p:pic>
      <p:sp>
        <p:nvSpPr>
          <p:cNvPr id="8" name="Rectangle 7"/>
          <p:cNvSpPr/>
          <p:nvPr/>
        </p:nvSpPr>
        <p:spPr>
          <a:xfrm>
            <a:off x="0" y="1600200"/>
            <a:ext cx="9144000" cy="3962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381000"/>
            <a:ext cx="7772400" cy="1066800"/>
          </a:xfrm>
        </p:spPr>
        <p:txBody>
          <a:bodyPr>
            <a:normAutofit/>
          </a:bodyPr>
          <a:lstStyle/>
          <a:p>
            <a:r>
              <a:rPr lang="en-US" sz="4400" dirty="0" smtClean="0"/>
              <a:t>By Many Infallible Proofs</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Acts 1:1-3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3930</TotalTime>
  <Words>205</Words>
  <Application>Microsoft Office PowerPoint</Application>
  <PresentationFormat>On-screen Show (4:3)</PresentationFormat>
  <Paragraphs>20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By Many Infallible Proofs</vt:lpstr>
      <vt:lpstr>Slide 2</vt:lpstr>
      <vt:lpstr>1  He appeared to the apostles..</vt:lpstr>
      <vt:lpstr>2  Over a period of forty days..</vt:lpstr>
      <vt:lpstr>He presented Himself alive by many infallible proofs..</vt:lpstr>
      <vt:lpstr>Slide 6</vt:lpstr>
      <vt:lpstr>By Many Infallible Proofs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116</cp:revision>
  <dcterms:created xsi:type="dcterms:W3CDTF">2015-10-04T04:19:18Z</dcterms:created>
  <dcterms:modified xsi:type="dcterms:W3CDTF">2018-04-08T03:39:16Z</dcterms:modified>
</cp:coreProperties>
</file>