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3" r:id="rId2"/>
    <p:sldId id="276" r:id="rId3"/>
    <p:sldId id="274" r:id="rId4"/>
    <p:sldId id="275" r:id="rId5"/>
    <p:sldId id="278" r:id="rId6"/>
    <p:sldId id="277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5" d="100"/>
          <a:sy n="65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buNone/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0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2" name="Picture 11" descr="True-Vine.jpg"/>
          <p:cNvPicPr>
            <a:picLocks noChangeAspect="1"/>
          </p:cNvPicPr>
          <p:nvPr userDrawn="1"/>
        </p:nvPicPr>
        <p:blipFill>
          <a:blip r:embed="rId10" cstate="print">
            <a:lum contrast="10000"/>
          </a:blip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Font typeface="Arial" pitchFamily="34" charset="0"/>
        <a:buChar char="•"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11" name="Picture 10" descr="True-Vi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676400"/>
            <a:ext cx="9144000" cy="418299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600200"/>
            <a:ext cx="9144000" cy="4572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I am the True Vine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267200" cy="6858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/>
              <a:t>John 15:1-8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metaphor?..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Immediate possibilities..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Symbolism of Old Testament..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The Lord’s Vineyard.. Psalm 80:8ff 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Israel’s failure.. Isa 5:1-7; Jer. 2:21</a:t>
            </a:r>
          </a:p>
          <a:p>
            <a:pPr lvl="2">
              <a:lnSpc>
                <a:spcPts val="2500"/>
              </a:lnSpc>
              <a:buNone/>
            </a:pPr>
            <a:r>
              <a:rPr lang="en-US" dirty="0" smtClean="0"/>
              <a:t>I am the True Vine.. </a:t>
            </a:r>
          </a:p>
          <a:p>
            <a:pPr lvl="2">
              <a:lnSpc>
                <a:spcPts val="2500"/>
              </a:lnSpc>
              <a:buNone/>
            </a:pPr>
            <a:r>
              <a:rPr lang="en-US" dirty="0" smtClean="0"/>
              <a:t>My Father the vinedresser.. </a:t>
            </a:r>
          </a:p>
          <a:p>
            <a:pPr lvl="2">
              <a:lnSpc>
                <a:spcPts val="2500"/>
              </a:lnSpc>
              <a:buNone/>
            </a:pPr>
            <a:r>
              <a:rPr lang="en-US" dirty="0" smtClean="0"/>
              <a:t>You are the branches..</a:t>
            </a:r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>
            <a:off x="1143000" y="3657600"/>
            <a:ext cx="228600" cy="838200"/>
          </a:xfrm>
          <a:prstGeom prst="lef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/>
          <a:lstStyle/>
          <a:p>
            <a:r>
              <a:rPr lang="en-US" dirty="0" smtClean="0"/>
              <a:t>Message: Abide in the Vine..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Vs 4</a:t>
            </a:r>
            <a:r>
              <a:rPr lang="en-US" dirty="0" smtClean="0"/>
              <a:t> Abide in Me, and I in you. As the branch cannot bear fruit of itself, unless it abides in the vine, neither can you, unless you abide in Me.  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Requires action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What it looks like..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Promise: Bear godly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Vs 5</a:t>
            </a:r>
            <a:r>
              <a:rPr lang="en-US" dirty="0" smtClean="0"/>
              <a:t>  </a:t>
            </a:r>
            <a:r>
              <a:rPr lang="en-US" baseline="30000" dirty="0" smtClean="0"/>
              <a:t> </a:t>
            </a:r>
            <a:r>
              <a:rPr lang="en-US" dirty="0" smtClean="0"/>
              <a:t>“I am the vine, you </a:t>
            </a:r>
            <a:r>
              <a:rPr lang="en-US" i="1" dirty="0" smtClean="0"/>
              <a:t>are</a:t>
            </a:r>
            <a:r>
              <a:rPr lang="en-US" dirty="0" smtClean="0"/>
              <a:t> the branches. He who abides in Me, and I in him, bears much fruit; for without Me you can do nothing.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Abide in Me.. </a:t>
            </a:r>
            <a:r>
              <a:rPr lang="en-US" u="sng" dirty="0" smtClean="0">
                <a:solidFill>
                  <a:srgbClr val="FFC000"/>
                </a:solidFill>
              </a:rPr>
              <a:t>I in Him</a:t>
            </a:r>
            <a:r>
              <a:rPr lang="en-US" dirty="0" smtClean="0"/>
              <a:t>  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What fruit?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Warning: Inspection..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915400" cy="42672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Vs 6 </a:t>
            </a:r>
            <a:r>
              <a:rPr lang="en-US" dirty="0" smtClean="0"/>
              <a:t>If anyone does not abide in Me, he is cast out as a branch and is withered; and they gather them and throw </a:t>
            </a:r>
            <a:r>
              <a:rPr lang="en-US" i="1" dirty="0" smtClean="0"/>
              <a:t>them</a:t>
            </a:r>
            <a:r>
              <a:rPr lang="en-US" dirty="0" smtClean="0"/>
              <a:t> into the fire, and they are burned.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Danger of Becoming dead wood..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Productive branches are pruned..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Purpose: Glorify the Father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Vs 8</a:t>
            </a:r>
            <a:r>
              <a:rPr lang="en-US" dirty="0" smtClean="0"/>
              <a:t> By this My Father is glorified, that you bear much fruit; so you will be My disciples.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Glorify the Father (not self)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Bearing fruit (mark of discipleship)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11" name="Picture 10" descr="True-Vi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676400"/>
            <a:ext cx="9144000" cy="418299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600200"/>
            <a:ext cx="9144000" cy="4572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I am the True Vine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267200" cy="6858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/>
              <a:t>John 15:1-8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3927</TotalTime>
  <Words>210</Words>
  <Application>Microsoft Office PowerPoint</Application>
  <PresentationFormat>On-screen Show (4:3)</PresentationFormat>
  <Paragraphs>30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 am the True Vine</vt:lpstr>
      <vt:lpstr>Why this metaphor?..</vt:lpstr>
      <vt:lpstr>Message: Abide in the Vine..</vt:lpstr>
      <vt:lpstr>Promise: Bear godly fruit</vt:lpstr>
      <vt:lpstr>Warning: Inspection..</vt:lpstr>
      <vt:lpstr>Purpose: Glorify the Father</vt:lpstr>
      <vt:lpstr>I am the True Vine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121</cp:revision>
  <dcterms:created xsi:type="dcterms:W3CDTF">2015-10-04T04:19:18Z</dcterms:created>
  <dcterms:modified xsi:type="dcterms:W3CDTF">2018-05-11T16:04:06Z</dcterms:modified>
</cp:coreProperties>
</file>