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3" r:id="rId2"/>
    <p:sldId id="274" r:id="rId3"/>
    <p:sldId id="275" r:id="rId4"/>
    <p:sldId id="276" r:id="rId5"/>
    <p:sldId id="277" r:id="rId6"/>
    <p:sldId id="278" r:id="rId7"/>
    <p:sldId id="279" r:id="rId8"/>
    <p:sldId id="280" r:id="rId9"/>
    <p:sldId id="282" r:id="rId10"/>
    <p:sldId id="283" r:id="rId11"/>
    <p:sldId id="28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1900"/>
    <a:srgbClr val="140A00"/>
    <a:srgbClr val="3E1F00"/>
    <a:srgbClr val="663300"/>
    <a:srgbClr val="FFDD71"/>
    <a:srgbClr val="FFCF37"/>
    <a:srgbClr val="FFD961"/>
    <a:srgbClr val="BCB48A"/>
    <a:srgbClr val="B1A777"/>
    <a:srgbClr val="B9B08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02" autoAdjust="0"/>
    <p:restoredTop sz="94660"/>
  </p:normalViewPr>
  <p:slideViewPr>
    <p:cSldViewPr>
      <p:cViewPr varScale="1">
        <p:scale>
          <a:sx n="66" d="100"/>
          <a:sy n="66" d="100"/>
        </p:scale>
        <p:origin x="-112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8E981-28F5-479C-B752-E9E7FAEC94EB}" type="datetimeFigureOut">
              <a:rPr lang="en-US" smtClean="0"/>
              <a:pPr/>
              <a:t>7/17/2018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buNone/>
              <a:defRPr sz="40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buNone/>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2" descr="http://www.abercrombie.cc/calvimages/bible.gif"/>
          <p:cNvPicPr>
            <a:picLocks noChangeAspect="1" noChangeArrowheads="1"/>
          </p:cNvPicPr>
          <p:nvPr userDrawn="1"/>
        </p:nvPicPr>
        <p:blipFill>
          <a:blip r:embed="rId9" cstate="print"/>
          <a:srcRect/>
          <a:stretch>
            <a:fillRect/>
          </a:stretch>
        </p:blipFill>
        <p:spPr bwMode="auto">
          <a:xfrm>
            <a:off x="2819400" y="4648200"/>
            <a:ext cx="3505200" cy="1307979"/>
          </a:xfrm>
          <a:prstGeom prst="rect">
            <a:avLst/>
          </a:prstGeom>
          <a:noFill/>
          <a:ln w="9525">
            <a:noFill/>
            <a:miter lim="800000"/>
            <a:headEnd/>
            <a:tailEnd/>
          </a:ln>
        </p:spPr>
      </p:pic>
      <p:pic>
        <p:nvPicPr>
          <p:cNvPr id="7" name="Picture 6" descr="dark-blue-background 02.jpg"/>
          <p:cNvPicPr>
            <a:picLocks noChangeAspect="1"/>
          </p:cNvPicPr>
          <p:nvPr userDrawn="1"/>
        </p:nvPicPr>
        <p:blipFill>
          <a:blip r:embed="rId10" cstate="print">
            <a:lum bright="-40000" contrast="10000"/>
          </a:blip>
          <a:srcRect r="14845" b="18000"/>
          <a:stretch>
            <a:fillRect/>
          </a:stretch>
        </p:blipFill>
        <p:spPr>
          <a:xfrm>
            <a:off x="0" y="0"/>
            <a:ext cx="9144002" cy="6858000"/>
          </a:xfrm>
          <a:prstGeom prst="rect">
            <a:avLst/>
          </a:prstGeom>
        </p:spPr>
      </p:pic>
      <p:pic>
        <p:nvPicPr>
          <p:cNvPr id="6" name="Picture 5" descr="Living-by-Faith.jpg"/>
          <p:cNvPicPr>
            <a:picLocks noChangeAspect="1"/>
          </p:cNvPicPr>
          <p:nvPr userDrawn="1"/>
        </p:nvPicPr>
        <p:blipFill>
          <a:blip r:embed="rId11" cstate="print">
            <a:lum bright="-25000" contrast="15000"/>
          </a:blip>
          <a:stretch>
            <a:fillRect/>
          </a:stretch>
        </p:blipFill>
        <p:spPr>
          <a:xfrm>
            <a:off x="0" y="1752600"/>
            <a:ext cx="9144000" cy="4267200"/>
          </a:xfrm>
          <a:prstGeom prst="rect">
            <a:avLst/>
          </a:prstGeom>
        </p:spPr>
      </p:pic>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Salvation by faith..</a:t>
            </a:r>
            <a:endParaRPr lang="en-US" dirty="0"/>
          </a:p>
        </p:txBody>
      </p:sp>
      <p:sp>
        <p:nvSpPr>
          <p:cNvPr id="8" name="Rectangle 7"/>
          <p:cNvSpPr/>
          <p:nvPr userDrawn="1"/>
        </p:nvSpPr>
        <p:spPr>
          <a:xfrm>
            <a:off x="0" y="1752600"/>
            <a:ext cx="9144000" cy="43434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381000" y="1752600"/>
            <a:ext cx="8458200" cy="4267200"/>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Font typeface="Arial" pitchFamily="34" charset="0"/>
        <a:buNone/>
        <a:defRPr sz="3200" kern="1200" baseline="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gi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gif"/><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8000"/>
          </a:xfrm>
          <a:prstGeom prst="rect">
            <a:avLst/>
          </a:prstGeom>
        </p:spPr>
      </p:pic>
      <p:sp>
        <p:nvSpPr>
          <p:cNvPr id="8" name="Rectangle 7"/>
          <p:cNvSpPr/>
          <p:nvPr/>
        </p:nvSpPr>
        <p:spPr>
          <a:xfrm>
            <a:off x="0" y="1828800"/>
            <a:ext cx="9144000" cy="3810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ctrTitle"/>
          </p:nvPr>
        </p:nvSpPr>
        <p:spPr>
          <a:xfrm>
            <a:off x="685800" y="304800"/>
            <a:ext cx="7772400" cy="1066800"/>
          </a:xfrm>
        </p:spPr>
        <p:txBody>
          <a:bodyPr>
            <a:normAutofit/>
          </a:bodyPr>
          <a:lstStyle/>
          <a:p>
            <a:pPr>
              <a:buNone/>
            </a:pPr>
            <a:r>
              <a:rPr lang="en-US" sz="4000" dirty="0" smtClean="0"/>
              <a:t>Saved by Faith (not) Only</a:t>
            </a:r>
            <a:endParaRPr lang="en-US" sz="4000" dirty="0"/>
          </a:p>
        </p:txBody>
      </p:sp>
      <p:sp>
        <p:nvSpPr>
          <p:cNvPr id="7" name="Subtitle 6"/>
          <p:cNvSpPr>
            <a:spLocks noGrp="1"/>
          </p:cNvSpPr>
          <p:nvPr>
            <p:ph type="subTitle" idx="1"/>
          </p:nvPr>
        </p:nvSpPr>
        <p:spPr>
          <a:xfrm>
            <a:off x="1524000" y="5486400"/>
            <a:ext cx="6019800" cy="990600"/>
          </a:xfrm>
          <a:solidFill>
            <a:schemeClr val="tx1">
              <a:alpha val="50000"/>
            </a:schemeClr>
          </a:solidFill>
        </p:spPr>
        <p:txBody>
          <a:bodyPr>
            <a:normAutofit/>
          </a:bodyPr>
          <a:lstStyle/>
          <a:p>
            <a:r>
              <a:rPr lang="en-US" dirty="0" smtClean="0"/>
              <a:t>James 2:17-24</a:t>
            </a:r>
            <a:endParaRPr lang="en-US" dirty="0"/>
          </a:p>
        </p:txBody>
      </p:sp>
      <p:pic>
        <p:nvPicPr>
          <p:cNvPr id="9" name="Picture 8" descr="Living-by-Faith.jpg"/>
          <p:cNvPicPr>
            <a:picLocks noChangeAspect="1"/>
          </p:cNvPicPr>
          <p:nvPr/>
        </p:nvPicPr>
        <p:blipFill>
          <a:blip r:embed="rId4" cstate="print">
            <a:lum bright="-25000" contrast="15000"/>
          </a:blip>
          <a:stretch>
            <a:fillRect/>
          </a:stretch>
        </p:blipFill>
        <p:spPr>
          <a:xfrm>
            <a:off x="0" y="1752600"/>
            <a:ext cx="9144000" cy="3716594"/>
          </a:xfrm>
          <a:prstGeom prst="rect">
            <a:avLst/>
          </a:prstGeom>
        </p:spPr>
      </p:pic>
      <p:pic>
        <p:nvPicPr>
          <p:cNvPr id="10" name="Picture 2" descr="http://www.abercrombie.cc/calvimages/bible.gif"/>
          <p:cNvPicPr>
            <a:picLocks noChangeAspect="1" noChangeArrowheads="1"/>
          </p:cNvPicPr>
          <p:nvPr/>
        </p:nvPicPr>
        <p:blipFill>
          <a:blip r:embed="rId5" cstate="print"/>
          <a:srcRect/>
          <a:stretch>
            <a:fillRect/>
          </a:stretch>
        </p:blipFill>
        <p:spPr bwMode="auto">
          <a:xfrm>
            <a:off x="2819400" y="4495800"/>
            <a:ext cx="3505200" cy="13079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8000"/>
          </a:xfrm>
          <a:prstGeom prst="rect">
            <a:avLst/>
          </a:prstGeom>
        </p:spPr>
      </p:pic>
      <p:sp>
        <p:nvSpPr>
          <p:cNvPr id="8" name="Rectangle 7"/>
          <p:cNvSpPr/>
          <p:nvPr/>
        </p:nvSpPr>
        <p:spPr>
          <a:xfrm>
            <a:off x="0" y="1828800"/>
            <a:ext cx="9144000" cy="3810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ctrTitle"/>
          </p:nvPr>
        </p:nvSpPr>
        <p:spPr>
          <a:xfrm>
            <a:off x="685800" y="304800"/>
            <a:ext cx="7772400" cy="1066800"/>
          </a:xfrm>
        </p:spPr>
        <p:txBody>
          <a:bodyPr>
            <a:normAutofit/>
          </a:bodyPr>
          <a:lstStyle/>
          <a:p>
            <a:pPr>
              <a:buNone/>
            </a:pPr>
            <a:r>
              <a:rPr lang="en-US" sz="4000" dirty="0" smtClean="0"/>
              <a:t>Saved by Faith (not) Only</a:t>
            </a:r>
            <a:endParaRPr lang="en-US" sz="4000" dirty="0"/>
          </a:p>
        </p:txBody>
      </p:sp>
      <p:sp>
        <p:nvSpPr>
          <p:cNvPr id="7" name="Subtitle 6"/>
          <p:cNvSpPr>
            <a:spLocks noGrp="1"/>
          </p:cNvSpPr>
          <p:nvPr>
            <p:ph type="subTitle" idx="1"/>
          </p:nvPr>
        </p:nvSpPr>
        <p:spPr>
          <a:xfrm>
            <a:off x="1524000" y="5486400"/>
            <a:ext cx="6019800" cy="990600"/>
          </a:xfrm>
          <a:solidFill>
            <a:schemeClr val="tx1">
              <a:alpha val="50000"/>
            </a:schemeClr>
          </a:solidFill>
        </p:spPr>
        <p:txBody>
          <a:bodyPr>
            <a:normAutofit/>
          </a:bodyPr>
          <a:lstStyle/>
          <a:p>
            <a:r>
              <a:rPr lang="en-US" dirty="0" smtClean="0"/>
              <a:t>James 2:17-24</a:t>
            </a:r>
            <a:endParaRPr lang="en-US" dirty="0"/>
          </a:p>
        </p:txBody>
      </p:sp>
      <p:pic>
        <p:nvPicPr>
          <p:cNvPr id="9" name="Picture 8" descr="Living-by-Faith.jpg"/>
          <p:cNvPicPr>
            <a:picLocks noChangeAspect="1"/>
          </p:cNvPicPr>
          <p:nvPr/>
        </p:nvPicPr>
        <p:blipFill>
          <a:blip r:embed="rId4" cstate="print">
            <a:lum bright="-25000" contrast="15000"/>
          </a:blip>
          <a:stretch>
            <a:fillRect/>
          </a:stretch>
        </p:blipFill>
        <p:spPr>
          <a:xfrm>
            <a:off x="0" y="1752600"/>
            <a:ext cx="9144000" cy="3716594"/>
          </a:xfrm>
          <a:prstGeom prst="rect">
            <a:avLst/>
          </a:prstGeom>
        </p:spPr>
      </p:pic>
      <p:pic>
        <p:nvPicPr>
          <p:cNvPr id="10" name="Picture 2" descr="http://www.abercrombie.cc/calvimages/bible.gif"/>
          <p:cNvPicPr>
            <a:picLocks noChangeAspect="1" noChangeArrowheads="1"/>
          </p:cNvPicPr>
          <p:nvPr/>
        </p:nvPicPr>
        <p:blipFill>
          <a:blip r:embed="rId5" cstate="print"/>
          <a:srcRect/>
          <a:stretch>
            <a:fillRect/>
          </a:stretch>
        </p:blipFill>
        <p:spPr bwMode="auto">
          <a:xfrm>
            <a:off x="2819400" y="4495800"/>
            <a:ext cx="3505200" cy="13079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Salvation by faith..</a:t>
            </a:r>
            <a:endParaRPr lang="en-US" dirty="0"/>
          </a:p>
        </p:txBody>
      </p:sp>
      <p:sp>
        <p:nvSpPr>
          <p:cNvPr id="3" name="Content Placeholder 2"/>
          <p:cNvSpPr>
            <a:spLocks noGrp="1"/>
          </p:cNvSpPr>
          <p:nvPr>
            <p:ph idx="1"/>
          </p:nvPr>
        </p:nvSpPr>
        <p:spPr/>
        <p:txBody>
          <a:bodyPr/>
          <a:lstStyle/>
          <a:p>
            <a:pPr>
              <a:lnSpc>
                <a:spcPts val="2800"/>
              </a:lnSpc>
            </a:pPr>
            <a:r>
              <a:rPr lang="en-US" dirty="0" smtClean="0">
                <a:solidFill>
                  <a:srgbClr val="FFC000"/>
                </a:solidFill>
              </a:rPr>
              <a:t>John 3:16</a:t>
            </a:r>
            <a:r>
              <a:rPr lang="en-US" dirty="0" smtClean="0"/>
              <a:t> </a:t>
            </a:r>
            <a:r>
              <a:rPr lang="en-US" sz="2800" dirty="0" smtClean="0"/>
              <a:t>For God so loved the world that He gave His only begotten Son, that whoever believes in Him should not perish but have everlasting life.</a:t>
            </a:r>
          </a:p>
          <a:p>
            <a:pPr>
              <a:lnSpc>
                <a:spcPts val="2800"/>
              </a:lnSpc>
            </a:pPr>
            <a:r>
              <a:rPr lang="en-US" sz="2800" dirty="0" smtClean="0">
                <a:solidFill>
                  <a:srgbClr val="FFC000"/>
                </a:solidFill>
              </a:rPr>
              <a:t>Rom 1:16 </a:t>
            </a:r>
            <a:r>
              <a:rPr lang="en-US" sz="2800" dirty="0" smtClean="0"/>
              <a:t>For I am not ashamed of the gospel of Christ, for it is the power of God to salvation for everyone who believes..</a:t>
            </a:r>
          </a:p>
          <a:p>
            <a:pPr>
              <a:lnSpc>
                <a:spcPts val="2800"/>
              </a:lnSpc>
            </a:pPr>
            <a:r>
              <a:rPr lang="en-US" sz="2800" dirty="0" smtClean="0">
                <a:solidFill>
                  <a:srgbClr val="FFC000"/>
                </a:solidFill>
              </a:rPr>
              <a:t>Rom 5:1 </a:t>
            </a:r>
            <a:r>
              <a:rPr lang="en-US" sz="2800" dirty="0" smtClean="0"/>
              <a:t>having been justified by faith, we have peace with God through our Lord Jesus Christ..</a:t>
            </a:r>
          </a:p>
        </p:txBody>
      </p:sp>
      <p:sp>
        <p:nvSpPr>
          <p:cNvPr id="4" name="Subtitle 6"/>
          <p:cNvSpPr txBox="1">
            <a:spLocks/>
          </p:cNvSpPr>
          <p:nvPr/>
        </p:nvSpPr>
        <p:spPr>
          <a:xfrm>
            <a:off x="1524000" y="5486400"/>
            <a:ext cx="6019800" cy="990600"/>
          </a:xfrm>
          <a:prstGeom prst="rect">
            <a:avLst/>
          </a:prstGeom>
          <a:solidFill>
            <a:schemeClr val="tx1">
              <a:alpha val="50000"/>
            </a:schemeClr>
          </a:solid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Faith is essential to salvation</a:t>
            </a:r>
            <a:endParaRPr kumimoji="0" lang="en-US" sz="32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Bible also says</a:t>
            </a:r>
            <a:endParaRPr lang="en-US" dirty="0"/>
          </a:p>
        </p:txBody>
      </p:sp>
      <p:sp>
        <p:nvSpPr>
          <p:cNvPr id="3" name="Content Placeholder 2"/>
          <p:cNvSpPr>
            <a:spLocks noGrp="1"/>
          </p:cNvSpPr>
          <p:nvPr>
            <p:ph idx="1"/>
          </p:nvPr>
        </p:nvSpPr>
        <p:spPr/>
        <p:txBody>
          <a:bodyPr>
            <a:normAutofit/>
          </a:bodyPr>
          <a:lstStyle/>
          <a:p>
            <a:pPr>
              <a:lnSpc>
                <a:spcPts val="2600"/>
              </a:lnSpc>
              <a:spcAft>
                <a:spcPts val="200"/>
              </a:spcAft>
            </a:pPr>
            <a:r>
              <a:rPr lang="en-US" sz="2800" dirty="0" smtClean="0">
                <a:solidFill>
                  <a:srgbClr val="FFC000"/>
                </a:solidFill>
              </a:rPr>
              <a:t>James 2:14-17</a:t>
            </a:r>
            <a:r>
              <a:rPr lang="en-US" sz="2800" dirty="0" smtClean="0"/>
              <a:t> </a:t>
            </a:r>
            <a:r>
              <a:rPr lang="en-US" sz="2800" baseline="30000" dirty="0" smtClean="0"/>
              <a:t> </a:t>
            </a:r>
            <a:r>
              <a:rPr lang="en-US" sz="2800" dirty="0" smtClean="0"/>
              <a:t>What </a:t>
            </a:r>
            <a:r>
              <a:rPr lang="en-US" sz="2800" i="1" dirty="0" smtClean="0"/>
              <a:t>does it</a:t>
            </a:r>
            <a:r>
              <a:rPr lang="en-US" sz="2800" dirty="0" smtClean="0"/>
              <a:t> profit, my brethren, if someone says he has faith but does not have works? Can faith save him?.. </a:t>
            </a:r>
            <a:r>
              <a:rPr lang="en-US" sz="2800" baseline="30000" dirty="0" smtClean="0"/>
              <a:t>17 </a:t>
            </a:r>
            <a:r>
              <a:rPr lang="en-US" sz="2800" dirty="0" smtClean="0"/>
              <a:t>Thus also faith by itself, if it does not have works, is dead.</a:t>
            </a:r>
          </a:p>
          <a:p>
            <a:pPr>
              <a:lnSpc>
                <a:spcPts val="2600"/>
              </a:lnSpc>
              <a:spcAft>
                <a:spcPts val="200"/>
              </a:spcAft>
            </a:pPr>
            <a:r>
              <a:rPr lang="en-US" sz="2800" dirty="0" smtClean="0">
                <a:solidFill>
                  <a:srgbClr val="FFC000"/>
                </a:solidFill>
              </a:rPr>
              <a:t>2:21-24</a:t>
            </a:r>
            <a:r>
              <a:rPr lang="en-US" sz="2800" dirty="0" smtClean="0"/>
              <a:t>  Was not Abraham our father justified by works when he offered Isaac his son on the altar? </a:t>
            </a:r>
            <a:r>
              <a:rPr lang="en-US" sz="2800" baseline="30000" dirty="0" smtClean="0"/>
              <a:t>23 </a:t>
            </a:r>
            <a:r>
              <a:rPr lang="en-US" sz="2800" dirty="0" smtClean="0"/>
              <a:t>And the Scripture was fulfilled which says, “Abraham believed God, and it was accounted to him for righteousness.” </a:t>
            </a:r>
          </a:p>
          <a:p>
            <a:pPr>
              <a:lnSpc>
                <a:spcPts val="2600"/>
              </a:lnSpc>
            </a:pPr>
            <a:r>
              <a:rPr lang="en-US" sz="2800" dirty="0" smtClean="0">
                <a:solidFill>
                  <a:srgbClr val="FFC000"/>
                </a:solidFill>
              </a:rPr>
              <a:t>2:24 </a:t>
            </a:r>
            <a:r>
              <a:rPr lang="en-US" sz="2800" dirty="0" smtClean="0"/>
              <a:t>You see then that a man is justified by works, and not by faith only..</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scripture is inspired..</a:t>
            </a:r>
            <a:endParaRPr lang="en-US" dirty="0"/>
          </a:p>
        </p:txBody>
      </p:sp>
      <p:sp>
        <p:nvSpPr>
          <p:cNvPr id="3" name="Content Placeholder 2"/>
          <p:cNvSpPr>
            <a:spLocks noGrp="1"/>
          </p:cNvSpPr>
          <p:nvPr>
            <p:ph idx="1"/>
          </p:nvPr>
        </p:nvSpPr>
        <p:spPr/>
        <p:txBody>
          <a:bodyPr/>
          <a:lstStyle/>
          <a:p>
            <a:pPr>
              <a:lnSpc>
                <a:spcPts val="3000"/>
              </a:lnSpc>
            </a:pPr>
            <a:r>
              <a:rPr lang="en-US" dirty="0" smtClean="0"/>
              <a:t>Without doubt man is saved by faith..</a:t>
            </a:r>
          </a:p>
          <a:p>
            <a:pPr>
              <a:lnSpc>
                <a:spcPts val="3000"/>
              </a:lnSpc>
            </a:pPr>
            <a:r>
              <a:rPr lang="en-US" dirty="0" smtClean="0"/>
              <a:t>But we are not justified by faith only..</a:t>
            </a:r>
          </a:p>
          <a:p>
            <a:pPr>
              <a:lnSpc>
                <a:spcPts val="3000"/>
              </a:lnSpc>
            </a:pPr>
            <a:r>
              <a:rPr lang="en-US" dirty="0" smtClean="0"/>
              <a:t>Why do many insist we are saved by faith only?</a:t>
            </a:r>
          </a:p>
          <a:p>
            <a:pPr lvl="1">
              <a:lnSpc>
                <a:spcPts val="2500"/>
              </a:lnSpc>
            </a:pPr>
            <a:r>
              <a:rPr lang="en-US" dirty="0" smtClean="0"/>
              <a:t>Adding /subtracting from word of God (Rev 22:18)</a:t>
            </a:r>
          </a:p>
          <a:p>
            <a:pPr lvl="1">
              <a:lnSpc>
                <a:spcPts val="2500"/>
              </a:lnSpc>
            </a:pPr>
            <a:r>
              <a:rPr lang="en-US" dirty="0" smtClean="0"/>
              <a:t>Giving false assurance of salvation</a:t>
            </a:r>
          </a:p>
          <a:p>
            <a:pPr lvl="1">
              <a:lnSpc>
                <a:spcPts val="3000"/>
              </a:lnSpc>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rtin Luther.jpg"/>
          <p:cNvPicPr>
            <a:picLocks noChangeAspect="1"/>
          </p:cNvPicPr>
          <p:nvPr/>
        </p:nvPicPr>
        <p:blipFill>
          <a:blip r:embed="rId3" cstate="print">
            <a:lum bright="-10000" contrast="10000"/>
          </a:blip>
          <a:srcRect t="4886" b="12214"/>
          <a:stretch>
            <a:fillRect/>
          </a:stretch>
        </p:blipFill>
        <p:spPr>
          <a:xfrm>
            <a:off x="0" y="1752600"/>
            <a:ext cx="9144000" cy="4255904"/>
          </a:xfrm>
          <a:prstGeom prst="rect">
            <a:avLst/>
          </a:prstGeom>
        </p:spPr>
      </p:pic>
      <p:sp>
        <p:nvSpPr>
          <p:cNvPr id="3" name="Rectangle 2"/>
          <p:cNvSpPr/>
          <p:nvPr/>
        </p:nvSpPr>
        <p:spPr>
          <a:xfrm>
            <a:off x="0" y="1752600"/>
            <a:ext cx="9144000" cy="42672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6248400" cy="1143000"/>
          </a:xfrm>
        </p:spPr>
        <p:txBody>
          <a:bodyPr/>
          <a:lstStyle/>
          <a:p>
            <a:r>
              <a:rPr lang="en-US" dirty="0" smtClean="0"/>
              <a:t>Faith only began with Luther..</a:t>
            </a:r>
            <a:endParaRPr lang="en-US" dirty="0"/>
          </a:p>
        </p:txBody>
      </p:sp>
      <p:sp>
        <p:nvSpPr>
          <p:cNvPr id="5" name="Content Placeholder 4"/>
          <p:cNvSpPr>
            <a:spLocks noGrp="1"/>
          </p:cNvSpPr>
          <p:nvPr>
            <p:ph idx="1"/>
          </p:nvPr>
        </p:nvSpPr>
        <p:spPr/>
        <p:txBody>
          <a:bodyPr>
            <a:normAutofit/>
          </a:bodyPr>
          <a:lstStyle/>
          <a:p>
            <a:pPr>
              <a:lnSpc>
                <a:spcPts val="2900"/>
              </a:lnSpc>
            </a:pPr>
            <a:r>
              <a:rPr lang="en-US" dirty="0" smtClean="0"/>
              <a:t>Young monk in Germany spoke out against Roman Catholic abuses..</a:t>
            </a:r>
          </a:p>
          <a:p>
            <a:pPr>
              <a:lnSpc>
                <a:spcPts val="2900"/>
              </a:lnSpc>
            </a:pPr>
            <a:r>
              <a:rPr lang="en-US" dirty="0" smtClean="0"/>
              <a:t>Led to Reformation.. Salvation by faith the key</a:t>
            </a:r>
          </a:p>
          <a:p>
            <a:pPr>
              <a:lnSpc>
                <a:spcPts val="2900"/>
              </a:lnSpc>
            </a:pPr>
            <a:r>
              <a:rPr lang="en-US" dirty="0" smtClean="0"/>
              <a:t>In reacting to false doctrine, Luther created another.. added “only”</a:t>
            </a:r>
          </a:p>
          <a:p>
            <a:pPr lvl="1">
              <a:lnSpc>
                <a:spcPts val="2700"/>
              </a:lnSpc>
            </a:pPr>
            <a:r>
              <a:rPr lang="en-US" dirty="0" smtClean="0">
                <a:solidFill>
                  <a:srgbClr val="FFC000"/>
                </a:solidFill>
              </a:rPr>
              <a:t>Rom 3:28 </a:t>
            </a:r>
            <a:r>
              <a:rPr lang="en-US" dirty="0" smtClean="0"/>
              <a:t>Therefore we conclude that a man is justified by faith apart from the deeds of the law.</a:t>
            </a:r>
          </a:p>
          <a:p>
            <a:pPr lvl="1">
              <a:lnSpc>
                <a:spcPts val="2700"/>
              </a:lnSpc>
            </a:pPr>
            <a:r>
              <a:rPr lang="en-US" dirty="0" smtClean="0">
                <a:solidFill>
                  <a:srgbClr val="FFC000"/>
                </a:solidFill>
              </a:rPr>
              <a:t>Luther:</a:t>
            </a:r>
            <a:r>
              <a:rPr lang="en-US" dirty="0" smtClean="0"/>
              <a:t> “we reckon a man to be justified by faith alone (only)  without deeds of law”</a:t>
            </a:r>
          </a:p>
          <a:p>
            <a:pPr lvl="1">
              <a:lnSpc>
                <a:spcPts val="2700"/>
              </a:lnSpc>
            </a:pPr>
            <a:r>
              <a:rPr lang="en-US" dirty="0" smtClean="0"/>
              <a:t>“St James’ epistle is really a right </a:t>
            </a:r>
            <a:r>
              <a:rPr lang="en-US" dirty="0" err="1" smtClean="0"/>
              <a:t>strawy</a:t>
            </a:r>
            <a:r>
              <a:rPr lang="en-US" dirty="0" smtClean="0"/>
              <a:t> epistle”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ssolv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Misunderstanding of works</a:t>
            </a:r>
            <a:endParaRPr lang="en-US" dirty="0"/>
          </a:p>
        </p:txBody>
      </p:sp>
      <p:sp>
        <p:nvSpPr>
          <p:cNvPr id="3" name="Content Placeholder 2"/>
          <p:cNvSpPr>
            <a:spLocks noGrp="1"/>
          </p:cNvSpPr>
          <p:nvPr>
            <p:ph idx="1"/>
          </p:nvPr>
        </p:nvSpPr>
        <p:spPr>
          <a:xfrm>
            <a:off x="381000" y="1600200"/>
            <a:ext cx="8458200" cy="4724400"/>
          </a:xfrm>
        </p:spPr>
        <p:txBody>
          <a:bodyPr>
            <a:normAutofit/>
          </a:bodyPr>
          <a:lstStyle/>
          <a:p>
            <a:r>
              <a:rPr lang="en-US" dirty="0" smtClean="0"/>
              <a:t>The works of God..</a:t>
            </a:r>
          </a:p>
          <a:p>
            <a:pPr lvl="1">
              <a:lnSpc>
                <a:spcPts val="2600"/>
              </a:lnSpc>
            </a:pPr>
            <a:r>
              <a:rPr lang="en-US" dirty="0" smtClean="0">
                <a:solidFill>
                  <a:srgbClr val="FFC000"/>
                </a:solidFill>
              </a:rPr>
              <a:t>John 6:28 </a:t>
            </a:r>
            <a:r>
              <a:rPr lang="en-US" dirty="0" smtClean="0"/>
              <a:t>Then they said to Him, “What shall we do, that we may work the works of God?”</a:t>
            </a:r>
            <a:r>
              <a:rPr lang="en-US" baseline="30000" dirty="0" smtClean="0"/>
              <a:t>29 </a:t>
            </a:r>
            <a:r>
              <a:rPr lang="en-US" dirty="0" smtClean="0"/>
              <a:t>Jesus answered and said to them, “This is the work of God, that you believe in Him whom He sent.”</a:t>
            </a:r>
          </a:p>
          <a:p>
            <a:pPr>
              <a:lnSpc>
                <a:spcPts val="2600"/>
              </a:lnSpc>
            </a:pPr>
            <a:r>
              <a:rPr lang="en-US" dirty="0" smtClean="0"/>
              <a:t>The works of men..</a:t>
            </a:r>
          </a:p>
          <a:p>
            <a:pPr lvl="1">
              <a:lnSpc>
                <a:spcPts val="2600"/>
              </a:lnSpc>
            </a:pPr>
            <a:r>
              <a:rPr lang="en-US" dirty="0" smtClean="0">
                <a:solidFill>
                  <a:srgbClr val="FFC000"/>
                </a:solidFill>
              </a:rPr>
              <a:t>Eph 2:8-10 </a:t>
            </a:r>
            <a:r>
              <a:rPr lang="en-US" dirty="0" smtClean="0"/>
              <a:t>For by grace you have been saved through faith, and that not of yourselves; </a:t>
            </a:r>
            <a:r>
              <a:rPr lang="en-US" i="1" dirty="0" smtClean="0"/>
              <a:t>it is</a:t>
            </a:r>
            <a:r>
              <a:rPr lang="en-US" dirty="0" smtClean="0"/>
              <a:t> the gift of God, </a:t>
            </a:r>
            <a:r>
              <a:rPr lang="en-US" baseline="30000" dirty="0" smtClean="0"/>
              <a:t>9 </a:t>
            </a:r>
            <a:r>
              <a:rPr lang="en-US" dirty="0" smtClean="0"/>
              <a:t>not of works, lest anyone should boast. </a:t>
            </a:r>
            <a:r>
              <a:rPr lang="en-US" baseline="30000" dirty="0" smtClean="0"/>
              <a:t>10 </a:t>
            </a:r>
            <a:r>
              <a:rPr lang="en-US" dirty="0" smtClean="0"/>
              <a:t>For we are His workmanship, created in Christ Jesus for good works, which God prepared beforehand that we should walk in them.</a:t>
            </a:r>
          </a:p>
          <a:p>
            <a:pPr lvl="1">
              <a:lnSpc>
                <a:spcPts val="2600"/>
              </a:lnSpc>
            </a:pPr>
            <a:endParaRPr lang="en-US" dirty="0" smtClean="0"/>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Misunderstanding of works</a:t>
            </a:r>
            <a:endParaRPr lang="en-US" dirty="0"/>
          </a:p>
        </p:txBody>
      </p:sp>
      <p:sp>
        <p:nvSpPr>
          <p:cNvPr id="3" name="Content Placeholder 2"/>
          <p:cNvSpPr>
            <a:spLocks noGrp="1"/>
          </p:cNvSpPr>
          <p:nvPr>
            <p:ph idx="1"/>
          </p:nvPr>
        </p:nvSpPr>
        <p:spPr>
          <a:xfrm>
            <a:off x="381000" y="1600200"/>
            <a:ext cx="8458200" cy="4724400"/>
          </a:xfrm>
        </p:spPr>
        <p:txBody>
          <a:bodyPr>
            <a:normAutofit/>
          </a:bodyPr>
          <a:lstStyle/>
          <a:p>
            <a:r>
              <a:rPr lang="en-US" dirty="0" smtClean="0"/>
              <a:t>The works (deeds) of the law..</a:t>
            </a:r>
          </a:p>
          <a:p>
            <a:pPr lvl="1">
              <a:lnSpc>
                <a:spcPts val="2600"/>
              </a:lnSpc>
            </a:pPr>
            <a:r>
              <a:rPr lang="en-US" dirty="0" smtClean="0">
                <a:solidFill>
                  <a:srgbClr val="FFC000"/>
                </a:solidFill>
              </a:rPr>
              <a:t>Romans 4:1-3</a:t>
            </a:r>
            <a:r>
              <a:rPr lang="en-US" dirty="0" smtClean="0"/>
              <a:t> What then shall we say that Abraham our father</a:t>
            </a:r>
            <a:r>
              <a:rPr lang="en-US" baseline="30000" dirty="0" smtClean="0"/>
              <a:t> </a:t>
            </a:r>
            <a:r>
              <a:rPr lang="en-US" dirty="0" smtClean="0"/>
              <a:t>has found according to the flesh? </a:t>
            </a:r>
            <a:r>
              <a:rPr lang="en-US" baseline="30000" dirty="0" smtClean="0"/>
              <a:t>2 </a:t>
            </a:r>
            <a:r>
              <a:rPr lang="en-US" dirty="0" smtClean="0"/>
              <a:t>For if Abraham was justified by works, he has </a:t>
            </a:r>
            <a:r>
              <a:rPr lang="en-US" i="1" dirty="0" smtClean="0"/>
              <a:t>something</a:t>
            </a:r>
            <a:r>
              <a:rPr lang="en-US" dirty="0" smtClean="0"/>
              <a:t> to boast about, but not before God. </a:t>
            </a:r>
            <a:r>
              <a:rPr lang="en-US" baseline="30000" dirty="0" smtClean="0"/>
              <a:t>3 </a:t>
            </a:r>
            <a:r>
              <a:rPr lang="en-US" dirty="0" smtClean="0"/>
              <a:t>For what does the Scripture say? “Abraham believed God, and it was accounted to him for righteousness.” </a:t>
            </a:r>
          </a:p>
          <a:p>
            <a:pPr lvl="1">
              <a:lnSpc>
                <a:spcPts val="2600"/>
              </a:lnSpc>
            </a:pPr>
            <a:r>
              <a:rPr lang="en-US" dirty="0" smtClean="0">
                <a:solidFill>
                  <a:srgbClr val="FFC000"/>
                </a:solidFill>
              </a:rPr>
              <a:t>Rom 3:20 </a:t>
            </a:r>
            <a:r>
              <a:rPr lang="en-US" dirty="0" smtClean="0"/>
              <a:t>Therefore by the deeds of the law no flesh will be justified in His sight, for by the law </a:t>
            </a:r>
            <a:r>
              <a:rPr lang="en-US" i="1" dirty="0" smtClean="0"/>
              <a:t>is</a:t>
            </a:r>
            <a:r>
              <a:rPr lang="en-US" dirty="0" smtClean="0"/>
              <a:t> the knowledge of sin.</a:t>
            </a:r>
          </a:p>
          <a:p>
            <a:pPr lvl="1">
              <a:lnSpc>
                <a:spcPts val="2600"/>
              </a:lnSpc>
            </a:pPr>
            <a:endParaRPr lang="en-US" dirty="0" smtClean="0"/>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96000" cy="1143000"/>
          </a:xfrm>
        </p:spPr>
        <p:txBody>
          <a:bodyPr/>
          <a:lstStyle/>
          <a:p>
            <a:r>
              <a:rPr lang="en-US" dirty="0" smtClean="0"/>
              <a:t>Saving Faith is obedient faith..</a:t>
            </a:r>
            <a:endParaRPr lang="en-US" dirty="0"/>
          </a:p>
        </p:txBody>
      </p:sp>
      <p:sp>
        <p:nvSpPr>
          <p:cNvPr id="3" name="Content Placeholder 2"/>
          <p:cNvSpPr>
            <a:spLocks noGrp="1"/>
          </p:cNvSpPr>
          <p:nvPr>
            <p:ph idx="1"/>
          </p:nvPr>
        </p:nvSpPr>
        <p:spPr/>
        <p:txBody>
          <a:bodyPr/>
          <a:lstStyle/>
          <a:p>
            <a:r>
              <a:rPr lang="en-US" dirty="0" smtClean="0"/>
              <a:t>Faith without obedience..</a:t>
            </a:r>
          </a:p>
          <a:p>
            <a:pPr lvl="1">
              <a:lnSpc>
                <a:spcPts val="2600"/>
              </a:lnSpc>
            </a:pPr>
            <a:r>
              <a:rPr lang="en-US" dirty="0" smtClean="0">
                <a:solidFill>
                  <a:srgbClr val="FFC000"/>
                </a:solidFill>
              </a:rPr>
              <a:t>John 12:42-43 </a:t>
            </a:r>
            <a:r>
              <a:rPr lang="en-US" dirty="0" smtClean="0"/>
              <a:t>Nevertheless even among the rulers many believed in Him, but because of the Pharisees they did not confess </a:t>
            </a:r>
            <a:r>
              <a:rPr lang="en-US" i="1" dirty="0" smtClean="0"/>
              <a:t>Him,</a:t>
            </a:r>
            <a:r>
              <a:rPr lang="en-US" dirty="0" smtClean="0"/>
              <a:t> lest they should be put out of the synagogue; </a:t>
            </a:r>
            <a:r>
              <a:rPr lang="en-US" baseline="30000" dirty="0" smtClean="0"/>
              <a:t>43 </a:t>
            </a:r>
            <a:r>
              <a:rPr lang="en-US" dirty="0" smtClean="0"/>
              <a:t>for they loved the praise of men more than the praise of God.</a:t>
            </a:r>
          </a:p>
          <a:p>
            <a:pPr lvl="1">
              <a:lnSpc>
                <a:spcPts val="2600"/>
              </a:lnSpc>
            </a:pPr>
            <a:r>
              <a:rPr lang="en-US" dirty="0" smtClean="0">
                <a:solidFill>
                  <a:srgbClr val="FFC000"/>
                </a:solidFill>
              </a:rPr>
              <a:t>Matt 10:32-33 </a:t>
            </a:r>
            <a:r>
              <a:rPr lang="en-US" dirty="0" smtClean="0"/>
              <a:t>“Therefore whoever confesses Me before men, him I will also confess before My Father who is in heaven. </a:t>
            </a:r>
            <a:r>
              <a:rPr lang="en-US" baseline="30000" dirty="0" smtClean="0"/>
              <a:t>33 </a:t>
            </a:r>
            <a:r>
              <a:rPr lang="en-US" dirty="0" smtClean="0"/>
              <a:t>But whoever denies Me before men, him I will also deny before My Father who is in heaven.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96000" cy="1143000"/>
          </a:xfrm>
        </p:spPr>
        <p:txBody>
          <a:bodyPr/>
          <a:lstStyle/>
          <a:p>
            <a:r>
              <a:rPr lang="en-US" dirty="0" smtClean="0"/>
              <a:t>Saving Faith is obedient faith..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obedience of faith..</a:t>
            </a:r>
          </a:p>
          <a:p>
            <a:pPr lvl="1">
              <a:lnSpc>
                <a:spcPts val="2600"/>
              </a:lnSpc>
            </a:pPr>
            <a:r>
              <a:rPr lang="en-US" dirty="0" smtClean="0"/>
              <a:t>Rom 6:3-4 Or do you not know that as many of us as were baptized into Christ Jesus were baptized into His death? </a:t>
            </a:r>
            <a:r>
              <a:rPr lang="en-US" baseline="30000" dirty="0" smtClean="0"/>
              <a:t>4 </a:t>
            </a:r>
            <a:r>
              <a:rPr lang="en-US" dirty="0" smtClean="0"/>
              <a:t>Therefore we were buried with Him through baptism into death, that just as Christ was raised from the dead by the glory of the Father, even so we also should walk in newness of life.</a:t>
            </a:r>
          </a:p>
          <a:p>
            <a:pPr lvl="1">
              <a:lnSpc>
                <a:spcPts val="2600"/>
              </a:lnSpc>
            </a:pPr>
            <a:r>
              <a:rPr lang="en-US" dirty="0" smtClean="0">
                <a:solidFill>
                  <a:srgbClr val="FFC000"/>
                </a:solidFill>
              </a:rPr>
              <a:t>6:17-18</a:t>
            </a:r>
            <a:r>
              <a:rPr lang="en-US" dirty="0" smtClean="0"/>
              <a:t> But God be thanked that </a:t>
            </a:r>
            <a:r>
              <a:rPr lang="en-US" i="1" dirty="0" smtClean="0"/>
              <a:t>though</a:t>
            </a:r>
            <a:r>
              <a:rPr lang="en-US" dirty="0" smtClean="0"/>
              <a:t> you were slaves of sin, yet you obeyed from the heart that form of doctrine to which you were delivered. </a:t>
            </a:r>
            <a:r>
              <a:rPr lang="en-US" baseline="30000" dirty="0" smtClean="0"/>
              <a:t>18 </a:t>
            </a:r>
            <a:r>
              <a:rPr lang="en-US" dirty="0" smtClean="0"/>
              <a:t>And having been set free from sin, you became slaves of righteousness.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4581</TotalTime>
  <Words>397</Words>
  <Application>Microsoft Office PowerPoint</Application>
  <PresentationFormat>On-screen Show (4:3)</PresentationFormat>
  <Paragraphs>46</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Saved by Faith (not) Only</vt:lpstr>
      <vt:lpstr>Salvation by faith..</vt:lpstr>
      <vt:lpstr>What the Bible also says</vt:lpstr>
      <vt:lpstr>All scripture is inspired..</vt:lpstr>
      <vt:lpstr>Faith only began with Luther..</vt:lpstr>
      <vt:lpstr>Misunderstanding of works</vt:lpstr>
      <vt:lpstr>Misunderstanding of works</vt:lpstr>
      <vt:lpstr>Saving Faith is obedient faith..</vt:lpstr>
      <vt:lpstr>Saving Faith is obedient faith..</vt:lpstr>
      <vt:lpstr>Saved by Faith (not) Only</vt:lpstr>
      <vt:lpstr>Slide 11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144</cp:revision>
  <dcterms:created xsi:type="dcterms:W3CDTF">2015-10-04T04:19:18Z</dcterms:created>
  <dcterms:modified xsi:type="dcterms:W3CDTF">2018-07-17T17:45:27Z</dcterms:modified>
</cp:coreProperties>
</file>